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256" r:id="rId2"/>
    <p:sldId id="258" r:id="rId3"/>
    <p:sldId id="259" r:id="rId4"/>
    <p:sldId id="257" r:id="rId5"/>
    <p:sldId id="261" r:id="rId6"/>
    <p:sldId id="260" r:id="rId7"/>
    <p:sldId id="264" r:id="rId8"/>
    <p:sldId id="265" r:id="rId9"/>
    <p:sldId id="266" r:id="rId10"/>
    <p:sldId id="268" r:id="rId11"/>
    <p:sldId id="270" r:id="rId12"/>
    <p:sldId id="271"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69" r:id="rId26"/>
    <p:sldId id="267" r:id="rId27"/>
    <p:sldId id="272" r:id="rId28"/>
    <p:sldId id="26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64" d="100"/>
          <a:sy n="64" d="100"/>
        </p:scale>
        <p:origin x="78"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5C4B2-474B-4284-BA2B-B70066071D91}" type="datetimeFigureOut">
              <a:rPr lang="en-US" smtClean="0"/>
              <a:t>3/14/2022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26A47-9857-4E88-B495-5B84A6AC1731}" type="slidenum">
              <a:rPr lang="en-US" smtClean="0"/>
              <a:t>‹#›</a:t>
            </a:fld>
            <a:endParaRPr lang="en-US" dirty="0"/>
          </a:p>
        </p:txBody>
      </p:sp>
    </p:spTree>
    <p:extLst>
      <p:ext uri="{BB962C8B-B14F-4D97-AF65-F5344CB8AC3E}">
        <p14:creationId xmlns:p14="http://schemas.microsoft.com/office/powerpoint/2010/main" val="250461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539E6-70DB-45F6-BB5F-3A8412A69E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3B54A3-8110-44FA-85AF-30C7FAEF07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80068A-D3D7-405D-97F8-C00B6AE8D90B}"/>
              </a:ext>
            </a:extLst>
          </p:cNvPr>
          <p:cNvSpPr>
            <a:spLocks noGrp="1"/>
          </p:cNvSpPr>
          <p:nvPr>
            <p:ph type="dt" sz="half" idx="10"/>
          </p:nvPr>
        </p:nvSpPr>
        <p:spPr/>
        <p:txBody>
          <a:bodyPr/>
          <a:lstStyle/>
          <a:p>
            <a:fld id="{2737727B-EB72-43C4-A955-57E6A37C55F8}" type="datetime1">
              <a:rPr lang="en-US" smtClean="0"/>
              <a:t>3/14/2022</a:t>
            </a:fld>
            <a:endParaRPr lang="en-US" dirty="0"/>
          </a:p>
        </p:txBody>
      </p:sp>
      <p:sp>
        <p:nvSpPr>
          <p:cNvPr id="5" name="Footer Placeholder 4">
            <a:extLst>
              <a:ext uri="{FF2B5EF4-FFF2-40B4-BE49-F238E27FC236}">
                <a16:creationId xmlns:a16="http://schemas.microsoft.com/office/drawing/2014/main" id="{02287CEA-DB4F-4B8E-88BF-CFB46C2EC42F}"/>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B32E8051-BBB2-412A-B745-5D17534F79E0}"/>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164002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5C4E-06F3-418D-8BB3-877E4F851F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55EAE-0785-4D42-BB34-AE67C3D19D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28BCB-049E-4093-9812-0DF328F00461}"/>
              </a:ext>
            </a:extLst>
          </p:cNvPr>
          <p:cNvSpPr>
            <a:spLocks noGrp="1"/>
          </p:cNvSpPr>
          <p:nvPr>
            <p:ph type="dt" sz="half" idx="10"/>
          </p:nvPr>
        </p:nvSpPr>
        <p:spPr/>
        <p:txBody>
          <a:bodyPr/>
          <a:lstStyle/>
          <a:p>
            <a:fld id="{8BC10999-2438-47CB-837D-79E6122D32F2}" type="datetime1">
              <a:rPr lang="en-US" smtClean="0"/>
              <a:t>3/14/2022</a:t>
            </a:fld>
            <a:endParaRPr lang="en-US" dirty="0"/>
          </a:p>
        </p:txBody>
      </p:sp>
      <p:sp>
        <p:nvSpPr>
          <p:cNvPr id="5" name="Footer Placeholder 4">
            <a:extLst>
              <a:ext uri="{FF2B5EF4-FFF2-40B4-BE49-F238E27FC236}">
                <a16:creationId xmlns:a16="http://schemas.microsoft.com/office/drawing/2014/main" id="{D6CE48F9-AFB6-482B-B23E-1DEBB7466A46}"/>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99A5C597-D112-4287-933B-038804763C8B}"/>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177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9973FF-FAFE-4684-9337-12072DB8BB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622657-C8DF-4502-99DE-82A960466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5DB47-E9A7-4C97-9C8D-C1867D880846}"/>
              </a:ext>
            </a:extLst>
          </p:cNvPr>
          <p:cNvSpPr>
            <a:spLocks noGrp="1"/>
          </p:cNvSpPr>
          <p:nvPr>
            <p:ph type="dt" sz="half" idx="10"/>
          </p:nvPr>
        </p:nvSpPr>
        <p:spPr/>
        <p:txBody>
          <a:bodyPr/>
          <a:lstStyle/>
          <a:p>
            <a:fld id="{7084CBB0-A8C5-4014-8CC1-30AF48894F24}" type="datetime1">
              <a:rPr lang="en-US" smtClean="0"/>
              <a:t>3/14/2022</a:t>
            </a:fld>
            <a:endParaRPr lang="en-US" dirty="0"/>
          </a:p>
        </p:txBody>
      </p:sp>
      <p:sp>
        <p:nvSpPr>
          <p:cNvPr id="5" name="Footer Placeholder 4">
            <a:extLst>
              <a:ext uri="{FF2B5EF4-FFF2-40B4-BE49-F238E27FC236}">
                <a16:creationId xmlns:a16="http://schemas.microsoft.com/office/drawing/2014/main" id="{A19C2B03-6196-4A88-8EC2-DA82E167454B}"/>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122F4996-4BFC-48F3-8D83-886004964EEB}"/>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82937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8E7D-9F9A-4392-9830-785FCD80A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1DAF4-77A1-43B4-A708-F06550B01F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3F38F-4DE1-48B2-BBD6-E5F2A93E6DC5}"/>
              </a:ext>
            </a:extLst>
          </p:cNvPr>
          <p:cNvSpPr>
            <a:spLocks noGrp="1"/>
          </p:cNvSpPr>
          <p:nvPr>
            <p:ph type="dt" sz="half" idx="10"/>
          </p:nvPr>
        </p:nvSpPr>
        <p:spPr/>
        <p:txBody>
          <a:bodyPr/>
          <a:lstStyle/>
          <a:p>
            <a:fld id="{B451A1C5-DE2D-460E-A55D-933CFEB9C7EC}" type="datetime1">
              <a:rPr lang="en-US" smtClean="0"/>
              <a:t>3/14/2022</a:t>
            </a:fld>
            <a:endParaRPr lang="en-US" dirty="0"/>
          </a:p>
        </p:txBody>
      </p:sp>
      <p:sp>
        <p:nvSpPr>
          <p:cNvPr id="5" name="Footer Placeholder 4">
            <a:extLst>
              <a:ext uri="{FF2B5EF4-FFF2-40B4-BE49-F238E27FC236}">
                <a16:creationId xmlns:a16="http://schemas.microsoft.com/office/drawing/2014/main" id="{F3FA1914-846A-47B0-8520-539FA68A8469}"/>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4D0E356-780B-487D-9E30-CB279AAE3317}"/>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192192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BF5C-F2F2-44BD-8213-56BFA0A41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AE1672-9F2D-48F3-A6CE-271F62A43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65D3CA-F6E6-4AFC-8578-E34D2FB60D78}"/>
              </a:ext>
            </a:extLst>
          </p:cNvPr>
          <p:cNvSpPr>
            <a:spLocks noGrp="1"/>
          </p:cNvSpPr>
          <p:nvPr>
            <p:ph type="dt" sz="half" idx="10"/>
          </p:nvPr>
        </p:nvSpPr>
        <p:spPr/>
        <p:txBody>
          <a:bodyPr/>
          <a:lstStyle/>
          <a:p>
            <a:fld id="{524C4B53-6087-4B2A-A9F5-B2E73B0AF0C3}" type="datetime1">
              <a:rPr lang="en-US" smtClean="0"/>
              <a:t>3/14/2022</a:t>
            </a:fld>
            <a:endParaRPr lang="en-US" dirty="0"/>
          </a:p>
        </p:txBody>
      </p:sp>
      <p:sp>
        <p:nvSpPr>
          <p:cNvPr id="5" name="Footer Placeholder 4">
            <a:extLst>
              <a:ext uri="{FF2B5EF4-FFF2-40B4-BE49-F238E27FC236}">
                <a16:creationId xmlns:a16="http://schemas.microsoft.com/office/drawing/2014/main" id="{DC0B2278-7FF4-4C45-8CBE-E6576072426F}"/>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86ABD80A-AE8C-4EDD-B762-9A8F10E4B1D8}"/>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222550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BB46-5EC5-4AEA-985F-DE25002D5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82897-17D6-4ED5-94C2-EEB28D46B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B730CF-DCA9-4E86-B8A2-496C07A510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4D09DA-082C-4C93-8779-BE6407B828B0}"/>
              </a:ext>
            </a:extLst>
          </p:cNvPr>
          <p:cNvSpPr>
            <a:spLocks noGrp="1"/>
          </p:cNvSpPr>
          <p:nvPr>
            <p:ph type="dt" sz="half" idx="10"/>
          </p:nvPr>
        </p:nvSpPr>
        <p:spPr/>
        <p:txBody>
          <a:bodyPr/>
          <a:lstStyle/>
          <a:p>
            <a:fld id="{958CE4BB-24F5-4BFC-B107-F1E255B96F6A}" type="datetime1">
              <a:rPr lang="en-US" smtClean="0"/>
              <a:t>3/14/2022</a:t>
            </a:fld>
            <a:endParaRPr lang="en-US" dirty="0"/>
          </a:p>
        </p:txBody>
      </p:sp>
      <p:sp>
        <p:nvSpPr>
          <p:cNvPr id="6" name="Footer Placeholder 5">
            <a:extLst>
              <a:ext uri="{FF2B5EF4-FFF2-40B4-BE49-F238E27FC236}">
                <a16:creationId xmlns:a16="http://schemas.microsoft.com/office/drawing/2014/main" id="{24E4BED7-3B40-411A-908F-6A2C656CE5B2}"/>
              </a:ext>
            </a:extLst>
          </p:cNvPr>
          <p:cNvSpPr>
            <a:spLocks noGrp="1"/>
          </p:cNvSpPr>
          <p:nvPr>
            <p:ph type="ftr" sz="quarter" idx="11"/>
          </p:nvPr>
        </p:nvSpPr>
        <p:spPr/>
        <p:txBody>
          <a:bodyPr/>
          <a:lstStyle/>
          <a:p>
            <a:r>
              <a:rPr lang="en-US" dirty="0"/>
              <a:t>Rose: Coarse Grading</a:t>
            </a:r>
          </a:p>
        </p:txBody>
      </p:sp>
      <p:sp>
        <p:nvSpPr>
          <p:cNvPr id="7" name="Slide Number Placeholder 6">
            <a:extLst>
              <a:ext uri="{FF2B5EF4-FFF2-40B4-BE49-F238E27FC236}">
                <a16:creationId xmlns:a16="http://schemas.microsoft.com/office/drawing/2014/main" id="{9439EFD2-B75C-439E-A542-AE8156BC9B7A}"/>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272436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459DE-0820-44E1-BC04-B72E300DA2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051BB2-342B-4353-B66E-A762A7E9CF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0B8EEC-B28C-44A8-B44D-A5F4865E6C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DFBD40-EEA9-41E5-A0FE-C15C604D34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A2EF56-358F-4A04-BFE4-B8D6185DD9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9C793D-48D1-44D1-96FF-1B0C5B18C474}"/>
              </a:ext>
            </a:extLst>
          </p:cNvPr>
          <p:cNvSpPr>
            <a:spLocks noGrp="1"/>
          </p:cNvSpPr>
          <p:nvPr>
            <p:ph type="dt" sz="half" idx="10"/>
          </p:nvPr>
        </p:nvSpPr>
        <p:spPr/>
        <p:txBody>
          <a:bodyPr/>
          <a:lstStyle/>
          <a:p>
            <a:fld id="{AFCA101C-D7BA-498A-B30F-151D51E93188}" type="datetime1">
              <a:rPr lang="en-US" smtClean="0"/>
              <a:t>3/14/2022</a:t>
            </a:fld>
            <a:endParaRPr lang="en-US" dirty="0"/>
          </a:p>
        </p:txBody>
      </p:sp>
      <p:sp>
        <p:nvSpPr>
          <p:cNvPr id="8" name="Footer Placeholder 7">
            <a:extLst>
              <a:ext uri="{FF2B5EF4-FFF2-40B4-BE49-F238E27FC236}">
                <a16:creationId xmlns:a16="http://schemas.microsoft.com/office/drawing/2014/main" id="{7849EBF6-4ACC-4489-AD32-B6034226238A}"/>
              </a:ext>
            </a:extLst>
          </p:cNvPr>
          <p:cNvSpPr>
            <a:spLocks noGrp="1"/>
          </p:cNvSpPr>
          <p:nvPr>
            <p:ph type="ftr" sz="quarter" idx="11"/>
          </p:nvPr>
        </p:nvSpPr>
        <p:spPr/>
        <p:txBody>
          <a:bodyPr/>
          <a:lstStyle/>
          <a:p>
            <a:r>
              <a:rPr lang="en-US" dirty="0"/>
              <a:t>Rose: Coarse Grading</a:t>
            </a:r>
          </a:p>
        </p:txBody>
      </p:sp>
      <p:sp>
        <p:nvSpPr>
          <p:cNvPr id="9" name="Slide Number Placeholder 8">
            <a:extLst>
              <a:ext uri="{FF2B5EF4-FFF2-40B4-BE49-F238E27FC236}">
                <a16:creationId xmlns:a16="http://schemas.microsoft.com/office/drawing/2014/main" id="{A4335695-01C2-4A55-874C-E888E24E7556}"/>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198812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5CA8-FC77-4CEF-B58C-54721BCBF5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4F4846-1E7E-4A27-A258-E094F5E1E17A}"/>
              </a:ext>
            </a:extLst>
          </p:cNvPr>
          <p:cNvSpPr>
            <a:spLocks noGrp="1"/>
          </p:cNvSpPr>
          <p:nvPr>
            <p:ph type="dt" sz="half" idx="10"/>
          </p:nvPr>
        </p:nvSpPr>
        <p:spPr/>
        <p:txBody>
          <a:bodyPr/>
          <a:lstStyle/>
          <a:p>
            <a:fld id="{2B53CDE5-DF49-4A99-95F4-E627715ACB41}" type="datetime1">
              <a:rPr lang="en-US" smtClean="0"/>
              <a:t>3/14/2022</a:t>
            </a:fld>
            <a:endParaRPr lang="en-US" dirty="0"/>
          </a:p>
        </p:txBody>
      </p:sp>
      <p:sp>
        <p:nvSpPr>
          <p:cNvPr id="4" name="Footer Placeholder 3">
            <a:extLst>
              <a:ext uri="{FF2B5EF4-FFF2-40B4-BE49-F238E27FC236}">
                <a16:creationId xmlns:a16="http://schemas.microsoft.com/office/drawing/2014/main" id="{0AE6DA43-184A-446D-BAC3-84E4EC8B093F}"/>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4CC41089-C4EA-4032-8EDC-2CEA72D7579F}"/>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337703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F48D26-7175-4191-A728-38A3A58014C4}"/>
              </a:ext>
            </a:extLst>
          </p:cNvPr>
          <p:cNvSpPr>
            <a:spLocks noGrp="1"/>
          </p:cNvSpPr>
          <p:nvPr>
            <p:ph type="dt" sz="half" idx="10"/>
          </p:nvPr>
        </p:nvSpPr>
        <p:spPr/>
        <p:txBody>
          <a:bodyPr/>
          <a:lstStyle/>
          <a:p>
            <a:fld id="{43EB5890-BF31-45A2-AA43-6E579EA100F0}" type="datetime1">
              <a:rPr lang="en-US" smtClean="0"/>
              <a:t>3/14/2022</a:t>
            </a:fld>
            <a:endParaRPr lang="en-US" dirty="0"/>
          </a:p>
        </p:txBody>
      </p:sp>
      <p:sp>
        <p:nvSpPr>
          <p:cNvPr id="3" name="Footer Placeholder 2">
            <a:extLst>
              <a:ext uri="{FF2B5EF4-FFF2-40B4-BE49-F238E27FC236}">
                <a16:creationId xmlns:a16="http://schemas.microsoft.com/office/drawing/2014/main" id="{C7ECDA11-69F5-416B-B54F-D56B114509CE}"/>
              </a:ext>
            </a:extLst>
          </p:cNvPr>
          <p:cNvSpPr>
            <a:spLocks noGrp="1"/>
          </p:cNvSpPr>
          <p:nvPr>
            <p:ph type="ftr" sz="quarter" idx="11"/>
          </p:nvPr>
        </p:nvSpPr>
        <p:spPr/>
        <p:txBody>
          <a:bodyPr/>
          <a:lstStyle/>
          <a:p>
            <a:r>
              <a:rPr lang="en-US" dirty="0"/>
              <a:t>Rose: Coarse Grading</a:t>
            </a:r>
          </a:p>
        </p:txBody>
      </p:sp>
      <p:sp>
        <p:nvSpPr>
          <p:cNvPr id="4" name="Slide Number Placeholder 3">
            <a:extLst>
              <a:ext uri="{FF2B5EF4-FFF2-40B4-BE49-F238E27FC236}">
                <a16:creationId xmlns:a16="http://schemas.microsoft.com/office/drawing/2014/main" id="{5E75EDA6-77E6-4727-BBA5-938DEE4222BC}"/>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42601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E118-2A71-477D-9828-54C023E6E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74F1-8408-4EA3-AF29-E869C8A65D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16D902-112D-4C8F-A96C-F6D8B941B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9B5B9-FC69-4380-8C00-84191D358AAD}"/>
              </a:ext>
            </a:extLst>
          </p:cNvPr>
          <p:cNvSpPr>
            <a:spLocks noGrp="1"/>
          </p:cNvSpPr>
          <p:nvPr>
            <p:ph type="dt" sz="half" idx="10"/>
          </p:nvPr>
        </p:nvSpPr>
        <p:spPr/>
        <p:txBody>
          <a:bodyPr/>
          <a:lstStyle/>
          <a:p>
            <a:fld id="{64716F34-422D-4456-B381-731EB44BE56F}" type="datetime1">
              <a:rPr lang="en-US" smtClean="0"/>
              <a:t>3/14/2022</a:t>
            </a:fld>
            <a:endParaRPr lang="en-US" dirty="0"/>
          </a:p>
        </p:txBody>
      </p:sp>
      <p:sp>
        <p:nvSpPr>
          <p:cNvPr id="6" name="Footer Placeholder 5">
            <a:extLst>
              <a:ext uri="{FF2B5EF4-FFF2-40B4-BE49-F238E27FC236}">
                <a16:creationId xmlns:a16="http://schemas.microsoft.com/office/drawing/2014/main" id="{89A66547-5D93-4C3D-8B6F-C32414B80F2A}"/>
              </a:ext>
            </a:extLst>
          </p:cNvPr>
          <p:cNvSpPr>
            <a:spLocks noGrp="1"/>
          </p:cNvSpPr>
          <p:nvPr>
            <p:ph type="ftr" sz="quarter" idx="11"/>
          </p:nvPr>
        </p:nvSpPr>
        <p:spPr/>
        <p:txBody>
          <a:bodyPr/>
          <a:lstStyle/>
          <a:p>
            <a:r>
              <a:rPr lang="en-US" dirty="0"/>
              <a:t>Rose: Coarse Grading</a:t>
            </a:r>
          </a:p>
        </p:txBody>
      </p:sp>
      <p:sp>
        <p:nvSpPr>
          <p:cNvPr id="7" name="Slide Number Placeholder 6">
            <a:extLst>
              <a:ext uri="{FF2B5EF4-FFF2-40B4-BE49-F238E27FC236}">
                <a16:creationId xmlns:a16="http://schemas.microsoft.com/office/drawing/2014/main" id="{56447920-4426-4DF4-BE64-AF6B98706AE8}"/>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367061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5708-1ABB-4023-AE10-0682FF1D30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AC58F0-BAB6-4E23-95C3-26DA45BE12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45AC8FB-EBEB-488A-AA20-55B094317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50D2F0-B0B3-4B50-8CD5-B1AAA529C88C}"/>
              </a:ext>
            </a:extLst>
          </p:cNvPr>
          <p:cNvSpPr>
            <a:spLocks noGrp="1"/>
          </p:cNvSpPr>
          <p:nvPr>
            <p:ph type="dt" sz="half" idx="10"/>
          </p:nvPr>
        </p:nvSpPr>
        <p:spPr/>
        <p:txBody>
          <a:bodyPr/>
          <a:lstStyle/>
          <a:p>
            <a:fld id="{6D45517A-34B4-48B4-8332-E40FC0554D75}" type="datetime1">
              <a:rPr lang="en-US" smtClean="0"/>
              <a:t>3/14/2022</a:t>
            </a:fld>
            <a:endParaRPr lang="en-US" dirty="0"/>
          </a:p>
        </p:txBody>
      </p:sp>
      <p:sp>
        <p:nvSpPr>
          <p:cNvPr id="6" name="Footer Placeholder 5">
            <a:extLst>
              <a:ext uri="{FF2B5EF4-FFF2-40B4-BE49-F238E27FC236}">
                <a16:creationId xmlns:a16="http://schemas.microsoft.com/office/drawing/2014/main" id="{3206F400-6577-413A-80A8-953355D493D8}"/>
              </a:ext>
            </a:extLst>
          </p:cNvPr>
          <p:cNvSpPr>
            <a:spLocks noGrp="1"/>
          </p:cNvSpPr>
          <p:nvPr>
            <p:ph type="ftr" sz="quarter" idx="11"/>
          </p:nvPr>
        </p:nvSpPr>
        <p:spPr/>
        <p:txBody>
          <a:bodyPr/>
          <a:lstStyle/>
          <a:p>
            <a:r>
              <a:rPr lang="en-US" dirty="0"/>
              <a:t>Rose: Coarse Grading</a:t>
            </a:r>
          </a:p>
        </p:txBody>
      </p:sp>
      <p:sp>
        <p:nvSpPr>
          <p:cNvPr id="7" name="Slide Number Placeholder 6">
            <a:extLst>
              <a:ext uri="{FF2B5EF4-FFF2-40B4-BE49-F238E27FC236}">
                <a16:creationId xmlns:a16="http://schemas.microsoft.com/office/drawing/2014/main" id="{FB233EAD-C711-4C06-8A1F-C9DFC8046E1C}"/>
              </a:ext>
            </a:extLst>
          </p:cNvPr>
          <p:cNvSpPr>
            <a:spLocks noGrp="1"/>
          </p:cNvSpPr>
          <p:nvPr>
            <p:ph type="sldNum" sz="quarter" idx="12"/>
          </p:nvPr>
        </p:nvSpPr>
        <p:spPr/>
        <p:txBody>
          <a:bodyPr/>
          <a:lstStyle/>
          <a:p>
            <a:fld id="{D7A047F2-83D1-4AF0-B2A3-53F144D7DF03}" type="slidenum">
              <a:rPr lang="en-US" smtClean="0"/>
              <a:t>‹#›</a:t>
            </a:fld>
            <a:endParaRPr lang="en-US" dirty="0"/>
          </a:p>
        </p:txBody>
      </p:sp>
    </p:spTree>
    <p:extLst>
      <p:ext uri="{BB962C8B-B14F-4D97-AF65-F5344CB8AC3E}">
        <p14:creationId xmlns:p14="http://schemas.microsoft.com/office/powerpoint/2010/main" val="237875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4011BF-1AA8-4E26-A0BB-A0E6A663C9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982A1A-8C3A-4811-B6EE-5B178EF008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68B52-7C5B-495E-82BE-99E47BF800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DA1F5-94C0-457E-BD68-7646759228AB}" type="datetime1">
              <a:rPr lang="en-US" smtClean="0"/>
              <a:t>3/14/2022</a:t>
            </a:fld>
            <a:endParaRPr lang="en-US" dirty="0"/>
          </a:p>
        </p:txBody>
      </p:sp>
      <p:sp>
        <p:nvSpPr>
          <p:cNvPr id="5" name="Footer Placeholder 4">
            <a:extLst>
              <a:ext uri="{FF2B5EF4-FFF2-40B4-BE49-F238E27FC236}">
                <a16:creationId xmlns:a16="http://schemas.microsoft.com/office/drawing/2014/main" id="{98FD658B-E062-4F33-98B8-ACEE5C232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Rose: Coarse Grading</a:t>
            </a:r>
          </a:p>
        </p:txBody>
      </p:sp>
      <p:sp>
        <p:nvSpPr>
          <p:cNvPr id="6" name="Slide Number Placeholder 5">
            <a:extLst>
              <a:ext uri="{FF2B5EF4-FFF2-40B4-BE49-F238E27FC236}">
                <a16:creationId xmlns:a16="http://schemas.microsoft.com/office/drawing/2014/main" id="{ED05A794-EF62-4EC6-A377-10DA309339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047F2-83D1-4AF0-B2A3-53F144D7DF03}" type="slidenum">
              <a:rPr lang="en-US" smtClean="0"/>
              <a:t>‹#›</a:t>
            </a:fld>
            <a:endParaRPr lang="en-US" dirty="0"/>
          </a:p>
        </p:txBody>
      </p:sp>
    </p:spTree>
    <p:extLst>
      <p:ext uri="{BB962C8B-B14F-4D97-AF65-F5344CB8AC3E}">
        <p14:creationId xmlns:p14="http://schemas.microsoft.com/office/powerpoint/2010/main" val="368181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E03D-5601-4D54-8992-877A177FEC10}"/>
              </a:ext>
            </a:extLst>
          </p:cNvPr>
          <p:cNvSpPr>
            <a:spLocks noGrp="1"/>
          </p:cNvSpPr>
          <p:nvPr>
            <p:ph type="ctrTitle"/>
          </p:nvPr>
        </p:nvSpPr>
        <p:spPr/>
        <p:txBody>
          <a:bodyPr>
            <a:noAutofit/>
          </a:bodyPr>
          <a:lstStyle/>
          <a:p>
            <a:pPr marL="0" marR="0">
              <a:lnSpc>
                <a:spcPct val="107000"/>
              </a:lnSpc>
              <a:spcBef>
                <a:spcPts val="0"/>
              </a:spcBef>
              <a:spcAft>
                <a:spcPts val="800"/>
              </a:spcAft>
            </a:pPr>
            <a:r>
              <a:rPr lang="en-US" sz="4800" b="1" i="1" dirty="0">
                <a:effectLst/>
                <a:latin typeface="Calibri" panose="020F0502020204030204" pitchFamily="34" charset="0"/>
                <a:ea typeface="Calibri" panose="020F0502020204030204" pitchFamily="34" charset="0"/>
                <a:cs typeface="Calibri" panose="020F0502020204030204" pitchFamily="34" charset="0"/>
              </a:rPr>
              <a:t>Is Finer Better?</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r>
              <a:rPr lang="en-US" sz="4800" b="1" i="1" dirty="0">
                <a:effectLst/>
                <a:latin typeface="Calibri" panose="020F0502020204030204" pitchFamily="34" charset="0"/>
                <a:ea typeface="Calibri" panose="020F0502020204030204" pitchFamily="34" charset="0"/>
                <a:cs typeface="Calibri" panose="020F0502020204030204" pitchFamily="34" charset="0"/>
              </a:rPr>
              <a:t>A Master’s Investigation into Coarse Grading</a:t>
            </a:r>
            <a:endParaRPr lang="en-US" sz="4800" dirty="0"/>
          </a:p>
        </p:txBody>
      </p:sp>
      <p:sp>
        <p:nvSpPr>
          <p:cNvPr id="3" name="Subtitle 2">
            <a:extLst>
              <a:ext uri="{FF2B5EF4-FFF2-40B4-BE49-F238E27FC236}">
                <a16:creationId xmlns:a16="http://schemas.microsoft.com/office/drawing/2014/main" id="{4701E00D-90F6-4404-927C-3AB818BD9569}"/>
              </a:ext>
            </a:extLst>
          </p:cNvPr>
          <p:cNvSpPr>
            <a:spLocks noGrp="1"/>
          </p:cNvSpPr>
          <p:nvPr>
            <p:ph type="subTitle" idx="1"/>
          </p:nvPr>
        </p:nvSpPr>
        <p:spPr/>
        <p:txBody>
          <a:bodyPr>
            <a:normAutofit fontScale="92500" lnSpcReduction="20000"/>
          </a:bodyPr>
          <a:lstStyle/>
          <a:p>
            <a:endParaRPr lang="en-US" sz="4000" b="1" dirty="0">
              <a:effectLst/>
              <a:latin typeface="Calibri" panose="020F0502020204030204" pitchFamily="34" charset="0"/>
              <a:ea typeface="Calibri" panose="020F0502020204030204" pitchFamily="34" charset="0"/>
            </a:endParaRPr>
          </a:p>
          <a:p>
            <a:r>
              <a:rPr lang="en-US" sz="4000" b="1" dirty="0">
                <a:effectLst/>
                <a:latin typeface="Calibri" panose="020F0502020204030204" pitchFamily="34" charset="0"/>
                <a:ea typeface="Calibri" panose="020F0502020204030204" pitchFamily="34" charset="0"/>
              </a:rPr>
              <a:t>Andrew K. Rose</a:t>
            </a:r>
          </a:p>
          <a:p>
            <a:r>
              <a:rPr lang="en-US" sz="4000" b="1" dirty="0">
                <a:latin typeface="Calibri" panose="020F0502020204030204" pitchFamily="34" charset="0"/>
              </a:rPr>
              <a:t>NUS-Business</a:t>
            </a:r>
            <a:endParaRPr lang="en-US" sz="4000" dirty="0"/>
          </a:p>
        </p:txBody>
      </p:sp>
      <p:sp>
        <p:nvSpPr>
          <p:cNvPr id="4" name="Footer Placeholder 3">
            <a:extLst>
              <a:ext uri="{FF2B5EF4-FFF2-40B4-BE49-F238E27FC236}">
                <a16:creationId xmlns:a16="http://schemas.microsoft.com/office/drawing/2014/main" id="{B2B22FE0-D756-42E1-BFA6-1B861F26B160}"/>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79887FC1-D04A-4980-B931-4F6D5D219C8E}"/>
              </a:ext>
            </a:extLst>
          </p:cNvPr>
          <p:cNvSpPr>
            <a:spLocks noGrp="1"/>
          </p:cNvSpPr>
          <p:nvPr>
            <p:ph type="sldNum" sz="quarter" idx="12"/>
          </p:nvPr>
        </p:nvSpPr>
        <p:spPr/>
        <p:txBody>
          <a:bodyPr/>
          <a:lstStyle/>
          <a:p>
            <a:fld id="{D7A047F2-83D1-4AF0-B2A3-53F144D7DF03}" type="slidenum">
              <a:rPr lang="en-US" smtClean="0"/>
              <a:t>1</a:t>
            </a:fld>
            <a:endParaRPr lang="en-US" dirty="0"/>
          </a:p>
        </p:txBody>
      </p:sp>
    </p:spTree>
    <p:extLst>
      <p:ext uri="{BB962C8B-B14F-4D97-AF65-F5344CB8AC3E}">
        <p14:creationId xmlns:p14="http://schemas.microsoft.com/office/powerpoint/2010/main" val="241934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41F0-0820-4AA7-B12A-B076DE5BF1F5}"/>
              </a:ext>
            </a:extLst>
          </p:cNvPr>
          <p:cNvSpPr>
            <a:spLocks noGrp="1"/>
          </p:cNvSpPr>
          <p:nvPr>
            <p:ph type="title"/>
          </p:nvPr>
        </p:nvSpPr>
        <p:spPr/>
        <p:txBody>
          <a:bodyPr/>
          <a:lstStyle/>
          <a:p>
            <a:r>
              <a:rPr lang="en-US" dirty="0"/>
              <a:t>Illustrative Data: an Actual Module</a:t>
            </a:r>
          </a:p>
        </p:txBody>
      </p:sp>
      <p:sp>
        <p:nvSpPr>
          <p:cNvPr id="4" name="Footer Placeholder 3">
            <a:extLst>
              <a:ext uri="{FF2B5EF4-FFF2-40B4-BE49-F238E27FC236}">
                <a16:creationId xmlns:a16="http://schemas.microsoft.com/office/drawing/2014/main" id="{A8EE2CFD-9A9A-427F-A873-B3BC334CA447}"/>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9EFBF4C5-7140-4361-A04E-2CA8F722B7DB}"/>
              </a:ext>
            </a:extLst>
          </p:cNvPr>
          <p:cNvSpPr>
            <a:spLocks noGrp="1"/>
          </p:cNvSpPr>
          <p:nvPr>
            <p:ph type="sldNum" sz="quarter" idx="12"/>
          </p:nvPr>
        </p:nvSpPr>
        <p:spPr/>
        <p:txBody>
          <a:bodyPr/>
          <a:lstStyle/>
          <a:p>
            <a:fld id="{D7A047F2-83D1-4AF0-B2A3-53F144D7DF03}" type="slidenum">
              <a:rPr lang="en-US" smtClean="0"/>
              <a:t>10</a:t>
            </a:fld>
            <a:endParaRPr lang="en-US" dirty="0"/>
          </a:p>
        </p:txBody>
      </p:sp>
      <p:pic>
        <p:nvPicPr>
          <p:cNvPr id="8" name="Content Placeholder 7" descr="Chart&#10;&#10;Description automatically generated">
            <a:extLst>
              <a:ext uri="{FF2B5EF4-FFF2-40B4-BE49-F238E27FC236}">
                <a16:creationId xmlns:a16="http://schemas.microsoft.com/office/drawing/2014/main" id="{7171ADCC-2864-4B20-848D-281B5476EA3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115984"/>
            <a:ext cx="5181600" cy="3770619"/>
          </a:xfrm>
          <a:prstGeom prst="rect">
            <a:avLst/>
          </a:prstGeom>
          <a:ln>
            <a:solidFill>
              <a:schemeClr val="accent1"/>
            </a:solidFill>
          </a:ln>
        </p:spPr>
      </p:pic>
      <p:pic>
        <p:nvPicPr>
          <p:cNvPr id="11" name="Content Placeholder 10">
            <a:extLst>
              <a:ext uri="{FF2B5EF4-FFF2-40B4-BE49-F238E27FC236}">
                <a16:creationId xmlns:a16="http://schemas.microsoft.com/office/drawing/2014/main" id="{8B6B8746-4FE6-4420-97D6-D5861B026E1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115984"/>
            <a:ext cx="5181600" cy="3770619"/>
          </a:xfrm>
          <a:prstGeom prst="rect">
            <a:avLst/>
          </a:prstGeom>
          <a:ln>
            <a:solidFill>
              <a:schemeClr val="accent1"/>
            </a:solidFill>
          </a:ln>
        </p:spPr>
      </p:pic>
    </p:spTree>
    <p:extLst>
      <p:ext uri="{BB962C8B-B14F-4D97-AF65-F5344CB8AC3E}">
        <p14:creationId xmlns:p14="http://schemas.microsoft.com/office/powerpoint/2010/main" val="115703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3C9386-5270-439E-9F1B-4244E6041A89}"/>
              </a:ext>
            </a:extLst>
          </p:cNvPr>
          <p:cNvSpPr>
            <a:spLocks noGrp="1"/>
          </p:cNvSpPr>
          <p:nvPr>
            <p:ph type="title"/>
          </p:nvPr>
        </p:nvSpPr>
        <p:spPr/>
        <p:txBody>
          <a:bodyPr/>
          <a:lstStyle/>
          <a:p>
            <a:r>
              <a:rPr lang="en-US" dirty="0"/>
              <a:t>Old and New Grade Point Distributions</a:t>
            </a:r>
          </a:p>
        </p:txBody>
      </p:sp>
      <p:graphicFrame>
        <p:nvGraphicFramePr>
          <p:cNvPr id="9" name="Content Placeholder 8">
            <a:extLst>
              <a:ext uri="{FF2B5EF4-FFF2-40B4-BE49-F238E27FC236}">
                <a16:creationId xmlns:a16="http://schemas.microsoft.com/office/drawing/2014/main" id="{ED29D6B3-9E9F-40F8-AC47-C9E6EC62639D}"/>
              </a:ext>
            </a:extLst>
          </p:cNvPr>
          <p:cNvGraphicFramePr>
            <a:graphicFrameLocks noGrp="1"/>
          </p:cNvGraphicFramePr>
          <p:nvPr>
            <p:ph idx="1"/>
            <p:extLst>
              <p:ext uri="{D42A27DB-BD31-4B8C-83A1-F6EECF244321}">
                <p14:modId xmlns:p14="http://schemas.microsoft.com/office/powerpoint/2010/main" val="1397821210"/>
              </p:ext>
            </p:extLst>
          </p:nvPr>
        </p:nvGraphicFramePr>
        <p:xfrm>
          <a:off x="838201" y="1690688"/>
          <a:ext cx="10515597" cy="4665660"/>
        </p:xfrm>
        <a:graphic>
          <a:graphicData uri="http://schemas.openxmlformats.org/drawingml/2006/table">
            <a:tbl>
              <a:tblPr firstRow="1" firstCol="1" bandRow="1">
                <a:tableStyleId>{5C22544A-7EE6-4342-B048-85BDC9FD1C3A}</a:tableStyleId>
              </a:tblPr>
              <a:tblGrid>
                <a:gridCol w="1719814">
                  <a:extLst>
                    <a:ext uri="{9D8B030D-6E8A-4147-A177-3AD203B41FA5}">
                      <a16:colId xmlns:a16="http://schemas.microsoft.com/office/drawing/2014/main" val="1109573624"/>
                    </a:ext>
                  </a:extLst>
                </a:gridCol>
                <a:gridCol w="936343">
                  <a:extLst>
                    <a:ext uri="{9D8B030D-6E8A-4147-A177-3AD203B41FA5}">
                      <a16:colId xmlns:a16="http://schemas.microsoft.com/office/drawing/2014/main" val="2076044016"/>
                    </a:ext>
                  </a:extLst>
                </a:gridCol>
                <a:gridCol w="1219607">
                  <a:extLst>
                    <a:ext uri="{9D8B030D-6E8A-4147-A177-3AD203B41FA5}">
                      <a16:colId xmlns:a16="http://schemas.microsoft.com/office/drawing/2014/main" val="357845716"/>
                    </a:ext>
                  </a:extLst>
                </a:gridCol>
                <a:gridCol w="1174645">
                  <a:extLst>
                    <a:ext uri="{9D8B030D-6E8A-4147-A177-3AD203B41FA5}">
                      <a16:colId xmlns:a16="http://schemas.microsoft.com/office/drawing/2014/main" val="555125102"/>
                    </a:ext>
                  </a:extLst>
                </a:gridCol>
                <a:gridCol w="1152163">
                  <a:extLst>
                    <a:ext uri="{9D8B030D-6E8A-4147-A177-3AD203B41FA5}">
                      <a16:colId xmlns:a16="http://schemas.microsoft.com/office/drawing/2014/main" val="715218699"/>
                    </a:ext>
                  </a:extLst>
                </a:gridCol>
                <a:gridCol w="992547">
                  <a:extLst>
                    <a:ext uri="{9D8B030D-6E8A-4147-A177-3AD203B41FA5}">
                      <a16:colId xmlns:a16="http://schemas.microsoft.com/office/drawing/2014/main" val="2641518311"/>
                    </a:ext>
                  </a:extLst>
                </a:gridCol>
                <a:gridCol w="1131931">
                  <a:extLst>
                    <a:ext uri="{9D8B030D-6E8A-4147-A177-3AD203B41FA5}">
                      <a16:colId xmlns:a16="http://schemas.microsoft.com/office/drawing/2014/main" val="3927531617"/>
                    </a:ext>
                  </a:extLst>
                </a:gridCol>
                <a:gridCol w="1101580">
                  <a:extLst>
                    <a:ext uri="{9D8B030D-6E8A-4147-A177-3AD203B41FA5}">
                      <a16:colId xmlns:a16="http://schemas.microsoft.com/office/drawing/2014/main" val="2630644738"/>
                    </a:ext>
                  </a:extLst>
                </a:gridCol>
                <a:gridCol w="1086967">
                  <a:extLst>
                    <a:ext uri="{9D8B030D-6E8A-4147-A177-3AD203B41FA5}">
                      <a16:colId xmlns:a16="http://schemas.microsoft.com/office/drawing/2014/main" val="1984540923"/>
                    </a:ext>
                  </a:extLst>
                </a:gridCol>
              </a:tblGrid>
              <a:tr h="388805">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2000" dirty="0">
                          <a:effectLst/>
                        </a:rPr>
                        <a:t>Actual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0"/>
                        </a:spcAft>
                      </a:pPr>
                      <a:r>
                        <a:rPr lang="en-US" sz="2000" dirty="0">
                          <a:effectLst/>
                        </a:rPr>
                        <a:t>If grades assigned under three-cell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707606"/>
                  </a:ext>
                </a:extLst>
              </a:tr>
              <a:tr h="388805">
                <a:tc>
                  <a:txBody>
                    <a:bodyPr/>
                    <a:lstStyle/>
                    <a:p>
                      <a:pPr marL="0" marR="0" algn="ctr">
                        <a:lnSpc>
                          <a:spcPct val="107000"/>
                        </a:lnSpc>
                        <a:spcBef>
                          <a:spcPts val="0"/>
                        </a:spcBef>
                        <a:spcAft>
                          <a:spcPts val="0"/>
                        </a:spcAft>
                      </a:pPr>
                      <a:r>
                        <a:rPr lang="en-US" sz="2000" dirty="0">
                          <a:effectLst/>
                        </a:rPr>
                        <a:t>Percentile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EMBA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MBA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MSc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EMBA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MBA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MSc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7952562"/>
                  </a:ext>
                </a:extLst>
              </a:tr>
              <a:tr h="388805">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0262356"/>
                  </a:ext>
                </a:extLst>
              </a:tr>
              <a:tr h="388805">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8334252"/>
                  </a:ext>
                </a:extLst>
              </a:tr>
              <a:tr h="388805">
                <a:tc>
                  <a:txBody>
                    <a:bodyPr/>
                    <a:lstStyle/>
                    <a:p>
                      <a:pPr marL="0" marR="0" algn="ctr">
                        <a:lnSpc>
                          <a:spcPct val="107000"/>
                        </a:lnSpc>
                        <a:spcBef>
                          <a:spcPts val="0"/>
                        </a:spcBef>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5339039"/>
                  </a:ext>
                </a:extLst>
              </a:tr>
              <a:tr h="388805">
                <a:tc>
                  <a:txBody>
                    <a:bodyPr/>
                    <a:lstStyle/>
                    <a:p>
                      <a:pPr marL="0" marR="0" algn="ctr">
                        <a:lnSpc>
                          <a:spcPct val="107000"/>
                        </a:lnSpc>
                        <a:spcBef>
                          <a:spcPts val="0"/>
                        </a:spcBef>
                        <a:spcAft>
                          <a:spcPts val="0"/>
                        </a:spcAft>
                      </a:pPr>
                      <a:r>
                        <a:rPr lang="en-US" sz="2000" dirty="0">
                          <a:effectLst/>
                        </a:rPr>
                        <a:t>50% (median)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0756907"/>
                  </a:ext>
                </a:extLst>
              </a:tr>
              <a:tr h="388805">
                <a:tc>
                  <a:txBody>
                    <a:bodyPr/>
                    <a:lstStyle/>
                    <a:p>
                      <a:pPr marL="0" marR="0" algn="ctr">
                        <a:lnSpc>
                          <a:spcPct val="107000"/>
                        </a:lnSpc>
                        <a:spcBef>
                          <a:spcPts val="0"/>
                        </a:spcBef>
                        <a:spcAft>
                          <a:spcPts val="0"/>
                        </a:spcAft>
                      </a:pPr>
                      <a:r>
                        <a:rPr lang="en-US" sz="2000" dirty="0">
                          <a:effectLst/>
                        </a:rPr>
                        <a:t>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038248"/>
                  </a:ext>
                </a:extLst>
              </a:tr>
              <a:tr h="388805">
                <a:tc>
                  <a:txBody>
                    <a:bodyPr/>
                    <a:lstStyle/>
                    <a:p>
                      <a:pPr marL="0" marR="0" algn="ctr">
                        <a:lnSpc>
                          <a:spcPct val="107000"/>
                        </a:lnSpc>
                        <a:spcBef>
                          <a:spcPts val="0"/>
                        </a:spcBef>
                        <a:spcAft>
                          <a:spcPts val="0"/>
                        </a:spcAft>
                      </a:pPr>
                      <a:r>
                        <a:rPr lang="en-US" sz="2000" dirty="0">
                          <a:effectLst/>
                        </a:rPr>
                        <a:t>90%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2303304"/>
                  </a:ext>
                </a:extLst>
              </a:tr>
              <a:tr h="388805">
                <a:tc>
                  <a:txBody>
                    <a:bodyPr/>
                    <a:lstStyle/>
                    <a:p>
                      <a:pPr marL="0" marR="0" algn="ctr">
                        <a:lnSpc>
                          <a:spcPct val="107000"/>
                        </a:lnSpc>
                        <a:spcBef>
                          <a:spcPts val="0"/>
                        </a:spcBef>
                        <a:spcAft>
                          <a:spcPts val="0"/>
                        </a:spcAft>
                      </a:pPr>
                      <a:r>
                        <a:rPr lang="en-US" sz="2000" dirty="0">
                          <a:effectLst/>
                        </a:rPr>
                        <a:t>95%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4816045"/>
                  </a:ext>
                </a:extLst>
              </a:tr>
              <a:tr h="388805">
                <a:tc>
                  <a:txBody>
                    <a:bodyPr/>
                    <a:lstStyle/>
                    <a:p>
                      <a:pPr marL="0" marR="0" algn="ctr">
                        <a:lnSpc>
                          <a:spcPct val="107000"/>
                        </a:lnSpc>
                        <a:spcBef>
                          <a:spcPts val="0"/>
                        </a:spcBef>
                        <a:spcAft>
                          <a:spcPts val="0"/>
                        </a:spcAft>
                      </a:pPr>
                      <a:r>
                        <a:rPr lang="en-US" sz="2000" dirty="0">
                          <a:effectLst/>
                        </a:rPr>
                        <a:t>Mean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2109991"/>
                  </a:ext>
                </a:extLst>
              </a:tr>
              <a:tr h="388805">
                <a:tc>
                  <a:txBody>
                    <a:bodyPr/>
                    <a:lstStyle/>
                    <a:p>
                      <a:pPr marL="0" marR="0" algn="ctr">
                        <a:lnSpc>
                          <a:spcPct val="107000"/>
                        </a:lnSpc>
                        <a:spcBef>
                          <a:spcPts val="0"/>
                        </a:spcBef>
                        <a:spcAft>
                          <a:spcPts val="0"/>
                        </a:spcAft>
                      </a:pPr>
                      <a:r>
                        <a:rPr lang="en-US" sz="2000" dirty="0">
                          <a:effectLst/>
                        </a:rPr>
                        <a:t>Std. Dev.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0625384"/>
                  </a:ext>
                </a:extLst>
              </a:tr>
              <a:tr h="388805">
                <a:tc>
                  <a:txBody>
                    <a:bodyPr/>
                    <a:lstStyle/>
                    <a:p>
                      <a:pPr marL="0" marR="0" algn="ctr">
                        <a:lnSpc>
                          <a:spcPct val="107000"/>
                        </a:lnSpc>
                        <a:spcBef>
                          <a:spcPts val="0"/>
                        </a:spcBef>
                        <a:spcAft>
                          <a:spcPts val="0"/>
                        </a:spcAft>
                      </a:pPr>
                      <a:r>
                        <a:rPr lang="en-US" sz="2000" dirty="0">
                          <a:effectLst/>
                        </a:rPr>
                        <a:t>Observations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6,950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2,352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2,498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6,950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2,352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2,498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2507024"/>
                  </a:ext>
                </a:extLst>
              </a:tr>
            </a:tbl>
          </a:graphicData>
        </a:graphic>
      </p:graphicFrame>
      <p:sp>
        <p:nvSpPr>
          <p:cNvPr id="5" name="Footer Placeholder 4">
            <a:extLst>
              <a:ext uri="{FF2B5EF4-FFF2-40B4-BE49-F238E27FC236}">
                <a16:creationId xmlns:a16="http://schemas.microsoft.com/office/drawing/2014/main" id="{8457B4B7-A016-4C3B-8E3A-7277DF50F0A5}"/>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31B4936-D51D-4899-BA30-CC4B2657099D}"/>
              </a:ext>
            </a:extLst>
          </p:cNvPr>
          <p:cNvSpPr>
            <a:spLocks noGrp="1"/>
          </p:cNvSpPr>
          <p:nvPr>
            <p:ph type="sldNum" sz="quarter" idx="12"/>
          </p:nvPr>
        </p:nvSpPr>
        <p:spPr/>
        <p:txBody>
          <a:bodyPr/>
          <a:lstStyle/>
          <a:p>
            <a:fld id="{D7A047F2-83D1-4AF0-B2A3-53F144D7DF03}" type="slidenum">
              <a:rPr lang="en-US" smtClean="0"/>
              <a:t>11</a:t>
            </a:fld>
            <a:endParaRPr lang="en-US" dirty="0"/>
          </a:p>
        </p:txBody>
      </p:sp>
    </p:spTree>
    <p:extLst>
      <p:ext uri="{BB962C8B-B14F-4D97-AF65-F5344CB8AC3E}">
        <p14:creationId xmlns:p14="http://schemas.microsoft.com/office/powerpoint/2010/main" val="3937564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3C9386-5270-439E-9F1B-4244E6041A89}"/>
              </a:ext>
            </a:extLst>
          </p:cNvPr>
          <p:cNvSpPr>
            <a:spLocks noGrp="1"/>
          </p:cNvSpPr>
          <p:nvPr>
            <p:ph type="title"/>
          </p:nvPr>
        </p:nvSpPr>
        <p:spPr/>
        <p:txBody>
          <a:bodyPr/>
          <a:lstStyle/>
          <a:p>
            <a:r>
              <a:rPr lang="en-US" dirty="0"/>
              <a:t>Old and New Student CAPs: </a:t>
            </a:r>
            <a:r>
              <a:rPr lang="en-US" i="1" dirty="0"/>
              <a:t>Very Similar</a:t>
            </a:r>
            <a:endParaRPr lang="en-US" dirty="0"/>
          </a:p>
        </p:txBody>
      </p:sp>
      <p:sp>
        <p:nvSpPr>
          <p:cNvPr id="5" name="Footer Placeholder 4">
            <a:extLst>
              <a:ext uri="{FF2B5EF4-FFF2-40B4-BE49-F238E27FC236}">
                <a16:creationId xmlns:a16="http://schemas.microsoft.com/office/drawing/2014/main" id="{8457B4B7-A016-4C3B-8E3A-7277DF50F0A5}"/>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31B4936-D51D-4899-BA30-CC4B2657099D}"/>
              </a:ext>
            </a:extLst>
          </p:cNvPr>
          <p:cNvSpPr>
            <a:spLocks noGrp="1"/>
          </p:cNvSpPr>
          <p:nvPr>
            <p:ph type="sldNum" sz="quarter" idx="12"/>
          </p:nvPr>
        </p:nvSpPr>
        <p:spPr/>
        <p:txBody>
          <a:bodyPr/>
          <a:lstStyle/>
          <a:p>
            <a:fld id="{D7A047F2-83D1-4AF0-B2A3-53F144D7DF03}" type="slidenum">
              <a:rPr lang="en-US" smtClean="0"/>
              <a:t>12</a:t>
            </a:fld>
            <a:endParaRPr lang="en-US" dirty="0"/>
          </a:p>
        </p:txBody>
      </p:sp>
      <p:pic>
        <p:nvPicPr>
          <p:cNvPr id="8" name="Content Placeholder 7">
            <a:extLst>
              <a:ext uri="{FF2B5EF4-FFF2-40B4-BE49-F238E27FC236}">
                <a16:creationId xmlns:a16="http://schemas.microsoft.com/office/drawing/2014/main" id="{AAB605BC-98E7-4749-8BFB-B753FF44C4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690688"/>
            <a:ext cx="10515600" cy="4665662"/>
          </a:xfrm>
          <a:prstGeom prst="rect">
            <a:avLst/>
          </a:prstGeom>
          <a:ln>
            <a:solidFill>
              <a:schemeClr val="accent1"/>
            </a:solidFill>
          </a:ln>
        </p:spPr>
      </p:pic>
    </p:spTree>
    <p:extLst>
      <p:ext uri="{BB962C8B-B14F-4D97-AF65-F5344CB8AC3E}">
        <p14:creationId xmlns:p14="http://schemas.microsoft.com/office/powerpoint/2010/main" val="34073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3C9386-5270-439E-9F1B-4244E6041A89}"/>
              </a:ext>
            </a:extLst>
          </p:cNvPr>
          <p:cNvSpPr>
            <a:spLocks noGrp="1"/>
          </p:cNvSpPr>
          <p:nvPr>
            <p:ph type="title"/>
          </p:nvPr>
        </p:nvSpPr>
        <p:spPr/>
        <p:txBody>
          <a:bodyPr/>
          <a:lstStyle/>
          <a:p>
            <a:r>
              <a:rPr lang="en-US" dirty="0"/>
              <a:t>Old and New Module Averages: </a:t>
            </a:r>
            <a:r>
              <a:rPr lang="en-US" i="1" dirty="0"/>
              <a:t>Very Similar</a:t>
            </a:r>
            <a:endParaRPr lang="en-US" dirty="0"/>
          </a:p>
        </p:txBody>
      </p:sp>
      <p:sp>
        <p:nvSpPr>
          <p:cNvPr id="5" name="Footer Placeholder 4">
            <a:extLst>
              <a:ext uri="{FF2B5EF4-FFF2-40B4-BE49-F238E27FC236}">
                <a16:creationId xmlns:a16="http://schemas.microsoft.com/office/drawing/2014/main" id="{8457B4B7-A016-4C3B-8E3A-7277DF50F0A5}"/>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31B4936-D51D-4899-BA30-CC4B2657099D}"/>
              </a:ext>
            </a:extLst>
          </p:cNvPr>
          <p:cNvSpPr>
            <a:spLocks noGrp="1"/>
          </p:cNvSpPr>
          <p:nvPr>
            <p:ph type="sldNum" sz="quarter" idx="12"/>
          </p:nvPr>
        </p:nvSpPr>
        <p:spPr/>
        <p:txBody>
          <a:bodyPr/>
          <a:lstStyle/>
          <a:p>
            <a:fld id="{D7A047F2-83D1-4AF0-B2A3-53F144D7DF03}" type="slidenum">
              <a:rPr lang="en-US" smtClean="0"/>
              <a:t>13</a:t>
            </a:fld>
            <a:endParaRPr lang="en-US" dirty="0"/>
          </a:p>
        </p:txBody>
      </p:sp>
      <p:pic>
        <p:nvPicPr>
          <p:cNvPr id="9" name="Content Placeholder 8">
            <a:extLst>
              <a:ext uri="{FF2B5EF4-FFF2-40B4-BE49-F238E27FC236}">
                <a16:creationId xmlns:a16="http://schemas.microsoft.com/office/drawing/2014/main" id="{AAA492FE-2A0F-42B8-AFFA-5B6063FA71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599" cy="4665662"/>
          </a:xfrm>
          <a:prstGeom prst="rect">
            <a:avLst/>
          </a:prstGeom>
          <a:ln>
            <a:solidFill>
              <a:schemeClr val="accent1"/>
            </a:solidFill>
          </a:ln>
        </p:spPr>
      </p:pic>
    </p:spTree>
    <p:extLst>
      <p:ext uri="{BB962C8B-B14F-4D97-AF65-F5344CB8AC3E}">
        <p14:creationId xmlns:p14="http://schemas.microsoft.com/office/powerpoint/2010/main" val="1584641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3C9386-5270-439E-9F1B-4244E6041A89}"/>
              </a:ext>
            </a:extLst>
          </p:cNvPr>
          <p:cNvSpPr>
            <a:spLocks noGrp="1"/>
          </p:cNvSpPr>
          <p:nvPr>
            <p:ph type="title"/>
          </p:nvPr>
        </p:nvSpPr>
        <p:spPr/>
        <p:txBody>
          <a:bodyPr/>
          <a:lstStyle/>
          <a:p>
            <a:r>
              <a:rPr lang="en-US" dirty="0"/>
              <a:t>Statistical Analogues to Scatterplots</a:t>
            </a:r>
          </a:p>
        </p:txBody>
      </p:sp>
      <p:sp>
        <p:nvSpPr>
          <p:cNvPr id="5" name="Footer Placeholder 4">
            <a:extLst>
              <a:ext uri="{FF2B5EF4-FFF2-40B4-BE49-F238E27FC236}">
                <a16:creationId xmlns:a16="http://schemas.microsoft.com/office/drawing/2014/main" id="{8457B4B7-A016-4C3B-8E3A-7277DF50F0A5}"/>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31B4936-D51D-4899-BA30-CC4B2657099D}"/>
              </a:ext>
            </a:extLst>
          </p:cNvPr>
          <p:cNvSpPr>
            <a:spLocks noGrp="1"/>
          </p:cNvSpPr>
          <p:nvPr>
            <p:ph type="sldNum" sz="quarter" idx="12"/>
          </p:nvPr>
        </p:nvSpPr>
        <p:spPr/>
        <p:txBody>
          <a:bodyPr/>
          <a:lstStyle/>
          <a:p>
            <a:fld id="{D7A047F2-83D1-4AF0-B2A3-53F144D7DF03}" type="slidenum">
              <a:rPr lang="en-US" smtClean="0"/>
              <a:t>14</a:t>
            </a:fld>
            <a:endParaRPr lang="en-US" dirty="0"/>
          </a:p>
        </p:txBody>
      </p:sp>
      <p:graphicFrame>
        <p:nvGraphicFramePr>
          <p:cNvPr id="4" name="Content Placeholder 3">
            <a:extLst>
              <a:ext uri="{FF2B5EF4-FFF2-40B4-BE49-F238E27FC236}">
                <a16:creationId xmlns:a16="http://schemas.microsoft.com/office/drawing/2014/main" id="{D1D08050-E39E-4F8D-88B1-E6D830BD9352}"/>
              </a:ext>
            </a:extLst>
          </p:cNvPr>
          <p:cNvGraphicFramePr>
            <a:graphicFrameLocks noGrp="1"/>
          </p:cNvGraphicFramePr>
          <p:nvPr>
            <p:ph idx="1"/>
            <p:extLst>
              <p:ext uri="{D42A27DB-BD31-4B8C-83A1-F6EECF244321}">
                <p14:modId xmlns:p14="http://schemas.microsoft.com/office/powerpoint/2010/main" val="906171577"/>
              </p:ext>
            </p:extLst>
          </p:nvPr>
        </p:nvGraphicFramePr>
        <p:xfrm>
          <a:off x="838200" y="1690688"/>
          <a:ext cx="10515602" cy="4665660"/>
        </p:xfrm>
        <a:graphic>
          <a:graphicData uri="http://schemas.openxmlformats.org/drawingml/2006/table">
            <a:tbl>
              <a:tblPr firstRow="1" firstCol="1" bandRow="1">
                <a:tableStyleId>{5C22544A-7EE6-4342-B048-85BDC9FD1C3A}</a:tableStyleId>
              </a:tblPr>
              <a:tblGrid>
                <a:gridCol w="1813034">
                  <a:extLst>
                    <a:ext uri="{9D8B030D-6E8A-4147-A177-3AD203B41FA5}">
                      <a16:colId xmlns:a16="http://schemas.microsoft.com/office/drawing/2014/main" val="2042263641"/>
                    </a:ext>
                  </a:extLst>
                </a:gridCol>
                <a:gridCol w="2175642">
                  <a:extLst>
                    <a:ext uri="{9D8B030D-6E8A-4147-A177-3AD203B41FA5}">
                      <a16:colId xmlns:a16="http://schemas.microsoft.com/office/drawing/2014/main" val="2626012458"/>
                    </a:ext>
                  </a:extLst>
                </a:gridCol>
                <a:gridCol w="2175642">
                  <a:extLst>
                    <a:ext uri="{9D8B030D-6E8A-4147-A177-3AD203B41FA5}">
                      <a16:colId xmlns:a16="http://schemas.microsoft.com/office/drawing/2014/main" val="1275550336"/>
                    </a:ext>
                  </a:extLst>
                </a:gridCol>
                <a:gridCol w="2175642">
                  <a:extLst>
                    <a:ext uri="{9D8B030D-6E8A-4147-A177-3AD203B41FA5}">
                      <a16:colId xmlns:a16="http://schemas.microsoft.com/office/drawing/2014/main" val="588117911"/>
                    </a:ext>
                  </a:extLst>
                </a:gridCol>
                <a:gridCol w="2175642">
                  <a:extLst>
                    <a:ext uri="{9D8B030D-6E8A-4147-A177-3AD203B41FA5}">
                      <a16:colId xmlns:a16="http://schemas.microsoft.com/office/drawing/2014/main" val="4079025943"/>
                    </a:ext>
                  </a:extLst>
                </a:gridCol>
              </a:tblGrid>
              <a:tr h="388805">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2000" dirty="0">
                          <a:effectLst/>
                        </a:rPr>
                        <a:t>(1130) Student Averages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07000"/>
                        </a:lnSpc>
                        <a:spcBef>
                          <a:spcPts val="0"/>
                        </a:spcBef>
                        <a:spcAft>
                          <a:spcPts val="0"/>
                        </a:spcAft>
                      </a:pPr>
                      <a:r>
                        <a:rPr lang="en-US" sz="2000" dirty="0">
                          <a:effectLst/>
                        </a:rPr>
                        <a:t>(215) Module Averages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95138170"/>
                  </a:ext>
                </a:extLst>
              </a:tr>
              <a:tr h="388805">
                <a:tc>
                  <a:txBody>
                    <a:bodyPr/>
                    <a:lstStyle/>
                    <a:p>
                      <a:pPr marL="0" marR="0" algn="ctr">
                        <a:lnSpc>
                          <a:spcPct val="107000"/>
                        </a:lnSpc>
                        <a:spcBef>
                          <a:spcPts val="0"/>
                        </a:spcBef>
                        <a:spcAft>
                          <a:spcPts val="0"/>
                        </a:spcAft>
                      </a:pPr>
                      <a:r>
                        <a:rPr lang="en-US" sz="2000" dirty="0">
                          <a:effectLst/>
                        </a:rPr>
                        <a:t>Percentile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Actual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Hypothetical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Actual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Hypothetical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881211"/>
                  </a:ext>
                </a:extLst>
              </a:tr>
              <a:tr h="388805">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9083432"/>
                  </a:ext>
                </a:extLst>
              </a:tr>
              <a:tr h="388805">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7317547"/>
                  </a:ext>
                </a:extLst>
              </a:tr>
              <a:tr h="388805">
                <a:tc>
                  <a:txBody>
                    <a:bodyPr/>
                    <a:lstStyle/>
                    <a:p>
                      <a:pPr marL="0" marR="0" algn="ctr">
                        <a:lnSpc>
                          <a:spcPct val="107000"/>
                        </a:lnSpc>
                        <a:spcBef>
                          <a:spcPts val="0"/>
                        </a:spcBef>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1671833"/>
                  </a:ext>
                </a:extLst>
              </a:tr>
              <a:tr h="388805">
                <a:tc>
                  <a:txBody>
                    <a:bodyPr/>
                    <a:lstStyle/>
                    <a:p>
                      <a:pPr marL="0" marR="0" algn="ctr">
                        <a:lnSpc>
                          <a:spcPct val="107000"/>
                        </a:lnSpc>
                        <a:spcBef>
                          <a:spcPts val="0"/>
                        </a:spcBef>
                        <a:spcAft>
                          <a:spcPts val="0"/>
                        </a:spcAft>
                      </a:pPr>
                      <a:r>
                        <a:rPr lang="en-US" sz="2000" dirty="0">
                          <a:effectLst/>
                        </a:rPr>
                        <a:t>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0556725"/>
                  </a:ext>
                </a:extLst>
              </a:tr>
              <a:tr h="388805">
                <a:tc>
                  <a:txBody>
                    <a:bodyPr/>
                    <a:lstStyle/>
                    <a:p>
                      <a:pPr marL="0" marR="0" algn="ctr">
                        <a:lnSpc>
                          <a:spcPct val="107000"/>
                        </a:lnSpc>
                        <a:spcBef>
                          <a:spcPts val="0"/>
                        </a:spcBef>
                        <a:spcAft>
                          <a:spcPts val="0"/>
                        </a:spcAft>
                      </a:pPr>
                      <a:r>
                        <a:rPr lang="en-US" sz="2000" dirty="0">
                          <a:effectLst/>
                        </a:rPr>
                        <a:t>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8963524"/>
                  </a:ext>
                </a:extLst>
              </a:tr>
              <a:tr h="388805">
                <a:tc>
                  <a:txBody>
                    <a:bodyPr/>
                    <a:lstStyle/>
                    <a:p>
                      <a:pPr marL="0" marR="0" algn="ctr">
                        <a:lnSpc>
                          <a:spcPct val="107000"/>
                        </a:lnSpc>
                        <a:spcBef>
                          <a:spcPts val="0"/>
                        </a:spcBef>
                        <a:spcAft>
                          <a:spcPts val="0"/>
                        </a:spcAft>
                      </a:pPr>
                      <a:r>
                        <a:rPr lang="en-US" sz="2000" dirty="0">
                          <a:effectLst/>
                        </a:rPr>
                        <a:t>90%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3053702"/>
                  </a:ext>
                </a:extLst>
              </a:tr>
              <a:tr h="388805">
                <a:tc>
                  <a:txBody>
                    <a:bodyPr/>
                    <a:lstStyle/>
                    <a:p>
                      <a:pPr marL="0" marR="0" algn="ctr">
                        <a:lnSpc>
                          <a:spcPct val="107000"/>
                        </a:lnSpc>
                        <a:spcBef>
                          <a:spcPts val="0"/>
                        </a:spcBef>
                        <a:spcAft>
                          <a:spcPts val="0"/>
                        </a:spcAft>
                      </a:pPr>
                      <a:r>
                        <a:rPr lang="en-US" sz="2000" dirty="0">
                          <a:effectLst/>
                        </a:rPr>
                        <a:t>95%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0616191"/>
                  </a:ext>
                </a:extLst>
              </a:tr>
              <a:tr h="388805">
                <a:tc>
                  <a:txBody>
                    <a:bodyPr/>
                    <a:lstStyle/>
                    <a:p>
                      <a:pPr marL="0" marR="0" algn="ctr">
                        <a:lnSpc>
                          <a:spcPct val="107000"/>
                        </a:lnSpc>
                        <a:spcBef>
                          <a:spcPts val="0"/>
                        </a:spcBef>
                        <a:spcAft>
                          <a:spcPts val="0"/>
                        </a:spcAft>
                      </a:pPr>
                      <a:r>
                        <a:rPr lang="en-US" sz="2000" dirty="0">
                          <a:effectLst/>
                        </a:rPr>
                        <a:t>Mean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808738"/>
                  </a:ext>
                </a:extLst>
              </a:tr>
              <a:tr h="388805">
                <a:tc>
                  <a:txBody>
                    <a:bodyPr/>
                    <a:lstStyle/>
                    <a:p>
                      <a:pPr marL="0" marR="0" algn="ctr">
                        <a:lnSpc>
                          <a:spcPct val="107000"/>
                        </a:lnSpc>
                        <a:spcBef>
                          <a:spcPts val="0"/>
                        </a:spcBef>
                        <a:spcAft>
                          <a:spcPts val="0"/>
                        </a:spcAft>
                      </a:pPr>
                      <a:r>
                        <a:rPr lang="en-US" sz="2000" dirty="0">
                          <a:effectLst/>
                        </a:rPr>
                        <a:t>Std. Dev.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3040862"/>
                  </a:ext>
                </a:extLst>
              </a:tr>
              <a:tr h="388805">
                <a:tc>
                  <a:txBody>
                    <a:bodyPr/>
                    <a:lstStyle/>
                    <a:p>
                      <a:pPr marL="0" marR="0" algn="ctr">
                        <a:lnSpc>
                          <a:spcPct val="107000"/>
                        </a:lnSpc>
                        <a:spcBef>
                          <a:spcPts val="0"/>
                        </a:spcBef>
                        <a:spcAft>
                          <a:spcPts val="0"/>
                        </a:spcAft>
                      </a:pPr>
                      <a:r>
                        <a:rPr lang="en-US" sz="2000" dirty="0">
                          <a:effectLst/>
                        </a:rPr>
                        <a:t>Std. Dev.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8365275"/>
                  </a:ext>
                </a:extLst>
              </a:tr>
            </a:tbl>
          </a:graphicData>
        </a:graphic>
      </p:graphicFrame>
    </p:spTree>
    <p:extLst>
      <p:ext uri="{BB962C8B-B14F-4D97-AF65-F5344CB8AC3E}">
        <p14:creationId xmlns:p14="http://schemas.microsoft.com/office/powerpoint/2010/main" val="2707646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A047-22B0-43EB-9E16-1E05E9FDA1F3}"/>
              </a:ext>
            </a:extLst>
          </p:cNvPr>
          <p:cNvSpPr>
            <a:spLocks noGrp="1"/>
          </p:cNvSpPr>
          <p:nvPr>
            <p:ph type="title"/>
          </p:nvPr>
        </p:nvSpPr>
        <p:spPr/>
        <p:txBody>
          <a:bodyPr/>
          <a:lstStyle/>
          <a:p>
            <a:r>
              <a:rPr lang="en-US" dirty="0"/>
              <a:t>Survey Results from Change in Grading Policy</a:t>
            </a:r>
          </a:p>
        </p:txBody>
      </p:sp>
      <p:sp>
        <p:nvSpPr>
          <p:cNvPr id="3" name="Content Placeholder 2">
            <a:extLst>
              <a:ext uri="{FF2B5EF4-FFF2-40B4-BE49-F238E27FC236}">
                <a16:creationId xmlns:a16="http://schemas.microsoft.com/office/drawing/2014/main" id="{353372D5-A71D-464B-8A58-D66C600A891C}"/>
              </a:ext>
            </a:extLst>
          </p:cNvPr>
          <p:cNvSpPr>
            <a:spLocks noGrp="1"/>
          </p:cNvSpPr>
          <p:nvPr>
            <p:ph idx="1"/>
          </p:nvPr>
        </p:nvSpPr>
        <p:spPr/>
        <p:txBody>
          <a:bodyPr>
            <a:normAutofit/>
          </a:bodyPr>
          <a:lstStyle/>
          <a:p>
            <a:r>
              <a:rPr lang="en-US" dirty="0"/>
              <a:t>NUS-Business switched fine to coarse grading, 2021</a:t>
            </a:r>
          </a:p>
          <a:p>
            <a:r>
              <a:rPr lang="en-US" dirty="0"/>
              <a:t>All masters-level students invited to quick survey</a:t>
            </a:r>
          </a:p>
          <a:p>
            <a:pPr lvl="1"/>
            <a:r>
              <a:rPr lang="en-US" dirty="0"/>
              <a:t>Semesters before (2021S2) and after (2021S1) policy change</a:t>
            </a:r>
          </a:p>
          <a:p>
            <a:pPr lvl="1"/>
            <a:r>
              <a:rPr lang="en-US" dirty="0"/>
              <a:t>&gt;400 responses; no obvious selection bias</a:t>
            </a:r>
          </a:p>
          <a:p>
            <a:pPr>
              <a:spcAft>
                <a:spcPts val="800"/>
              </a:spcAft>
            </a:pPr>
            <a:r>
              <a:rPr lang="en-US" dirty="0"/>
              <a:t>All academic and program staff also surveyed</a:t>
            </a:r>
          </a:p>
          <a:p>
            <a:pPr>
              <a:spcAft>
                <a:spcPts val="800"/>
              </a:spcAft>
            </a:pPr>
            <a:r>
              <a:rPr lang="en-US" dirty="0"/>
              <a:t>Five-point Likert Scale</a:t>
            </a:r>
          </a:p>
          <a:p>
            <a:pPr lvl="1"/>
            <a:endParaRPr lang="en-US" dirty="0"/>
          </a:p>
        </p:txBody>
      </p:sp>
      <p:sp>
        <p:nvSpPr>
          <p:cNvPr id="4" name="Footer Placeholder 3">
            <a:extLst>
              <a:ext uri="{FF2B5EF4-FFF2-40B4-BE49-F238E27FC236}">
                <a16:creationId xmlns:a16="http://schemas.microsoft.com/office/drawing/2014/main" id="{E7B4F14D-61B1-44DD-ABC4-84CDB0B36A2A}"/>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F6CF8329-0EBD-4143-B951-2992BBF6A4A9}"/>
              </a:ext>
            </a:extLst>
          </p:cNvPr>
          <p:cNvSpPr>
            <a:spLocks noGrp="1"/>
          </p:cNvSpPr>
          <p:nvPr>
            <p:ph type="sldNum" sz="quarter" idx="12"/>
          </p:nvPr>
        </p:nvSpPr>
        <p:spPr/>
        <p:txBody>
          <a:bodyPr/>
          <a:lstStyle/>
          <a:p>
            <a:fld id="{D7A047F2-83D1-4AF0-B2A3-53F144D7DF03}" type="slidenum">
              <a:rPr lang="en-US" smtClean="0"/>
              <a:t>15</a:t>
            </a:fld>
            <a:endParaRPr lang="en-US" dirty="0"/>
          </a:p>
        </p:txBody>
      </p:sp>
    </p:spTree>
    <p:extLst>
      <p:ext uri="{BB962C8B-B14F-4D97-AF65-F5344CB8AC3E}">
        <p14:creationId xmlns:p14="http://schemas.microsoft.com/office/powerpoint/2010/main" val="188631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A047-22B0-43EB-9E16-1E05E9FDA1F3}"/>
              </a:ext>
            </a:extLst>
          </p:cNvPr>
          <p:cNvSpPr>
            <a:spLocks noGrp="1"/>
          </p:cNvSpPr>
          <p:nvPr>
            <p:ph type="title"/>
          </p:nvPr>
        </p:nvSpPr>
        <p:spPr/>
        <p:txBody>
          <a:bodyPr/>
          <a:lstStyle/>
          <a:p>
            <a:r>
              <a:rPr lang="en-US" dirty="0"/>
              <a:t>Survey Questions</a:t>
            </a:r>
          </a:p>
        </p:txBody>
      </p:sp>
      <p:sp>
        <p:nvSpPr>
          <p:cNvPr id="3" name="Content Placeholder 2">
            <a:extLst>
              <a:ext uri="{FF2B5EF4-FFF2-40B4-BE49-F238E27FC236}">
                <a16:creationId xmlns:a16="http://schemas.microsoft.com/office/drawing/2014/main" id="{353372D5-A71D-464B-8A58-D66C600A891C}"/>
              </a:ext>
            </a:extLst>
          </p:cNvPr>
          <p:cNvSpPr>
            <a:spLocks noGrp="1"/>
          </p:cNvSpPr>
          <p:nvPr>
            <p:ph idx="1"/>
          </p:nvPr>
        </p:nvSpPr>
        <p:spPr/>
        <p:txBody>
          <a:bodyPr>
            <a:normAutofit fontScale="92500"/>
          </a:bodyPr>
          <a:lstStyle/>
          <a:p>
            <a:pPr marL="514350" marR="0" lvl="0" indent="-514350">
              <a:spcAft>
                <a:spcPts val="0"/>
              </a:spcAft>
              <a:buFont typeface="+mj-lt"/>
              <a:buAutoNum type="arabicPeriod"/>
            </a:pPr>
            <a:r>
              <a:rPr lang="en-US" dirty="0"/>
              <a:t>"Grades are the key motivator for students to engage in academic work"</a:t>
            </a:r>
          </a:p>
          <a:p>
            <a:pPr marL="514350" marR="0" lvl="0" indent="-514350">
              <a:spcAft>
                <a:spcPts val="0"/>
              </a:spcAft>
              <a:buFont typeface="+mj-lt"/>
              <a:buAutoNum type="arabicPeriod"/>
            </a:pPr>
            <a:r>
              <a:rPr lang="en-US" dirty="0"/>
              <a:t>"I focus on my grades rather than on learning and the wider university experience"</a:t>
            </a:r>
          </a:p>
          <a:p>
            <a:pPr marL="514350" marR="0" lvl="0" indent="-514350">
              <a:spcAft>
                <a:spcPts val="800"/>
              </a:spcAft>
              <a:buFont typeface="+mj-lt"/>
              <a:buAutoNum type="arabicPeriod"/>
            </a:pPr>
            <a:r>
              <a:rPr lang="en-US" dirty="0"/>
              <a:t>"I spend time disputing grades/marks (e.g., arguing for A- rather than B+)“</a:t>
            </a:r>
          </a:p>
          <a:p>
            <a:pPr marL="0" marR="0" lvl="0" indent="0">
              <a:spcAft>
                <a:spcPts val="800"/>
              </a:spcAft>
              <a:buNone/>
            </a:pPr>
            <a:endParaRPr lang="en-US" dirty="0"/>
          </a:p>
          <a:p>
            <a:pPr marL="0" marR="0" lvl="0" indent="0">
              <a:spcAft>
                <a:spcPts val="800"/>
              </a:spcAft>
              <a:buNone/>
            </a:pPr>
            <a:r>
              <a:rPr lang="en-US" i="1" dirty="0"/>
              <a:t>Only</a:t>
            </a:r>
            <a:r>
              <a:rPr lang="en-US" dirty="0"/>
              <a:t> after change in policy</a:t>
            </a:r>
            <a:endParaRPr lang="en-US" i="1" dirty="0"/>
          </a:p>
          <a:p>
            <a:pPr marL="514350" indent="-514350">
              <a:spcAft>
                <a:spcPts val="800"/>
              </a:spcAft>
              <a:buFont typeface="+mj-lt"/>
              <a:buAutoNum type="arabicPeriod" startAt="4"/>
            </a:pPr>
            <a:r>
              <a:rPr lang="en-US" dirty="0"/>
              <a:t>I am less motivated to engage in academic work by the new (coarse) grading system than I was previously.</a:t>
            </a:r>
          </a:p>
          <a:p>
            <a:pPr lvl="1"/>
            <a:endParaRPr lang="en-US" dirty="0"/>
          </a:p>
        </p:txBody>
      </p:sp>
      <p:sp>
        <p:nvSpPr>
          <p:cNvPr id="4" name="Footer Placeholder 3">
            <a:extLst>
              <a:ext uri="{FF2B5EF4-FFF2-40B4-BE49-F238E27FC236}">
                <a16:creationId xmlns:a16="http://schemas.microsoft.com/office/drawing/2014/main" id="{E7B4F14D-61B1-44DD-ABC4-84CDB0B36A2A}"/>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F6CF8329-0EBD-4143-B951-2992BBF6A4A9}"/>
              </a:ext>
            </a:extLst>
          </p:cNvPr>
          <p:cNvSpPr>
            <a:spLocks noGrp="1"/>
          </p:cNvSpPr>
          <p:nvPr>
            <p:ph type="sldNum" sz="quarter" idx="12"/>
          </p:nvPr>
        </p:nvSpPr>
        <p:spPr/>
        <p:txBody>
          <a:bodyPr/>
          <a:lstStyle/>
          <a:p>
            <a:fld id="{D7A047F2-83D1-4AF0-B2A3-53F144D7DF03}" type="slidenum">
              <a:rPr lang="en-US" smtClean="0"/>
              <a:t>16</a:t>
            </a:fld>
            <a:endParaRPr lang="en-US" dirty="0"/>
          </a:p>
        </p:txBody>
      </p:sp>
    </p:spTree>
    <p:extLst>
      <p:ext uri="{BB962C8B-B14F-4D97-AF65-F5344CB8AC3E}">
        <p14:creationId xmlns:p14="http://schemas.microsoft.com/office/powerpoint/2010/main" val="1274582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FDCF3B-4031-435A-A8E0-91B21267BF5A}"/>
              </a:ext>
            </a:extLst>
          </p:cNvPr>
          <p:cNvSpPr>
            <a:spLocks noGrp="1"/>
          </p:cNvSpPr>
          <p:nvPr>
            <p:ph type="title"/>
          </p:nvPr>
        </p:nvSpPr>
        <p:spPr/>
        <p:txBody>
          <a:bodyPr/>
          <a:lstStyle/>
          <a:p>
            <a:r>
              <a:rPr lang="en-US" dirty="0"/>
              <a:t>Survey Histograms: </a:t>
            </a:r>
            <a:r>
              <a:rPr lang="en-US" i="1" dirty="0"/>
              <a:t>Few Differences</a:t>
            </a:r>
            <a:endParaRPr lang="en-US" dirty="0"/>
          </a:p>
        </p:txBody>
      </p:sp>
      <p:sp>
        <p:nvSpPr>
          <p:cNvPr id="4" name="Footer Placeholder 3">
            <a:extLst>
              <a:ext uri="{FF2B5EF4-FFF2-40B4-BE49-F238E27FC236}">
                <a16:creationId xmlns:a16="http://schemas.microsoft.com/office/drawing/2014/main" id="{538D9891-DB24-40D7-A7FA-9C0976FDBD64}"/>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7E12315B-92E2-4137-B8DC-40C55B6A44AA}"/>
              </a:ext>
            </a:extLst>
          </p:cNvPr>
          <p:cNvSpPr>
            <a:spLocks noGrp="1"/>
          </p:cNvSpPr>
          <p:nvPr>
            <p:ph type="sldNum" sz="quarter" idx="12"/>
          </p:nvPr>
        </p:nvSpPr>
        <p:spPr/>
        <p:txBody>
          <a:bodyPr/>
          <a:lstStyle/>
          <a:p>
            <a:fld id="{D7A047F2-83D1-4AF0-B2A3-53F144D7DF03}" type="slidenum">
              <a:rPr lang="en-US" smtClean="0"/>
              <a:t>17</a:t>
            </a:fld>
            <a:endParaRPr lang="en-US" dirty="0"/>
          </a:p>
        </p:txBody>
      </p:sp>
      <p:pic>
        <p:nvPicPr>
          <p:cNvPr id="9" name="Content Placeholder 8" descr="Chart, bar chart&#10;&#10;Description automatically generated">
            <a:extLst>
              <a:ext uri="{FF2B5EF4-FFF2-40B4-BE49-F238E27FC236}">
                <a16:creationId xmlns:a16="http://schemas.microsoft.com/office/drawing/2014/main" id="{1CD4ADA5-B158-4BB8-8C40-E680F27C79F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199" y="1690688"/>
            <a:ext cx="5257797" cy="4665662"/>
          </a:xfrm>
          <a:prstGeom prst="rect">
            <a:avLst/>
          </a:prstGeom>
          <a:ln>
            <a:solidFill>
              <a:schemeClr val="tx1"/>
            </a:solidFill>
          </a:ln>
        </p:spPr>
      </p:pic>
      <p:pic>
        <p:nvPicPr>
          <p:cNvPr id="10" name="Content Placeholder 9" descr="A picture containing chart&#10;&#10;Description automatically generated">
            <a:extLst>
              <a:ext uri="{FF2B5EF4-FFF2-40B4-BE49-F238E27FC236}">
                <a16:creationId xmlns:a16="http://schemas.microsoft.com/office/drawing/2014/main" id="{3C87980B-2256-4341-8289-D40C1E979552}"/>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096001" y="1690688"/>
            <a:ext cx="5257798" cy="4665662"/>
          </a:xfrm>
          <a:prstGeom prst="rect">
            <a:avLst/>
          </a:prstGeom>
          <a:ln>
            <a:solidFill>
              <a:schemeClr val="tx1"/>
            </a:solidFill>
          </a:ln>
        </p:spPr>
      </p:pic>
    </p:spTree>
    <p:extLst>
      <p:ext uri="{BB962C8B-B14F-4D97-AF65-F5344CB8AC3E}">
        <p14:creationId xmlns:p14="http://schemas.microsoft.com/office/powerpoint/2010/main" val="219486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8A0-159E-4DC4-BD9D-72CD3A985F8A}"/>
              </a:ext>
            </a:extLst>
          </p:cNvPr>
          <p:cNvSpPr>
            <a:spLocks noGrp="1"/>
          </p:cNvSpPr>
          <p:nvPr>
            <p:ph type="title"/>
          </p:nvPr>
        </p:nvSpPr>
        <p:spPr/>
        <p:txBody>
          <a:bodyPr/>
          <a:lstStyle/>
          <a:p>
            <a:r>
              <a:rPr lang="en-US" dirty="0"/>
              <a:t>Responses before/after: </a:t>
            </a:r>
            <a:r>
              <a:rPr lang="en-US" i="1" dirty="0"/>
              <a:t>very similar</a:t>
            </a:r>
            <a:br>
              <a:rPr lang="en-US" i="1" dirty="0"/>
            </a:br>
            <a:r>
              <a:rPr lang="en-US" dirty="0"/>
              <a:t>P-values for tests of equality (</a:t>
            </a:r>
            <a:r>
              <a:rPr lang="el-GR" dirty="0"/>
              <a:t>χ</a:t>
            </a:r>
            <a:r>
              <a:rPr lang="en-US" baseline="30000" dirty="0"/>
              <a:t>2 </a:t>
            </a:r>
            <a:r>
              <a:rPr lang="en-US" dirty="0"/>
              <a:t>, 4 df)</a:t>
            </a:r>
          </a:p>
        </p:txBody>
      </p:sp>
      <p:graphicFrame>
        <p:nvGraphicFramePr>
          <p:cNvPr id="7" name="Content Placeholder 6">
            <a:extLst>
              <a:ext uri="{FF2B5EF4-FFF2-40B4-BE49-F238E27FC236}">
                <a16:creationId xmlns:a16="http://schemas.microsoft.com/office/drawing/2014/main" id="{D6E7ED9D-0DC0-428B-8F0C-293A740165D8}"/>
              </a:ext>
            </a:extLst>
          </p:cNvPr>
          <p:cNvGraphicFramePr>
            <a:graphicFrameLocks noGrp="1"/>
          </p:cNvGraphicFramePr>
          <p:nvPr>
            <p:ph idx="1"/>
            <p:extLst>
              <p:ext uri="{D42A27DB-BD31-4B8C-83A1-F6EECF244321}">
                <p14:modId xmlns:p14="http://schemas.microsoft.com/office/powerpoint/2010/main" val="2269324471"/>
              </p:ext>
            </p:extLst>
          </p:nvPr>
        </p:nvGraphicFramePr>
        <p:xfrm>
          <a:off x="838200" y="1825624"/>
          <a:ext cx="10515598" cy="4530726"/>
        </p:xfrm>
        <a:graphic>
          <a:graphicData uri="http://schemas.openxmlformats.org/drawingml/2006/table">
            <a:tbl>
              <a:tblPr firstRow="1" firstCol="1" bandRow="1">
                <a:tableStyleId>{5C22544A-7EE6-4342-B048-85BDC9FD1C3A}</a:tableStyleId>
              </a:tblPr>
              <a:tblGrid>
                <a:gridCol w="1962735">
                  <a:extLst>
                    <a:ext uri="{9D8B030D-6E8A-4147-A177-3AD203B41FA5}">
                      <a16:colId xmlns:a16="http://schemas.microsoft.com/office/drawing/2014/main" val="1692704417"/>
                    </a:ext>
                  </a:extLst>
                </a:gridCol>
                <a:gridCol w="1962735">
                  <a:extLst>
                    <a:ext uri="{9D8B030D-6E8A-4147-A177-3AD203B41FA5}">
                      <a16:colId xmlns:a16="http://schemas.microsoft.com/office/drawing/2014/main" val="3461155585"/>
                    </a:ext>
                  </a:extLst>
                </a:gridCol>
                <a:gridCol w="1647532">
                  <a:extLst>
                    <a:ext uri="{9D8B030D-6E8A-4147-A177-3AD203B41FA5}">
                      <a16:colId xmlns:a16="http://schemas.microsoft.com/office/drawing/2014/main" val="3760338749"/>
                    </a:ext>
                  </a:extLst>
                </a:gridCol>
                <a:gridCol w="1647532">
                  <a:extLst>
                    <a:ext uri="{9D8B030D-6E8A-4147-A177-3AD203B41FA5}">
                      <a16:colId xmlns:a16="http://schemas.microsoft.com/office/drawing/2014/main" val="4240956890"/>
                    </a:ext>
                  </a:extLst>
                </a:gridCol>
                <a:gridCol w="1647532">
                  <a:extLst>
                    <a:ext uri="{9D8B030D-6E8A-4147-A177-3AD203B41FA5}">
                      <a16:colId xmlns:a16="http://schemas.microsoft.com/office/drawing/2014/main" val="562149987"/>
                    </a:ext>
                  </a:extLst>
                </a:gridCol>
                <a:gridCol w="1647532">
                  <a:extLst>
                    <a:ext uri="{9D8B030D-6E8A-4147-A177-3AD203B41FA5}">
                      <a16:colId xmlns:a16="http://schemas.microsoft.com/office/drawing/2014/main" val="3844926964"/>
                    </a:ext>
                  </a:extLst>
                </a:gridCol>
              </a:tblGrid>
              <a:tr h="755121">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Obs.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Q1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Q2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Q3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87119"/>
                  </a:ext>
                </a:extLst>
              </a:tr>
              <a:tr h="755121">
                <a:tc rowSpan="3">
                  <a:txBody>
                    <a:bodyPr/>
                    <a:lstStyle/>
                    <a:p>
                      <a:pPr marL="0" marR="0">
                        <a:lnSpc>
                          <a:spcPct val="107000"/>
                        </a:lnSpc>
                        <a:spcBef>
                          <a:spcPts val="0"/>
                        </a:spcBef>
                        <a:spcAft>
                          <a:spcPts val="0"/>
                        </a:spcAft>
                      </a:pPr>
                      <a:r>
                        <a:rPr lang="en-US" sz="2400" dirty="0">
                          <a:effectLst/>
                        </a:rPr>
                        <a:t>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All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931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9775522"/>
                  </a:ext>
                </a:extLst>
              </a:tr>
              <a:tr h="755121">
                <a:tc vMerge="1">
                  <a:txBody>
                    <a:bodyPr/>
                    <a:lstStyle/>
                    <a:p>
                      <a:endParaRPr lang="en-US"/>
                    </a:p>
                  </a:txBody>
                  <a:tcPr/>
                </a:tc>
                <a:tc>
                  <a:txBody>
                    <a:bodyPr/>
                    <a:lstStyle/>
                    <a:p>
                      <a:pPr marL="0" marR="0">
                        <a:lnSpc>
                          <a:spcPct val="107000"/>
                        </a:lnSpc>
                        <a:spcBef>
                          <a:spcPts val="0"/>
                        </a:spcBef>
                        <a:spcAft>
                          <a:spcPts val="0"/>
                        </a:spcAft>
                      </a:pPr>
                      <a:r>
                        <a:rPr lang="en-US" sz="2400" dirty="0">
                          <a:effectLst/>
                        </a:rPr>
                        <a:t>MSc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628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.91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.69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827500"/>
                  </a:ext>
                </a:extLst>
              </a:tr>
              <a:tr h="755121">
                <a:tc vMerge="1">
                  <a:txBody>
                    <a:bodyPr/>
                    <a:lstStyle/>
                    <a:p>
                      <a:endParaRPr lang="en-US"/>
                    </a:p>
                  </a:txBody>
                  <a:tcPr/>
                </a:tc>
                <a:tc>
                  <a:txBody>
                    <a:bodyPr/>
                    <a:lstStyle/>
                    <a:p>
                      <a:pPr marL="0" marR="0">
                        <a:lnSpc>
                          <a:spcPct val="107000"/>
                        </a:lnSpc>
                        <a:spcBef>
                          <a:spcPts val="0"/>
                        </a:spcBef>
                        <a:spcAft>
                          <a:spcPts val="0"/>
                        </a:spcAft>
                      </a:pPr>
                      <a:r>
                        <a:rPr lang="en-US" sz="2400" dirty="0">
                          <a:effectLst/>
                        </a:rPr>
                        <a:t>Singaporeans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2113976"/>
                  </a:ext>
                </a:extLst>
              </a:tr>
              <a:tr h="755121">
                <a:tc rowSpan="2">
                  <a:txBody>
                    <a:bodyPr/>
                    <a:lstStyle/>
                    <a:p>
                      <a:pPr marL="0" marR="0">
                        <a:lnSpc>
                          <a:spcPct val="107000"/>
                        </a:lnSpc>
                        <a:spcBef>
                          <a:spcPts val="0"/>
                        </a:spcBef>
                        <a:spcAft>
                          <a:spcPts val="0"/>
                        </a:spcAft>
                      </a:pPr>
                      <a:r>
                        <a:rPr lang="en-US" sz="2400" dirty="0">
                          <a:effectLst/>
                        </a:rPr>
                        <a:t>Staff</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All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124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.94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3986954"/>
                  </a:ext>
                </a:extLst>
              </a:tr>
              <a:tr h="755121">
                <a:tc vMerge="1">
                  <a:txBody>
                    <a:bodyPr/>
                    <a:lstStyle/>
                    <a:p>
                      <a:endParaRPr lang="en-US"/>
                    </a:p>
                  </a:txBody>
                  <a:tcPr/>
                </a:tc>
                <a:tc>
                  <a:txBody>
                    <a:bodyPr/>
                    <a:lstStyle/>
                    <a:p>
                      <a:pPr marL="0" marR="0">
                        <a:lnSpc>
                          <a:spcPct val="107000"/>
                        </a:lnSpc>
                        <a:spcBef>
                          <a:spcPts val="0"/>
                        </a:spcBef>
                        <a:spcAft>
                          <a:spcPts val="0"/>
                        </a:spcAft>
                      </a:pPr>
                      <a:r>
                        <a:rPr lang="en-US" sz="2400" dirty="0">
                          <a:effectLst/>
                        </a:rPr>
                        <a:t>Academic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96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322696"/>
                  </a:ext>
                </a:extLst>
              </a:tr>
            </a:tbl>
          </a:graphicData>
        </a:graphic>
      </p:graphicFrame>
      <p:sp>
        <p:nvSpPr>
          <p:cNvPr id="5" name="Footer Placeholder 4">
            <a:extLst>
              <a:ext uri="{FF2B5EF4-FFF2-40B4-BE49-F238E27FC236}">
                <a16:creationId xmlns:a16="http://schemas.microsoft.com/office/drawing/2014/main" id="{23DC57F0-6FE7-4431-BA00-5CA0280A786B}"/>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BA831EC7-0378-43C5-BE70-E89C8586F3ED}"/>
              </a:ext>
            </a:extLst>
          </p:cNvPr>
          <p:cNvSpPr>
            <a:spLocks noGrp="1"/>
          </p:cNvSpPr>
          <p:nvPr>
            <p:ph type="sldNum" sz="quarter" idx="12"/>
          </p:nvPr>
        </p:nvSpPr>
        <p:spPr/>
        <p:txBody>
          <a:bodyPr/>
          <a:lstStyle/>
          <a:p>
            <a:fld id="{D7A047F2-83D1-4AF0-B2A3-53F144D7DF03}" type="slidenum">
              <a:rPr lang="en-US" smtClean="0"/>
              <a:t>18</a:t>
            </a:fld>
            <a:endParaRPr lang="en-US" dirty="0"/>
          </a:p>
        </p:txBody>
      </p:sp>
    </p:spTree>
    <p:extLst>
      <p:ext uri="{BB962C8B-B14F-4D97-AF65-F5344CB8AC3E}">
        <p14:creationId xmlns:p14="http://schemas.microsoft.com/office/powerpoint/2010/main" val="3478115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4CF2-4DBC-4365-856C-4A74017433FA}"/>
              </a:ext>
            </a:extLst>
          </p:cNvPr>
          <p:cNvSpPr>
            <a:spLocks noGrp="1"/>
          </p:cNvSpPr>
          <p:nvPr>
            <p:ph type="title"/>
          </p:nvPr>
        </p:nvSpPr>
        <p:spPr/>
        <p:txBody>
          <a:bodyPr/>
          <a:lstStyle/>
          <a:p>
            <a:r>
              <a:rPr lang="en-US" dirty="0"/>
              <a:t>Different Student Responses before/after</a:t>
            </a:r>
          </a:p>
        </p:txBody>
      </p:sp>
      <p:sp>
        <p:nvSpPr>
          <p:cNvPr id="3" name="Content Placeholder 2">
            <a:extLst>
              <a:ext uri="{FF2B5EF4-FFF2-40B4-BE49-F238E27FC236}">
                <a16:creationId xmlns:a16="http://schemas.microsoft.com/office/drawing/2014/main" id="{D43FB02B-2C67-4DDC-9DFE-F09EC3502CBD}"/>
              </a:ext>
            </a:extLst>
          </p:cNvPr>
          <p:cNvSpPr>
            <a:spLocks noGrp="1"/>
          </p:cNvSpPr>
          <p:nvPr>
            <p:ph idx="1"/>
          </p:nvPr>
        </p:nvSpPr>
        <p:spPr/>
        <p:txBody>
          <a:bodyPr>
            <a:normAutofit/>
          </a:bodyPr>
          <a:lstStyle/>
          <a:p>
            <a:pPr marL="0" indent="0">
              <a:buNone/>
            </a:pPr>
            <a:r>
              <a:rPr lang="en-US" sz="3200" dirty="0">
                <a:solidFill>
                  <a:srgbClr val="000000"/>
                </a:solidFill>
                <a:effectLst/>
                <a:latin typeface="Calibri" panose="020F0502020204030204" pitchFamily="34" charset="0"/>
                <a:ea typeface="Calibri" panose="020F0502020204030204" pitchFamily="34" charset="0"/>
              </a:rPr>
              <a:t>"I focus on grades, not learning …“</a:t>
            </a:r>
          </a:p>
          <a:p>
            <a:r>
              <a:rPr lang="en-US" sz="2400" dirty="0">
                <a:solidFill>
                  <a:srgbClr val="000000"/>
                </a:solidFill>
                <a:latin typeface="Calibri" panose="020F0502020204030204" pitchFamily="34" charset="0"/>
                <a:ea typeface="Calibri" panose="020F0502020204030204" pitchFamily="34" charset="0"/>
              </a:rPr>
              <a:t>F</a:t>
            </a:r>
            <a:r>
              <a:rPr lang="en-US" sz="2400" dirty="0">
                <a:solidFill>
                  <a:srgbClr val="000000"/>
                </a:solidFill>
                <a:effectLst/>
                <a:latin typeface="Calibri" panose="020F0502020204030204" pitchFamily="34" charset="0"/>
                <a:ea typeface="Calibri" panose="020F0502020204030204" pitchFamily="34" charset="0"/>
              </a:rPr>
              <a:t>ewer disagree after change, more </a:t>
            </a:r>
            <a:r>
              <a:rPr lang="en-US" sz="2400" i="1" dirty="0">
                <a:solidFill>
                  <a:srgbClr val="000000"/>
                </a:solidFill>
                <a:effectLst/>
                <a:latin typeface="Calibri" panose="020F0502020204030204" pitchFamily="34" charset="0"/>
                <a:ea typeface="Calibri" panose="020F0502020204030204" pitchFamily="34" charset="0"/>
              </a:rPr>
              <a:t>strongly</a:t>
            </a:r>
            <a:r>
              <a:rPr lang="en-US" sz="2400" dirty="0">
                <a:solidFill>
                  <a:srgbClr val="000000"/>
                </a:solidFill>
                <a:effectLst/>
                <a:latin typeface="Calibri" panose="020F0502020204030204" pitchFamily="34" charset="0"/>
                <a:ea typeface="Calibri" panose="020F0502020204030204" pitchFamily="34" charset="0"/>
              </a:rPr>
              <a:t> disagree</a:t>
            </a:r>
          </a:p>
          <a:p>
            <a:pPr marL="0" indent="0">
              <a:buNone/>
            </a:pPr>
            <a:endParaRPr lang="en-US" sz="3200" dirty="0">
              <a:solidFill>
                <a:srgbClr val="000000"/>
              </a:solidFill>
              <a:effectLst/>
              <a:latin typeface="Calibri" panose="020F0502020204030204" pitchFamily="34" charset="0"/>
              <a:ea typeface="Calibri" panose="020F0502020204030204" pitchFamily="34" charset="0"/>
            </a:endParaRPr>
          </a:p>
          <a:p>
            <a:pPr marL="0" indent="0">
              <a:buNone/>
            </a:pPr>
            <a:r>
              <a:rPr lang="en-US" sz="3200" dirty="0">
                <a:solidFill>
                  <a:srgbClr val="000000"/>
                </a:solidFill>
                <a:effectLst/>
                <a:latin typeface="Calibri" panose="020F0502020204030204" pitchFamily="34" charset="0"/>
                <a:ea typeface="Calibri" panose="020F0502020204030204" pitchFamily="34" charset="0"/>
              </a:rPr>
              <a:t>"I dispute grades/marks"</a:t>
            </a:r>
          </a:p>
          <a:p>
            <a:r>
              <a:rPr lang="en-US" sz="2400" dirty="0">
                <a:solidFill>
                  <a:srgbClr val="000000"/>
                </a:solidFill>
                <a:effectLst/>
                <a:latin typeface="Calibri" panose="020F0502020204030204" pitchFamily="34" charset="0"/>
                <a:ea typeface="Calibri" panose="020F0502020204030204" pitchFamily="34" charset="0"/>
              </a:rPr>
              <a:t>After, more students neutral, fewer strongly disagree</a:t>
            </a:r>
            <a:endParaRPr lang="en-US" sz="2400" dirty="0"/>
          </a:p>
          <a:p>
            <a:pPr marL="0" indent="0">
              <a:buNone/>
            </a:pPr>
            <a:endParaRPr lang="en-US" dirty="0"/>
          </a:p>
        </p:txBody>
      </p:sp>
      <p:sp>
        <p:nvSpPr>
          <p:cNvPr id="4" name="Footer Placeholder 3">
            <a:extLst>
              <a:ext uri="{FF2B5EF4-FFF2-40B4-BE49-F238E27FC236}">
                <a16:creationId xmlns:a16="http://schemas.microsoft.com/office/drawing/2014/main" id="{BDB37617-082C-473B-8788-8C5B64E071CC}"/>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EC18C6F1-19D3-499E-A64E-F3A34F65713C}"/>
              </a:ext>
            </a:extLst>
          </p:cNvPr>
          <p:cNvSpPr>
            <a:spLocks noGrp="1"/>
          </p:cNvSpPr>
          <p:nvPr>
            <p:ph type="sldNum" sz="quarter" idx="12"/>
          </p:nvPr>
        </p:nvSpPr>
        <p:spPr/>
        <p:txBody>
          <a:bodyPr/>
          <a:lstStyle/>
          <a:p>
            <a:fld id="{D7A047F2-83D1-4AF0-B2A3-53F144D7DF03}" type="slidenum">
              <a:rPr lang="en-US" smtClean="0"/>
              <a:t>19</a:t>
            </a:fld>
            <a:endParaRPr lang="en-US" dirty="0"/>
          </a:p>
        </p:txBody>
      </p:sp>
    </p:spTree>
    <p:extLst>
      <p:ext uri="{BB962C8B-B14F-4D97-AF65-F5344CB8AC3E}">
        <p14:creationId xmlns:p14="http://schemas.microsoft.com/office/powerpoint/2010/main" val="45672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E002E-6A59-459C-92BB-03BD24042352}"/>
              </a:ext>
            </a:extLst>
          </p:cNvPr>
          <p:cNvSpPr>
            <a:spLocks noGrp="1"/>
          </p:cNvSpPr>
          <p:nvPr>
            <p:ph type="title"/>
          </p:nvPr>
        </p:nvSpPr>
        <p:spPr/>
        <p:txBody>
          <a:bodyPr/>
          <a:lstStyle/>
          <a:p>
            <a:r>
              <a:rPr lang="en-US" dirty="0"/>
              <a:t>Why Do We Assess Students?</a:t>
            </a:r>
          </a:p>
        </p:txBody>
      </p:sp>
      <p:sp>
        <p:nvSpPr>
          <p:cNvPr id="3" name="Content Placeholder 2">
            <a:extLst>
              <a:ext uri="{FF2B5EF4-FFF2-40B4-BE49-F238E27FC236}">
                <a16:creationId xmlns:a16="http://schemas.microsoft.com/office/drawing/2014/main" id="{E5D9C4A1-C904-4B37-AD05-2EA31ECB0CEE}"/>
              </a:ext>
            </a:extLst>
          </p:cNvPr>
          <p:cNvSpPr>
            <a:spLocks noGrp="1"/>
          </p:cNvSpPr>
          <p:nvPr>
            <p:ph idx="1"/>
          </p:nvPr>
        </p:nvSpPr>
        <p:spPr/>
        <p:txBody>
          <a:bodyPr>
            <a:normAutofit/>
          </a:bodyPr>
          <a:lstStyle/>
          <a:p>
            <a:pPr marL="0" indent="0">
              <a:buNone/>
            </a:pPr>
            <a:r>
              <a:rPr lang="en-US" dirty="0">
                <a:effectLst/>
                <a:latin typeface="Calibri" panose="020F0502020204030204" pitchFamily="34" charset="0"/>
                <a:ea typeface="Calibri" panose="020F0502020204030204" pitchFamily="34" charset="0"/>
              </a:rPr>
              <a:t>Key purpose: identify what students have learned</a:t>
            </a:r>
          </a:p>
          <a:p>
            <a:pPr marL="800100" lvl="1" indent="-342900">
              <a:buFont typeface="+mj-lt"/>
              <a:buAutoNum type="arabicPeriod"/>
            </a:pPr>
            <a:r>
              <a:rPr lang="en-US" sz="2000" dirty="0">
                <a:latin typeface="Calibri" panose="020F0502020204030204" pitchFamily="34" charset="0"/>
                <a:ea typeface="Calibri" panose="020F0502020204030204" pitchFamily="34" charset="0"/>
              </a:rPr>
              <a:t>D</a:t>
            </a:r>
            <a:r>
              <a:rPr lang="en-US" sz="2000" dirty="0">
                <a:effectLst/>
                <a:latin typeface="Calibri" panose="020F0502020204030204" pitchFamily="34" charset="0"/>
                <a:ea typeface="Calibri" panose="020F0502020204030204" pitchFamily="34" charset="0"/>
              </a:rPr>
              <a:t>etermine if they have mastered the material in an absolute sense</a:t>
            </a:r>
          </a:p>
          <a:p>
            <a:pPr marL="800100" lvl="1" indent="-342900">
              <a:buFont typeface="+mj-lt"/>
              <a:buAutoNum type="arabicPeriod"/>
            </a:pPr>
            <a:r>
              <a:rPr lang="en-US" sz="2000" dirty="0">
                <a:latin typeface="Calibri" panose="020F0502020204030204" pitchFamily="34" charset="0"/>
                <a:ea typeface="Calibri" panose="020F0502020204030204" pitchFamily="34" charset="0"/>
              </a:rPr>
              <a:t>E</a:t>
            </a:r>
            <a:r>
              <a:rPr lang="en-US" sz="2000" dirty="0">
                <a:effectLst/>
                <a:latin typeface="Calibri" panose="020F0502020204030204" pitchFamily="34" charset="0"/>
                <a:ea typeface="Calibri" panose="020F0502020204030204" pitchFamily="34" charset="0"/>
              </a:rPr>
              <a:t>valuate their understanding relative to their current and past peers</a:t>
            </a:r>
          </a:p>
          <a:p>
            <a:pPr marL="457200" lvl="1" indent="0">
              <a:buNone/>
            </a:pPr>
            <a:endParaRPr lang="en-US" sz="2000" dirty="0">
              <a:latin typeface="Calibri" panose="020F0502020204030204" pitchFamily="34" charset="0"/>
              <a:ea typeface="Calibri" panose="020F0502020204030204" pitchFamily="34" charset="0"/>
            </a:endParaRPr>
          </a:p>
          <a:p>
            <a:pPr marL="0" indent="0">
              <a:buNone/>
            </a:pPr>
            <a:r>
              <a:rPr lang="en-US" dirty="0">
                <a:effectLst/>
                <a:latin typeface="Calibri" panose="020F0502020204030204" pitchFamily="34" charset="0"/>
                <a:ea typeface="Calibri" panose="020F0502020204030204" pitchFamily="34" charset="0"/>
              </a:rPr>
              <a:t>Creates incentives for students to learn the material</a:t>
            </a:r>
          </a:p>
          <a:p>
            <a:pPr lvl="1"/>
            <a:r>
              <a:rPr lang="en-US" sz="2000" dirty="0">
                <a:latin typeface="Calibri" panose="020F0502020204030204" pitchFamily="34" charset="0"/>
              </a:rPr>
              <a:t>	Also, inadvertently, distortions</a:t>
            </a:r>
          </a:p>
        </p:txBody>
      </p:sp>
      <p:sp>
        <p:nvSpPr>
          <p:cNvPr id="4" name="Footer Placeholder 3">
            <a:extLst>
              <a:ext uri="{FF2B5EF4-FFF2-40B4-BE49-F238E27FC236}">
                <a16:creationId xmlns:a16="http://schemas.microsoft.com/office/drawing/2014/main" id="{8ACE3F2E-CC02-4C5A-B331-A632AB1FC1F1}"/>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C0864D0B-2239-48C6-B41F-6F5DD7FCD6A3}"/>
              </a:ext>
            </a:extLst>
          </p:cNvPr>
          <p:cNvSpPr>
            <a:spLocks noGrp="1"/>
          </p:cNvSpPr>
          <p:nvPr>
            <p:ph type="sldNum" sz="quarter" idx="12"/>
          </p:nvPr>
        </p:nvSpPr>
        <p:spPr/>
        <p:txBody>
          <a:bodyPr/>
          <a:lstStyle/>
          <a:p>
            <a:fld id="{D7A047F2-83D1-4AF0-B2A3-53F144D7DF03}" type="slidenum">
              <a:rPr lang="en-US" smtClean="0"/>
              <a:t>2</a:t>
            </a:fld>
            <a:endParaRPr lang="en-US" dirty="0"/>
          </a:p>
        </p:txBody>
      </p:sp>
    </p:spTree>
    <p:extLst>
      <p:ext uri="{BB962C8B-B14F-4D97-AF65-F5344CB8AC3E}">
        <p14:creationId xmlns:p14="http://schemas.microsoft.com/office/powerpoint/2010/main" val="63474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4CF2-4DBC-4365-856C-4A74017433FA}"/>
              </a:ext>
            </a:extLst>
          </p:cNvPr>
          <p:cNvSpPr>
            <a:spLocks noGrp="1"/>
          </p:cNvSpPr>
          <p:nvPr>
            <p:ph type="title"/>
          </p:nvPr>
        </p:nvSpPr>
        <p:spPr/>
        <p:txBody>
          <a:bodyPr/>
          <a:lstStyle/>
          <a:p>
            <a:r>
              <a:rPr lang="en-US" dirty="0"/>
              <a:t>Mostly: Little Change from Before and After</a:t>
            </a:r>
          </a:p>
        </p:txBody>
      </p:sp>
      <p:sp>
        <p:nvSpPr>
          <p:cNvPr id="3" name="Content Placeholder 2">
            <a:extLst>
              <a:ext uri="{FF2B5EF4-FFF2-40B4-BE49-F238E27FC236}">
                <a16:creationId xmlns:a16="http://schemas.microsoft.com/office/drawing/2014/main" id="{D43FB02B-2C67-4DDC-9DFE-F09EC3502CBD}"/>
              </a:ext>
            </a:extLst>
          </p:cNvPr>
          <p:cNvSpPr>
            <a:spLocks noGrp="1"/>
          </p:cNvSpPr>
          <p:nvPr>
            <p:ph idx="1"/>
          </p:nvPr>
        </p:nvSpPr>
        <p:spPr/>
        <p:txBody>
          <a:bodyPr>
            <a:normAutofit lnSpcReduction="10000"/>
          </a:bodyPr>
          <a:lstStyle/>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Students and staff agree grades a key academic motivator</a:t>
            </a:r>
          </a:p>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Most students do not think they dispute grades/marks much, </a:t>
            </a:r>
          </a:p>
          <a:p>
            <a:pPr lvl="1"/>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taff think that students do</a:t>
            </a:r>
          </a:p>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Most students are focused on learning and the wider experience</a:t>
            </a:r>
            <a:endPar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1"/>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Staff think students focus on grades</a:t>
            </a:r>
          </a:p>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Only quarter of students say less motivated to academic work by coarse grading</a:t>
            </a:r>
          </a:p>
          <a:p>
            <a:pPr lvl="1"/>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Tenth of staff consider students to be less motivated by coarse grading. </a:t>
            </a:r>
          </a:p>
          <a:p>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trong majority both staff and students thought coarse grading did not reduce student motivation, or no opinion</a:t>
            </a:r>
          </a:p>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Consistent with hypothesis fine and coarse grading schemes convey similar information</a:t>
            </a:r>
          </a:p>
          <a:p>
            <a:pPr lvl="1"/>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change has little effect on academic conduct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BDB37617-082C-473B-8788-8C5B64E071CC}"/>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EC18C6F1-19D3-499E-A64E-F3A34F65713C}"/>
              </a:ext>
            </a:extLst>
          </p:cNvPr>
          <p:cNvSpPr>
            <a:spLocks noGrp="1"/>
          </p:cNvSpPr>
          <p:nvPr>
            <p:ph type="sldNum" sz="quarter" idx="12"/>
          </p:nvPr>
        </p:nvSpPr>
        <p:spPr/>
        <p:txBody>
          <a:bodyPr/>
          <a:lstStyle/>
          <a:p>
            <a:fld id="{D7A047F2-83D1-4AF0-B2A3-53F144D7DF03}" type="slidenum">
              <a:rPr lang="en-US" smtClean="0"/>
              <a:t>20</a:t>
            </a:fld>
            <a:endParaRPr lang="en-US" dirty="0"/>
          </a:p>
        </p:txBody>
      </p:sp>
    </p:spTree>
    <p:extLst>
      <p:ext uri="{BB962C8B-B14F-4D97-AF65-F5344CB8AC3E}">
        <p14:creationId xmlns:p14="http://schemas.microsoft.com/office/powerpoint/2010/main" val="425238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3F8A-81A0-4682-8F09-94AAC623615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34D9018-FE51-4840-84E5-9E64B4A0F04B}"/>
              </a:ext>
            </a:extLst>
          </p:cNvPr>
          <p:cNvSpPr>
            <a:spLocks noGrp="1"/>
          </p:cNvSpPr>
          <p:nvPr>
            <p:ph idx="1"/>
          </p:nvPr>
        </p:nvSpPr>
        <p:spPr/>
        <p:txBody>
          <a:bodyPr/>
          <a:lstStyle/>
          <a:p>
            <a:r>
              <a:rPr lang="en-US" dirty="0"/>
              <a:t>Little evidence that information should have or has been lost when NUS-Business moved from ten-cell to three cell grading for masters</a:t>
            </a:r>
          </a:p>
          <a:p>
            <a:r>
              <a:rPr lang="en-US" dirty="0"/>
              <a:t>Hoping for endogenous benefits in future:</a:t>
            </a:r>
          </a:p>
          <a:p>
            <a:pPr lvl="1"/>
            <a:r>
              <a:rPr lang="en-US" dirty="0"/>
              <a:t>Less stress, adherence to stated policy</a:t>
            </a:r>
          </a:p>
          <a:p>
            <a:pPr lvl="1"/>
            <a:r>
              <a:rPr lang="en-US" dirty="0"/>
              <a:t>Encourage adventurousness, less grade-obsession</a:t>
            </a:r>
          </a:p>
          <a:p>
            <a:pPr lvl="1"/>
            <a:r>
              <a:rPr lang="en-US" dirty="0"/>
              <a:t>More teamwork, experiential learning, leadership in extra-curricular/club activities</a:t>
            </a:r>
          </a:p>
          <a:p>
            <a:r>
              <a:rPr lang="en-US" dirty="0"/>
              <a:t>But at this point so far, few visible costs</a:t>
            </a:r>
          </a:p>
          <a:p>
            <a:pPr lvl="1"/>
            <a:endParaRPr lang="en-US" dirty="0"/>
          </a:p>
        </p:txBody>
      </p:sp>
      <p:sp>
        <p:nvSpPr>
          <p:cNvPr id="4" name="Footer Placeholder 3">
            <a:extLst>
              <a:ext uri="{FF2B5EF4-FFF2-40B4-BE49-F238E27FC236}">
                <a16:creationId xmlns:a16="http://schemas.microsoft.com/office/drawing/2014/main" id="{8AB4BEF9-973D-4B4D-8FBB-F09B7E52BFD2}"/>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61AF34B6-C54B-46BF-A253-32497798F929}"/>
              </a:ext>
            </a:extLst>
          </p:cNvPr>
          <p:cNvSpPr>
            <a:spLocks noGrp="1"/>
          </p:cNvSpPr>
          <p:nvPr>
            <p:ph type="sldNum" sz="quarter" idx="12"/>
          </p:nvPr>
        </p:nvSpPr>
        <p:spPr/>
        <p:txBody>
          <a:bodyPr/>
          <a:lstStyle/>
          <a:p>
            <a:fld id="{D7A047F2-83D1-4AF0-B2A3-53F144D7DF03}" type="slidenum">
              <a:rPr lang="en-US" smtClean="0"/>
              <a:t>21</a:t>
            </a:fld>
            <a:endParaRPr lang="en-US" dirty="0"/>
          </a:p>
        </p:txBody>
      </p:sp>
    </p:spTree>
    <p:extLst>
      <p:ext uri="{BB962C8B-B14F-4D97-AF65-F5344CB8AC3E}">
        <p14:creationId xmlns:p14="http://schemas.microsoft.com/office/powerpoint/2010/main" val="72516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059FDBB-9082-4D37-A021-E28FA8E2DECF}"/>
              </a:ext>
            </a:extLst>
          </p:cNvPr>
          <p:cNvSpPr>
            <a:spLocks noGrp="1"/>
          </p:cNvSpPr>
          <p:nvPr>
            <p:ph type="ctrTitle"/>
          </p:nvPr>
        </p:nvSpPr>
        <p:spPr/>
        <p:txBody>
          <a:bodyPr/>
          <a:lstStyle/>
          <a:p>
            <a:r>
              <a:rPr lang="en-US" dirty="0"/>
              <a:t>Appendices/Extras</a:t>
            </a:r>
          </a:p>
        </p:txBody>
      </p:sp>
      <p:sp>
        <p:nvSpPr>
          <p:cNvPr id="10" name="Subtitle 9">
            <a:extLst>
              <a:ext uri="{FF2B5EF4-FFF2-40B4-BE49-F238E27FC236}">
                <a16:creationId xmlns:a16="http://schemas.microsoft.com/office/drawing/2014/main" id="{BA6C3D07-8905-49C0-97B1-02113E9D5304}"/>
              </a:ext>
            </a:extLst>
          </p:cNvPr>
          <p:cNvSpPr>
            <a:spLocks noGrp="1"/>
          </p:cNvSpPr>
          <p:nvPr>
            <p:ph type="subTitle" idx="1"/>
          </p:nvPr>
        </p:nvSpPr>
        <p:spPr/>
        <p:txBody>
          <a:bodyPr/>
          <a:lstStyle/>
          <a:p>
            <a:endParaRPr lang="en-US" dirty="0"/>
          </a:p>
        </p:txBody>
      </p:sp>
      <p:sp>
        <p:nvSpPr>
          <p:cNvPr id="7" name="Footer Placeholder 6">
            <a:extLst>
              <a:ext uri="{FF2B5EF4-FFF2-40B4-BE49-F238E27FC236}">
                <a16:creationId xmlns:a16="http://schemas.microsoft.com/office/drawing/2014/main" id="{80D2A9ED-ACFF-44D1-85E7-AE1742A9B255}"/>
              </a:ext>
            </a:extLst>
          </p:cNvPr>
          <p:cNvSpPr>
            <a:spLocks noGrp="1"/>
          </p:cNvSpPr>
          <p:nvPr>
            <p:ph type="ftr" sz="quarter" idx="11"/>
          </p:nvPr>
        </p:nvSpPr>
        <p:spPr/>
        <p:txBody>
          <a:bodyPr/>
          <a:lstStyle/>
          <a:p>
            <a:r>
              <a:rPr lang="en-US" dirty="0"/>
              <a:t>Rose: Coarse Grading</a:t>
            </a:r>
          </a:p>
        </p:txBody>
      </p:sp>
      <p:sp>
        <p:nvSpPr>
          <p:cNvPr id="8" name="Slide Number Placeholder 7">
            <a:extLst>
              <a:ext uri="{FF2B5EF4-FFF2-40B4-BE49-F238E27FC236}">
                <a16:creationId xmlns:a16="http://schemas.microsoft.com/office/drawing/2014/main" id="{CBA63188-6BC3-49C1-AB0B-DF57A155250D}"/>
              </a:ext>
            </a:extLst>
          </p:cNvPr>
          <p:cNvSpPr>
            <a:spLocks noGrp="1"/>
          </p:cNvSpPr>
          <p:nvPr>
            <p:ph type="sldNum" sz="quarter" idx="12"/>
          </p:nvPr>
        </p:nvSpPr>
        <p:spPr/>
        <p:txBody>
          <a:bodyPr/>
          <a:lstStyle/>
          <a:p>
            <a:fld id="{D7A047F2-83D1-4AF0-B2A3-53F144D7DF03}" type="slidenum">
              <a:rPr lang="en-US" smtClean="0"/>
              <a:t>22</a:t>
            </a:fld>
            <a:endParaRPr lang="en-US" dirty="0"/>
          </a:p>
        </p:txBody>
      </p:sp>
    </p:spTree>
    <p:extLst>
      <p:ext uri="{BB962C8B-B14F-4D97-AF65-F5344CB8AC3E}">
        <p14:creationId xmlns:p14="http://schemas.microsoft.com/office/powerpoint/2010/main" val="1912014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63D6-85B1-4EDF-B07C-241ACA2E2B02}"/>
              </a:ext>
            </a:extLst>
          </p:cNvPr>
          <p:cNvSpPr>
            <a:spLocks noGrp="1"/>
          </p:cNvSpPr>
          <p:nvPr>
            <p:ph type="title"/>
          </p:nvPr>
        </p:nvSpPr>
        <p:spPr/>
        <p:txBody>
          <a:bodyPr/>
          <a:lstStyle/>
          <a:p>
            <a:r>
              <a:rPr lang="en-US" dirty="0"/>
              <a:t>Other Desirable Features of Grading Systems</a:t>
            </a:r>
          </a:p>
        </p:txBody>
      </p:sp>
      <p:sp>
        <p:nvSpPr>
          <p:cNvPr id="3" name="Content Placeholder 2">
            <a:extLst>
              <a:ext uri="{FF2B5EF4-FFF2-40B4-BE49-F238E27FC236}">
                <a16:creationId xmlns:a16="http://schemas.microsoft.com/office/drawing/2014/main" id="{B727B952-0FA5-42ED-A733-CE14AC45F714}"/>
              </a:ext>
            </a:extLst>
          </p:cNvPr>
          <p:cNvSpPr>
            <a:spLocks noGrp="1"/>
          </p:cNvSpPr>
          <p:nvPr>
            <p:ph idx="1"/>
          </p:nvPr>
        </p:nvSpPr>
        <p:spPr/>
        <p:txBody>
          <a:bodyPr>
            <a:normAutofit/>
          </a:bodyPr>
          <a:lstStyle/>
          <a:p>
            <a:pPr marL="0" marR="0" indent="0">
              <a:lnSpc>
                <a:spcPct val="150000"/>
              </a:lnSpc>
              <a:spcBef>
                <a:spcPts val="0"/>
              </a:spcBef>
              <a:spcAft>
                <a:spcPts val="800"/>
              </a:spcAft>
              <a:buNone/>
            </a:pPr>
            <a:r>
              <a:rPr lang="en-US" sz="2400" dirty="0">
                <a:effectLst/>
                <a:latin typeface="Calibri" panose="020F0502020204030204" pitchFamily="34" charset="0"/>
                <a:ea typeface="Calibri" panose="020F0502020204030204" pitchFamily="34" charset="0"/>
              </a:rPr>
              <a:t>Green and Emerson (2007)</a:t>
            </a:r>
          </a:p>
          <a:p>
            <a:pPr marL="914400" lvl="1" indent="-457200">
              <a:lnSpc>
                <a:spcPct val="150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Transparency</a:t>
            </a:r>
          </a:p>
          <a:p>
            <a:pPr marL="914400" lvl="1" indent="-457200">
              <a:lnSpc>
                <a:spcPct val="150000"/>
              </a:lnSpc>
              <a:spcBef>
                <a:spcPts val="0"/>
              </a:spcBef>
              <a:spcAft>
                <a:spcPts val="800"/>
              </a:spcAft>
              <a:buFont typeface="+mj-lt"/>
              <a:buAutoNum type="arabicPeriod"/>
            </a:pPr>
            <a:r>
              <a:rPr lang="en-US" sz="1800" dirty="0">
                <a:latin typeface="Calibri" panose="020F0502020204030204" pitchFamily="34" charset="0"/>
                <a:ea typeface="Calibri" panose="020F0502020204030204" pitchFamily="34" charset="0"/>
              </a:rPr>
              <a:t>E</a:t>
            </a:r>
            <a:r>
              <a:rPr lang="en-US" sz="1800" dirty="0">
                <a:effectLst/>
                <a:latin typeface="Calibri" panose="020F0502020204030204" pitchFamily="34" charset="0"/>
                <a:ea typeface="Calibri" panose="020F0502020204030204" pitchFamily="34" charset="0"/>
              </a:rPr>
              <a:t>ase of implementation</a:t>
            </a:r>
          </a:p>
          <a:p>
            <a:pPr marL="914400" lvl="1" indent="-457200">
              <a:lnSpc>
                <a:spcPct val="150000"/>
              </a:lnSpc>
              <a:spcBef>
                <a:spcPts val="0"/>
              </a:spcBef>
              <a:spcAft>
                <a:spcPts val="800"/>
              </a:spcAft>
              <a:buFont typeface="+mj-lt"/>
              <a:buAutoNum type="arabicPeriod"/>
            </a:pPr>
            <a:r>
              <a:rPr lang="en-US" sz="1800" dirty="0">
                <a:latin typeface="Calibri" panose="020F0502020204030204" pitchFamily="34" charset="0"/>
                <a:ea typeface="Calibri" panose="020F0502020204030204" pitchFamily="34" charset="0"/>
              </a:rPr>
              <a:t>E</a:t>
            </a:r>
            <a:r>
              <a:rPr lang="en-US" sz="1800" dirty="0">
                <a:effectLst/>
                <a:latin typeface="Calibri" panose="020F0502020204030204" pitchFamily="34" charset="0"/>
                <a:ea typeface="Calibri" panose="020F0502020204030204" pitchFamily="34" charset="0"/>
              </a:rPr>
              <a:t>ase of aggregation across courses</a:t>
            </a:r>
          </a:p>
          <a:p>
            <a:pPr marL="914400" lvl="1" indent="-457200">
              <a:lnSpc>
                <a:spcPct val="150000"/>
              </a:lnSpc>
              <a:spcBef>
                <a:spcPts val="0"/>
              </a:spcBef>
              <a:spcAft>
                <a:spcPts val="800"/>
              </a:spcAft>
              <a:buFont typeface="+mj-lt"/>
              <a:buAutoNum type="arabicPeriod"/>
            </a:pPr>
            <a:r>
              <a:rPr lang="en-US" sz="1800" dirty="0">
                <a:latin typeface="Calibri" panose="020F0502020204030204" pitchFamily="34" charset="0"/>
                <a:ea typeface="Calibri" panose="020F0502020204030204" pitchFamily="34" charset="0"/>
              </a:rPr>
              <a:t>R</a:t>
            </a:r>
            <a:r>
              <a:rPr lang="en-US" sz="1800" dirty="0">
                <a:effectLst/>
                <a:latin typeface="Calibri" panose="020F0502020204030204" pitchFamily="34" charset="0"/>
                <a:ea typeface="Calibri" panose="020F0502020204030204" pitchFamily="34" charset="0"/>
              </a:rPr>
              <a:t>eliability across graders</a:t>
            </a:r>
          </a:p>
          <a:p>
            <a:pPr marL="914400" lvl="1" indent="-457200">
              <a:lnSpc>
                <a:spcPct val="150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Stability over time</a:t>
            </a:r>
          </a:p>
          <a:p>
            <a:pPr marL="914400" lvl="1" indent="-457200">
              <a:lnSpc>
                <a:spcPct val="150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Horizontal consistency (similar achievement receives a similar grade)</a:t>
            </a:r>
          </a:p>
          <a:p>
            <a:pPr marL="914400" lvl="1" indent="-457200">
              <a:lnSpc>
                <a:spcPct val="150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Vertical differentiation (different achievement receives different grade)</a:t>
            </a:r>
            <a:endParaRPr lang="en-US" sz="3200" dirty="0"/>
          </a:p>
        </p:txBody>
      </p:sp>
      <p:sp>
        <p:nvSpPr>
          <p:cNvPr id="4" name="Footer Placeholder 3">
            <a:extLst>
              <a:ext uri="{FF2B5EF4-FFF2-40B4-BE49-F238E27FC236}">
                <a16:creationId xmlns:a16="http://schemas.microsoft.com/office/drawing/2014/main" id="{6A5F85A8-31BA-413A-8724-C69D7FF8A4D7}"/>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6D11B20E-D2FA-4F33-8287-B1447B0857DB}"/>
              </a:ext>
            </a:extLst>
          </p:cNvPr>
          <p:cNvSpPr>
            <a:spLocks noGrp="1"/>
          </p:cNvSpPr>
          <p:nvPr>
            <p:ph type="sldNum" sz="quarter" idx="12"/>
          </p:nvPr>
        </p:nvSpPr>
        <p:spPr/>
        <p:txBody>
          <a:bodyPr/>
          <a:lstStyle/>
          <a:p>
            <a:fld id="{D7A047F2-83D1-4AF0-B2A3-53F144D7DF03}" type="slidenum">
              <a:rPr lang="en-US" smtClean="0"/>
              <a:t>23</a:t>
            </a:fld>
            <a:endParaRPr lang="en-US" dirty="0"/>
          </a:p>
        </p:txBody>
      </p:sp>
    </p:spTree>
    <p:extLst>
      <p:ext uri="{BB962C8B-B14F-4D97-AF65-F5344CB8AC3E}">
        <p14:creationId xmlns:p14="http://schemas.microsoft.com/office/powerpoint/2010/main" val="2991042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63D6-85B1-4EDF-B07C-241ACA2E2B02}"/>
              </a:ext>
            </a:extLst>
          </p:cNvPr>
          <p:cNvSpPr>
            <a:spLocks noGrp="1"/>
          </p:cNvSpPr>
          <p:nvPr>
            <p:ph type="title"/>
          </p:nvPr>
        </p:nvSpPr>
        <p:spPr/>
        <p:txBody>
          <a:bodyPr/>
          <a:lstStyle/>
          <a:p>
            <a:r>
              <a:rPr lang="en-US" dirty="0"/>
              <a:t>Transition Issues</a:t>
            </a:r>
          </a:p>
        </p:txBody>
      </p:sp>
      <p:sp>
        <p:nvSpPr>
          <p:cNvPr id="3" name="Content Placeholder 2">
            <a:extLst>
              <a:ext uri="{FF2B5EF4-FFF2-40B4-BE49-F238E27FC236}">
                <a16:creationId xmlns:a16="http://schemas.microsoft.com/office/drawing/2014/main" id="{B727B952-0FA5-42ED-A733-CE14AC45F714}"/>
              </a:ext>
            </a:extLst>
          </p:cNvPr>
          <p:cNvSpPr>
            <a:spLocks noGrp="1"/>
          </p:cNvSpPr>
          <p:nvPr>
            <p:ph idx="1"/>
          </p:nvPr>
        </p:nvSpPr>
        <p:spPr/>
        <p:txBody>
          <a:bodyPr/>
          <a:lstStyle/>
          <a:p>
            <a:pPr marL="0" marR="0" indent="0">
              <a:lnSpc>
                <a:spcPct val="150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Policy changes should be well motivated explained and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15000"/>
              </a:lnSpc>
              <a:spcBef>
                <a:spcPts val="0"/>
              </a:spcBef>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Be easy to explain to and popular with (most) potential students and employers,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15000"/>
              </a:lnSpc>
              <a:spcBef>
                <a:spcPts val="0"/>
              </a:spcBef>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Be plausible and defensible (a good pedigree helps),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15000"/>
              </a:lnSpc>
              <a:spcBef>
                <a:spcPts val="0"/>
              </a:spcBef>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Not reduce academic effort substantively,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15000"/>
              </a:lnSpc>
              <a:spcBef>
                <a:spcPts val="0"/>
              </a:spcBef>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Not adversely affect (m)any students whose tuition is paid by their employers, and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15000"/>
              </a:lnSpc>
              <a:spcBef>
                <a:spcPts val="0"/>
              </a:spcBef>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Not adversely the employment prospects of (m)any students.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A5F85A8-31BA-413A-8724-C69D7FF8A4D7}"/>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6D11B20E-D2FA-4F33-8287-B1447B0857DB}"/>
              </a:ext>
            </a:extLst>
          </p:cNvPr>
          <p:cNvSpPr>
            <a:spLocks noGrp="1"/>
          </p:cNvSpPr>
          <p:nvPr>
            <p:ph type="sldNum" sz="quarter" idx="12"/>
          </p:nvPr>
        </p:nvSpPr>
        <p:spPr/>
        <p:txBody>
          <a:bodyPr/>
          <a:lstStyle/>
          <a:p>
            <a:fld id="{D7A047F2-83D1-4AF0-B2A3-53F144D7DF03}" type="slidenum">
              <a:rPr lang="en-US" smtClean="0"/>
              <a:t>24</a:t>
            </a:fld>
            <a:endParaRPr lang="en-US" dirty="0"/>
          </a:p>
        </p:txBody>
      </p:sp>
    </p:spTree>
    <p:extLst>
      <p:ext uri="{BB962C8B-B14F-4D97-AF65-F5344CB8AC3E}">
        <p14:creationId xmlns:p14="http://schemas.microsoft.com/office/powerpoint/2010/main" val="1171118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6916-EC55-46B3-9CBE-5FA5882DE0B7}"/>
              </a:ext>
            </a:extLst>
          </p:cNvPr>
          <p:cNvSpPr>
            <a:spLocks noGrp="1"/>
          </p:cNvSpPr>
          <p:nvPr>
            <p:ph type="title"/>
          </p:nvPr>
        </p:nvSpPr>
        <p:spPr/>
        <p:txBody>
          <a:bodyPr/>
          <a:lstStyle/>
          <a:p>
            <a:r>
              <a:rPr lang="en-US" dirty="0"/>
              <a:t>Distributions of (Old) Grades from Data</a:t>
            </a:r>
          </a:p>
        </p:txBody>
      </p:sp>
      <p:graphicFrame>
        <p:nvGraphicFramePr>
          <p:cNvPr id="8" name="Content Placeholder 7">
            <a:extLst>
              <a:ext uri="{FF2B5EF4-FFF2-40B4-BE49-F238E27FC236}">
                <a16:creationId xmlns:a16="http://schemas.microsoft.com/office/drawing/2014/main" id="{F2099EB9-0335-4BFD-8577-D6054205EA10}"/>
              </a:ext>
            </a:extLst>
          </p:cNvPr>
          <p:cNvGraphicFramePr>
            <a:graphicFrameLocks noGrp="1"/>
          </p:cNvGraphicFramePr>
          <p:nvPr>
            <p:ph sz="half" idx="2"/>
            <p:extLst>
              <p:ext uri="{D42A27DB-BD31-4B8C-83A1-F6EECF244321}">
                <p14:modId xmlns:p14="http://schemas.microsoft.com/office/powerpoint/2010/main" val="2452730259"/>
              </p:ext>
            </p:extLst>
          </p:nvPr>
        </p:nvGraphicFramePr>
        <p:xfrm>
          <a:off x="6172199" y="2160618"/>
          <a:ext cx="5181603" cy="3770247"/>
        </p:xfrm>
        <a:graphic>
          <a:graphicData uri="http://schemas.openxmlformats.org/drawingml/2006/table">
            <a:tbl>
              <a:tblPr firstRow="1" firstCol="1" bandRow="1">
                <a:tableStyleId>{5C22544A-7EE6-4342-B048-85BDC9FD1C3A}</a:tableStyleId>
              </a:tblPr>
              <a:tblGrid>
                <a:gridCol w="740229">
                  <a:extLst>
                    <a:ext uri="{9D8B030D-6E8A-4147-A177-3AD203B41FA5}">
                      <a16:colId xmlns:a16="http://schemas.microsoft.com/office/drawing/2014/main" val="346840157"/>
                    </a:ext>
                  </a:extLst>
                </a:gridCol>
                <a:gridCol w="740229">
                  <a:extLst>
                    <a:ext uri="{9D8B030D-6E8A-4147-A177-3AD203B41FA5}">
                      <a16:colId xmlns:a16="http://schemas.microsoft.com/office/drawing/2014/main" val="151847395"/>
                    </a:ext>
                  </a:extLst>
                </a:gridCol>
                <a:gridCol w="740229">
                  <a:extLst>
                    <a:ext uri="{9D8B030D-6E8A-4147-A177-3AD203B41FA5}">
                      <a16:colId xmlns:a16="http://schemas.microsoft.com/office/drawing/2014/main" val="3378747201"/>
                    </a:ext>
                  </a:extLst>
                </a:gridCol>
                <a:gridCol w="740229">
                  <a:extLst>
                    <a:ext uri="{9D8B030D-6E8A-4147-A177-3AD203B41FA5}">
                      <a16:colId xmlns:a16="http://schemas.microsoft.com/office/drawing/2014/main" val="1592063774"/>
                    </a:ext>
                  </a:extLst>
                </a:gridCol>
                <a:gridCol w="740229">
                  <a:extLst>
                    <a:ext uri="{9D8B030D-6E8A-4147-A177-3AD203B41FA5}">
                      <a16:colId xmlns:a16="http://schemas.microsoft.com/office/drawing/2014/main" val="1208872546"/>
                    </a:ext>
                  </a:extLst>
                </a:gridCol>
                <a:gridCol w="740229">
                  <a:extLst>
                    <a:ext uri="{9D8B030D-6E8A-4147-A177-3AD203B41FA5}">
                      <a16:colId xmlns:a16="http://schemas.microsoft.com/office/drawing/2014/main" val="2417297662"/>
                    </a:ext>
                  </a:extLst>
                </a:gridCol>
                <a:gridCol w="740229">
                  <a:extLst>
                    <a:ext uri="{9D8B030D-6E8A-4147-A177-3AD203B41FA5}">
                      <a16:colId xmlns:a16="http://schemas.microsoft.com/office/drawing/2014/main" val="2883659122"/>
                    </a:ext>
                  </a:extLst>
                </a:gridCol>
              </a:tblGrid>
              <a:tr h="290019">
                <a:tc gridSpan="3">
                  <a:txBody>
                    <a:bodyPr/>
                    <a:lstStyle/>
                    <a:p>
                      <a:pPr marL="0" marR="0" algn="ctr">
                        <a:lnSpc>
                          <a:spcPct val="107000"/>
                        </a:lnSpc>
                        <a:spcBef>
                          <a:spcPts val="0"/>
                        </a:spcBef>
                        <a:spcAft>
                          <a:spcPts val="0"/>
                        </a:spcAft>
                      </a:pPr>
                      <a:r>
                        <a:rPr lang="en-US" sz="1600" dirty="0">
                          <a:effectLst/>
                        </a:rPr>
                        <a:t>All Masters Courses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0"/>
                        </a:spcAft>
                      </a:pPr>
                      <a:r>
                        <a:rPr lang="en-US" sz="1600" dirty="0">
                          <a:effectLst/>
                        </a:rPr>
                        <a:t>Cumulative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867935"/>
                  </a:ext>
                </a:extLst>
              </a:tr>
              <a:tr h="290019">
                <a:tc>
                  <a:txBody>
                    <a:bodyPr/>
                    <a:lstStyle/>
                    <a:p>
                      <a:pPr marL="0" marR="0" algn="ctr">
                        <a:lnSpc>
                          <a:spcPct val="107000"/>
                        </a:lnSpc>
                        <a:spcBef>
                          <a:spcPts val="0"/>
                        </a:spcBef>
                        <a:spcAft>
                          <a:spcPts val="0"/>
                        </a:spcAft>
                      </a:pPr>
                      <a:r>
                        <a:rPr lang="en-US" sz="1600" dirty="0">
                          <a:effectLst/>
                        </a:rPr>
                        <a:t>Grade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Freq</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MSc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EMBA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MBA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999408915"/>
                  </a:ext>
                </a:extLst>
              </a:tr>
              <a:tr h="290019">
                <a:tc>
                  <a:txBody>
                    <a:bodyPr/>
                    <a:lstStyle/>
                    <a:p>
                      <a:pPr marL="0" marR="0" algn="ctr">
                        <a:lnSpc>
                          <a:spcPct val="107000"/>
                        </a:lnSpc>
                        <a:spcBef>
                          <a:spcPts val="0"/>
                        </a:spcBef>
                        <a:spcAft>
                          <a:spcPts val="0"/>
                        </a:spcAft>
                      </a:pPr>
                      <a:r>
                        <a:rPr lang="en-US" sz="1600" dirty="0">
                          <a:effectLst/>
                        </a:rPr>
                        <a:t>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10280051"/>
                  </a:ext>
                </a:extLst>
              </a:tr>
              <a:tr h="290019">
                <a:tc>
                  <a:txBody>
                    <a:bodyPr/>
                    <a:lstStyle/>
                    <a:p>
                      <a:pPr marL="0" marR="0" algn="ctr">
                        <a:lnSpc>
                          <a:spcPct val="107000"/>
                        </a:lnSpc>
                        <a:spcBef>
                          <a:spcPts val="0"/>
                        </a:spcBef>
                        <a:spcAft>
                          <a:spcPts val="0"/>
                        </a:spcAft>
                      </a:pPr>
                      <a:r>
                        <a:rPr lang="en-US" sz="1600" dirty="0">
                          <a:effectLst/>
                        </a:rPr>
                        <a:t>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878335856"/>
                  </a:ext>
                </a:extLst>
              </a:tr>
              <a:tr h="290019">
                <a:tc>
                  <a:txBody>
                    <a:bodyPr/>
                    <a:lstStyle/>
                    <a:p>
                      <a:pPr marL="0" marR="0" algn="ctr">
                        <a:lnSpc>
                          <a:spcPct val="107000"/>
                        </a:lnSpc>
                        <a:spcBef>
                          <a:spcPts val="0"/>
                        </a:spcBef>
                        <a:spcAft>
                          <a:spcPts val="0"/>
                        </a:spcAft>
                      </a:pPr>
                      <a:r>
                        <a:rPr lang="en-US" sz="1600" dirty="0">
                          <a:effectLst/>
                        </a:rPr>
                        <a: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758566089"/>
                  </a:ext>
                </a:extLst>
              </a:tr>
              <a:tr h="290019">
                <a:tc>
                  <a:txBody>
                    <a:bodyPr/>
                    <a:lstStyle/>
                    <a:p>
                      <a:pPr marL="0" marR="0" algn="ctr">
                        <a:lnSpc>
                          <a:spcPct val="107000"/>
                        </a:lnSpc>
                        <a:spcBef>
                          <a:spcPts val="0"/>
                        </a:spcBef>
                        <a:spcAft>
                          <a:spcPts val="0"/>
                        </a:spcAft>
                      </a:pPr>
                      <a:r>
                        <a:rPr lang="en-US" sz="1600" dirty="0">
                          <a:effectLst/>
                        </a:rPr>
                        <a: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0.81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0.62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0.60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1.16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2317644281"/>
                  </a:ext>
                </a:extLst>
              </a:tr>
              <a:tr h="290019">
                <a:tc>
                  <a:txBody>
                    <a:bodyPr/>
                    <a:lstStyle/>
                    <a:p>
                      <a:pPr marL="0" marR="0" algn="ctr">
                        <a:lnSpc>
                          <a:spcPct val="107000"/>
                        </a:lnSpc>
                        <a:spcBef>
                          <a:spcPts val="0"/>
                        </a:spcBef>
                        <a:spcAft>
                          <a:spcPts val="0"/>
                        </a:spcAft>
                      </a:pPr>
                      <a:r>
                        <a:rPr lang="en-US" sz="1600" dirty="0">
                          <a:effectLst/>
                        </a:rPr>
                        <a: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206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2.96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3.77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3.24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2.76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5.17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139705371"/>
                  </a:ext>
                </a:extLst>
              </a:tr>
              <a:tr h="290019">
                <a:tc>
                  <a:txBody>
                    <a:bodyPr/>
                    <a:lstStyle/>
                    <a:p>
                      <a:pPr marL="0" marR="0" algn="ctr">
                        <a:lnSpc>
                          <a:spcPct val="107000"/>
                        </a:lnSpc>
                        <a:spcBef>
                          <a:spcPts val="0"/>
                        </a:spcBef>
                        <a:spcAft>
                          <a:spcPts val="0"/>
                        </a:spcAft>
                      </a:pPr>
                      <a:r>
                        <a:rPr lang="en-US" sz="1600" dirty="0">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519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7.47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11.24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9.95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10.03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13.46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3600930253"/>
                  </a:ext>
                </a:extLst>
              </a:tr>
              <a:tr h="290019">
                <a:tc>
                  <a:txBody>
                    <a:bodyPr/>
                    <a:lstStyle/>
                    <a:p>
                      <a:pPr marL="0" marR="0" algn="ctr">
                        <a:lnSpc>
                          <a:spcPct val="107000"/>
                        </a:lnSpc>
                        <a:spcBef>
                          <a:spcPts val="0"/>
                        </a:spcBef>
                        <a:spcAft>
                          <a:spcPts val="0"/>
                        </a:spcAft>
                      </a:pPr>
                      <a:r>
                        <a:rPr lang="en-US" sz="1600" dirty="0">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1,180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16.98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28.22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26.14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27.89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30.28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374069221"/>
                  </a:ext>
                </a:extLst>
              </a:tr>
              <a:tr h="290019">
                <a:tc>
                  <a:txBody>
                    <a:bodyPr/>
                    <a:lstStyle/>
                    <a:p>
                      <a:pPr marL="0" marR="0" algn="ctr">
                        <a:lnSpc>
                          <a:spcPct val="107000"/>
                        </a:lnSpc>
                        <a:spcBef>
                          <a:spcPts val="0"/>
                        </a:spcBef>
                        <a:spcAft>
                          <a:spcPts val="0"/>
                        </a:spcAft>
                      </a:pPr>
                      <a:r>
                        <a:rPr lang="en-US" sz="1600" dirty="0">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1,645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23.67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51.88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48.57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52.85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53.74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3640772398"/>
                  </a:ext>
                </a:extLst>
              </a:tr>
              <a:tr h="290019">
                <a:tc>
                  <a:txBody>
                    <a:bodyPr/>
                    <a:lstStyle/>
                    <a:p>
                      <a:pPr marL="0" marR="0" algn="ctr">
                        <a:lnSpc>
                          <a:spcPct val="107000"/>
                        </a:lnSpc>
                        <a:spcBef>
                          <a:spcPts val="0"/>
                        </a:spcBef>
                        <a:spcAft>
                          <a:spcPts val="0"/>
                        </a:spcAft>
                      </a:pPr>
                      <a:r>
                        <a:rPr lang="en-US" sz="1600" dirty="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1,589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22.86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74.75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73.67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75.30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75.13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154609359"/>
                  </a:ext>
                </a:extLst>
              </a:tr>
              <a:tr h="290019">
                <a:tc>
                  <a:txBody>
                    <a:bodyPr/>
                    <a:lstStyle/>
                    <a:p>
                      <a:pPr marL="0" marR="0" algn="ctr">
                        <a:lnSpc>
                          <a:spcPct val="107000"/>
                        </a:lnSpc>
                        <a:spcBef>
                          <a:spcPts val="0"/>
                        </a:spcBef>
                        <a:spcAft>
                          <a:spcPts val="0"/>
                        </a:spcAft>
                      </a:pPr>
                      <a:r>
                        <a:rPr lang="en-US" sz="1600" dirty="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1,278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18.39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93.14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92.95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93.37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 93.07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3141752057"/>
                  </a:ext>
                </a:extLst>
              </a:tr>
              <a:tr h="290019">
                <a:tc>
                  <a:txBody>
                    <a:bodyPr/>
                    <a:lstStyle/>
                    <a:p>
                      <a:pPr marL="0" marR="0" algn="ctr">
                        <a:lnSpc>
                          <a:spcPct val="107000"/>
                        </a:lnSpc>
                        <a:spcBef>
                          <a:spcPts val="0"/>
                        </a:spcBef>
                        <a:spcAft>
                          <a:spcPts val="0"/>
                        </a:spcAft>
                      </a:pPr>
                      <a:r>
                        <a:rPr lang="en-US" sz="1600" dirty="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477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6.86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tc>
                  <a:txBody>
                    <a:bodyPr/>
                    <a:lstStyle/>
                    <a:p>
                      <a:pPr marL="0" marR="0" algn="ctr">
                        <a:lnSpc>
                          <a:spcPct val="107000"/>
                        </a:lnSpc>
                        <a:spcBef>
                          <a:spcPts val="0"/>
                        </a:spcBef>
                        <a:spcAft>
                          <a:spcPts val="0"/>
                        </a:spcAft>
                      </a:pPr>
                      <a:r>
                        <a:rPr lang="en-US" sz="1600" dirty="0">
                          <a:effectLst/>
                        </a:rPr>
                        <a:t>100.00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tc>
                <a:extLst>
                  <a:ext uri="{0D108BD9-81ED-4DB2-BD59-A6C34878D82A}">
                    <a16:rowId xmlns:a16="http://schemas.microsoft.com/office/drawing/2014/main" val="1705499505"/>
                  </a:ext>
                </a:extLst>
              </a:tr>
            </a:tbl>
          </a:graphicData>
        </a:graphic>
      </p:graphicFrame>
      <p:sp>
        <p:nvSpPr>
          <p:cNvPr id="5" name="Footer Placeholder 4">
            <a:extLst>
              <a:ext uri="{FF2B5EF4-FFF2-40B4-BE49-F238E27FC236}">
                <a16:creationId xmlns:a16="http://schemas.microsoft.com/office/drawing/2014/main" id="{41DB63F5-14D7-4801-AF2A-E2C64FC5F8CE}"/>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A72C3147-2E44-439A-A8DC-67FE64D699D9}"/>
              </a:ext>
            </a:extLst>
          </p:cNvPr>
          <p:cNvSpPr>
            <a:spLocks noGrp="1"/>
          </p:cNvSpPr>
          <p:nvPr>
            <p:ph type="sldNum" sz="quarter" idx="12"/>
          </p:nvPr>
        </p:nvSpPr>
        <p:spPr/>
        <p:txBody>
          <a:bodyPr/>
          <a:lstStyle/>
          <a:p>
            <a:fld id="{D7A047F2-83D1-4AF0-B2A3-53F144D7DF03}" type="slidenum">
              <a:rPr lang="en-US" smtClean="0"/>
              <a:t>25</a:t>
            </a:fld>
            <a:endParaRPr lang="en-US" dirty="0"/>
          </a:p>
        </p:txBody>
      </p:sp>
      <p:pic>
        <p:nvPicPr>
          <p:cNvPr id="7" name="Content Placeholder 6">
            <a:extLst>
              <a:ext uri="{FF2B5EF4-FFF2-40B4-BE49-F238E27FC236}">
                <a16:creationId xmlns:a16="http://schemas.microsoft.com/office/drawing/2014/main" id="{8B1BCA80-11B4-4C79-9D74-964F72ED2E1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116172"/>
            <a:ext cx="5181600" cy="3770243"/>
          </a:xfrm>
          <a:prstGeom prst="rect">
            <a:avLst/>
          </a:prstGeom>
          <a:ln>
            <a:solidFill>
              <a:schemeClr val="accent1"/>
            </a:solidFill>
          </a:ln>
        </p:spPr>
      </p:pic>
      <p:sp>
        <p:nvSpPr>
          <p:cNvPr id="9" name="Rectangle 1">
            <a:extLst>
              <a:ext uri="{FF2B5EF4-FFF2-40B4-BE49-F238E27FC236}">
                <a16:creationId xmlns:a16="http://schemas.microsoft.com/office/drawing/2014/main" id="{0AC5B6FE-0F93-4530-A067-46E191EBDB2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Data from all modules taken 2019-20 by master’s students at NUS-Business.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249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FA62-0506-48E0-981E-9DC228E70825}"/>
              </a:ext>
            </a:extLst>
          </p:cNvPr>
          <p:cNvSpPr>
            <a:spLocks noGrp="1"/>
          </p:cNvSpPr>
          <p:nvPr>
            <p:ph type="title"/>
          </p:nvPr>
        </p:nvSpPr>
        <p:spPr/>
        <p:txBody>
          <a:bodyPr/>
          <a:lstStyle/>
          <a:p>
            <a:r>
              <a:rPr lang="en-US" dirty="0"/>
              <a:t>Why </a:t>
            </a:r>
            <a:r>
              <a:rPr lang="en-US" i="1" dirty="0"/>
              <a:t>Three </a:t>
            </a:r>
            <a:r>
              <a:rPr lang="en-US" dirty="0"/>
              <a:t>Coarse (Passing) Cells?</a:t>
            </a:r>
          </a:p>
        </p:txBody>
      </p:sp>
      <p:sp>
        <p:nvSpPr>
          <p:cNvPr id="3" name="Content Placeholder 2">
            <a:extLst>
              <a:ext uri="{FF2B5EF4-FFF2-40B4-BE49-F238E27FC236}">
                <a16:creationId xmlns:a16="http://schemas.microsoft.com/office/drawing/2014/main" id="{3BA6B31E-CB9B-40FC-B382-EDE08E3F68EA}"/>
              </a:ext>
            </a:extLst>
          </p:cNvPr>
          <p:cNvSpPr>
            <a:spLocks noGrp="1"/>
          </p:cNvSpPr>
          <p:nvPr>
            <p:ph idx="1"/>
          </p:nvPr>
        </p:nvSpPr>
        <p:spPr/>
        <p:txBody>
          <a:bodyPr/>
          <a:lstStyle/>
          <a:p>
            <a:r>
              <a:rPr lang="en-US" dirty="0"/>
              <a:t>Ockham’s razor</a:t>
            </a:r>
          </a:p>
          <a:p>
            <a:r>
              <a:rPr lang="en-US" dirty="0"/>
              <a:t>HBS Precedent</a:t>
            </a:r>
          </a:p>
          <a:p>
            <a:r>
              <a:rPr lang="en-US" dirty="0"/>
              <a:t>More dramatic</a:t>
            </a:r>
          </a:p>
          <a:p>
            <a:r>
              <a:rPr lang="en-US" dirty="0"/>
              <a:t>Bureaucracies tend to complicate, not simplify</a:t>
            </a:r>
          </a:p>
        </p:txBody>
      </p:sp>
      <p:sp>
        <p:nvSpPr>
          <p:cNvPr id="4" name="Footer Placeholder 3">
            <a:extLst>
              <a:ext uri="{FF2B5EF4-FFF2-40B4-BE49-F238E27FC236}">
                <a16:creationId xmlns:a16="http://schemas.microsoft.com/office/drawing/2014/main" id="{72FE4D8B-3572-4A5E-BD9A-F427909EF456}"/>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64EA1A73-D01F-4DD6-95EA-621268307406}"/>
              </a:ext>
            </a:extLst>
          </p:cNvPr>
          <p:cNvSpPr>
            <a:spLocks noGrp="1"/>
          </p:cNvSpPr>
          <p:nvPr>
            <p:ph type="sldNum" sz="quarter" idx="12"/>
          </p:nvPr>
        </p:nvSpPr>
        <p:spPr/>
        <p:txBody>
          <a:bodyPr/>
          <a:lstStyle/>
          <a:p>
            <a:fld id="{D7A047F2-83D1-4AF0-B2A3-53F144D7DF03}" type="slidenum">
              <a:rPr lang="en-US" smtClean="0"/>
              <a:t>26</a:t>
            </a:fld>
            <a:endParaRPr lang="en-US" dirty="0"/>
          </a:p>
        </p:txBody>
      </p:sp>
    </p:spTree>
    <p:extLst>
      <p:ext uri="{BB962C8B-B14F-4D97-AF65-F5344CB8AC3E}">
        <p14:creationId xmlns:p14="http://schemas.microsoft.com/office/powerpoint/2010/main" val="678667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3C9386-5270-439E-9F1B-4244E6041A89}"/>
              </a:ext>
            </a:extLst>
          </p:cNvPr>
          <p:cNvSpPr>
            <a:spLocks noGrp="1"/>
          </p:cNvSpPr>
          <p:nvPr>
            <p:ph type="title"/>
          </p:nvPr>
        </p:nvSpPr>
        <p:spPr/>
        <p:txBody>
          <a:bodyPr/>
          <a:lstStyle/>
          <a:p>
            <a:r>
              <a:rPr lang="en-US" dirty="0"/>
              <a:t>Deviation of Old from New CAPs: </a:t>
            </a:r>
            <a:r>
              <a:rPr lang="en-US" i="1" dirty="0"/>
              <a:t>Small</a:t>
            </a:r>
            <a:endParaRPr lang="en-US" dirty="0"/>
          </a:p>
        </p:txBody>
      </p:sp>
      <p:sp>
        <p:nvSpPr>
          <p:cNvPr id="5" name="Footer Placeholder 4">
            <a:extLst>
              <a:ext uri="{FF2B5EF4-FFF2-40B4-BE49-F238E27FC236}">
                <a16:creationId xmlns:a16="http://schemas.microsoft.com/office/drawing/2014/main" id="{8457B4B7-A016-4C3B-8E3A-7277DF50F0A5}"/>
              </a:ext>
            </a:extLst>
          </p:cNvPr>
          <p:cNvSpPr>
            <a:spLocks noGrp="1"/>
          </p:cNvSpPr>
          <p:nvPr>
            <p:ph type="ftr" sz="quarter" idx="11"/>
          </p:nvPr>
        </p:nvSpPr>
        <p:spPr/>
        <p:txBody>
          <a:bodyPr/>
          <a:lstStyle/>
          <a:p>
            <a:r>
              <a:rPr lang="en-US" dirty="0"/>
              <a:t>Rose: Coarse Grading</a:t>
            </a:r>
          </a:p>
        </p:txBody>
      </p:sp>
      <p:sp>
        <p:nvSpPr>
          <p:cNvPr id="6" name="Slide Number Placeholder 5">
            <a:extLst>
              <a:ext uri="{FF2B5EF4-FFF2-40B4-BE49-F238E27FC236}">
                <a16:creationId xmlns:a16="http://schemas.microsoft.com/office/drawing/2014/main" id="{331B4936-D51D-4899-BA30-CC4B2657099D}"/>
              </a:ext>
            </a:extLst>
          </p:cNvPr>
          <p:cNvSpPr>
            <a:spLocks noGrp="1"/>
          </p:cNvSpPr>
          <p:nvPr>
            <p:ph type="sldNum" sz="quarter" idx="12"/>
          </p:nvPr>
        </p:nvSpPr>
        <p:spPr/>
        <p:txBody>
          <a:bodyPr/>
          <a:lstStyle/>
          <a:p>
            <a:fld id="{D7A047F2-83D1-4AF0-B2A3-53F144D7DF03}" type="slidenum">
              <a:rPr lang="en-US" smtClean="0"/>
              <a:t>27</a:t>
            </a:fld>
            <a:endParaRPr lang="en-US" dirty="0"/>
          </a:p>
        </p:txBody>
      </p:sp>
      <p:pic>
        <p:nvPicPr>
          <p:cNvPr id="13" name="Content Placeholder 12" descr="Chart, histogram&#10;&#10;Description automatically generated">
            <a:extLst>
              <a:ext uri="{FF2B5EF4-FFF2-40B4-BE49-F238E27FC236}">
                <a16:creationId xmlns:a16="http://schemas.microsoft.com/office/drawing/2014/main" id="{BF1681D6-A0A1-43D8-BC17-1219C3F3924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515600" cy="4665661"/>
          </a:xfrm>
          <a:prstGeom prst="rect">
            <a:avLst/>
          </a:prstGeom>
          <a:ln>
            <a:solidFill>
              <a:schemeClr val="tx1"/>
            </a:solidFill>
          </a:ln>
        </p:spPr>
      </p:pic>
    </p:spTree>
    <p:extLst>
      <p:ext uri="{BB962C8B-B14F-4D97-AF65-F5344CB8AC3E}">
        <p14:creationId xmlns:p14="http://schemas.microsoft.com/office/powerpoint/2010/main" val="3702711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C4B2-42EA-4188-B09C-1B853FAD8F13}"/>
              </a:ext>
            </a:extLst>
          </p:cNvPr>
          <p:cNvSpPr>
            <a:spLocks noGrp="1"/>
          </p:cNvSpPr>
          <p:nvPr>
            <p:ph type="title"/>
          </p:nvPr>
        </p:nvSpPr>
        <p:spPr/>
        <p:txBody>
          <a:bodyPr/>
          <a:lstStyle/>
          <a:p>
            <a:r>
              <a:rPr lang="en-US" dirty="0"/>
              <a:t>Variation across Program- or Course-Type</a:t>
            </a:r>
          </a:p>
        </p:txBody>
      </p:sp>
      <p:sp>
        <p:nvSpPr>
          <p:cNvPr id="3" name="Text Placeholder 2">
            <a:extLst>
              <a:ext uri="{FF2B5EF4-FFF2-40B4-BE49-F238E27FC236}">
                <a16:creationId xmlns:a16="http://schemas.microsoft.com/office/drawing/2014/main" id="{724690F0-769D-4E81-AB90-17D7BEDC2508}"/>
              </a:ext>
            </a:extLst>
          </p:cNvPr>
          <p:cNvSpPr>
            <a:spLocks noGrp="1"/>
          </p:cNvSpPr>
          <p:nvPr>
            <p:ph type="body" idx="1"/>
          </p:nvPr>
        </p:nvSpPr>
        <p:spPr/>
        <p:txBody>
          <a:bodyPr>
            <a:normAutofit/>
          </a:bodyPr>
          <a:lstStyle/>
          <a:p>
            <a:pPr algn="ctr"/>
            <a:r>
              <a:rPr lang="en-US" sz="2800" b="0" dirty="0"/>
              <a:t>Program</a:t>
            </a:r>
          </a:p>
        </p:txBody>
      </p:sp>
      <p:sp>
        <p:nvSpPr>
          <p:cNvPr id="5" name="Text Placeholder 4">
            <a:extLst>
              <a:ext uri="{FF2B5EF4-FFF2-40B4-BE49-F238E27FC236}">
                <a16:creationId xmlns:a16="http://schemas.microsoft.com/office/drawing/2014/main" id="{BCCD38D7-33F8-47E8-A699-96F5476E9704}"/>
              </a:ext>
            </a:extLst>
          </p:cNvPr>
          <p:cNvSpPr>
            <a:spLocks noGrp="1"/>
          </p:cNvSpPr>
          <p:nvPr>
            <p:ph type="body" sz="quarter" idx="3"/>
          </p:nvPr>
        </p:nvSpPr>
        <p:spPr/>
        <p:txBody>
          <a:bodyPr>
            <a:normAutofit/>
          </a:bodyPr>
          <a:lstStyle/>
          <a:p>
            <a:pPr algn="ctr"/>
            <a:r>
              <a:rPr lang="en-US" sz="2800" b="0" dirty="0"/>
              <a:t>Module</a:t>
            </a:r>
          </a:p>
        </p:txBody>
      </p:sp>
      <p:sp>
        <p:nvSpPr>
          <p:cNvPr id="7" name="Footer Placeholder 6">
            <a:extLst>
              <a:ext uri="{FF2B5EF4-FFF2-40B4-BE49-F238E27FC236}">
                <a16:creationId xmlns:a16="http://schemas.microsoft.com/office/drawing/2014/main" id="{DA8F70AA-9BA5-4530-8398-E31DB044A96B}"/>
              </a:ext>
            </a:extLst>
          </p:cNvPr>
          <p:cNvSpPr>
            <a:spLocks noGrp="1"/>
          </p:cNvSpPr>
          <p:nvPr>
            <p:ph type="ftr" sz="quarter" idx="11"/>
          </p:nvPr>
        </p:nvSpPr>
        <p:spPr/>
        <p:txBody>
          <a:bodyPr/>
          <a:lstStyle/>
          <a:p>
            <a:r>
              <a:rPr lang="en-US" dirty="0"/>
              <a:t>Rose: Coarse Grading</a:t>
            </a:r>
          </a:p>
        </p:txBody>
      </p:sp>
      <p:sp>
        <p:nvSpPr>
          <p:cNvPr id="8" name="Slide Number Placeholder 7">
            <a:extLst>
              <a:ext uri="{FF2B5EF4-FFF2-40B4-BE49-F238E27FC236}">
                <a16:creationId xmlns:a16="http://schemas.microsoft.com/office/drawing/2014/main" id="{E630D85B-EAD4-4486-9780-A1171ED14737}"/>
              </a:ext>
            </a:extLst>
          </p:cNvPr>
          <p:cNvSpPr>
            <a:spLocks noGrp="1"/>
          </p:cNvSpPr>
          <p:nvPr>
            <p:ph type="sldNum" sz="quarter" idx="12"/>
          </p:nvPr>
        </p:nvSpPr>
        <p:spPr/>
        <p:txBody>
          <a:bodyPr/>
          <a:lstStyle/>
          <a:p>
            <a:fld id="{D7A047F2-83D1-4AF0-B2A3-53F144D7DF03}" type="slidenum">
              <a:rPr lang="en-US" smtClean="0"/>
              <a:t>28</a:t>
            </a:fld>
            <a:endParaRPr lang="en-US" dirty="0"/>
          </a:p>
        </p:txBody>
      </p:sp>
      <p:pic>
        <p:nvPicPr>
          <p:cNvPr id="9" name="Content Placeholder 8">
            <a:extLst>
              <a:ext uri="{FF2B5EF4-FFF2-40B4-BE49-F238E27FC236}">
                <a16:creationId xmlns:a16="http://schemas.microsoft.com/office/drawing/2014/main" id="{F9CEB5D4-C356-400F-8165-12ABF0A5931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6741" y="2505075"/>
            <a:ext cx="5063880" cy="3684588"/>
          </a:xfrm>
          <a:prstGeom prst="rect">
            <a:avLst/>
          </a:prstGeom>
          <a:ln>
            <a:solidFill>
              <a:schemeClr val="accent1"/>
            </a:solidFill>
          </a:ln>
        </p:spPr>
      </p:pic>
      <p:pic>
        <p:nvPicPr>
          <p:cNvPr id="10" name="Content Placeholder 9" descr="Chart, scatter chart&#10;&#10;Description automatically generated">
            <a:extLst>
              <a:ext uri="{FF2B5EF4-FFF2-40B4-BE49-F238E27FC236}">
                <a16:creationId xmlns:a16="http://schemas.microsoft.com/office/drawing/2014/main" id="{EDFC987D-8704-4B80-A08F-DECD8346B2A6}"/>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231854" y="2505075"/>
            <a:ext cx="5063880" cy="3684588"/>
          </a:xfrm>
          <a:prstGeom prst="rect">
            <a:avLst/>
          </a:prstGeom>
          <a:ln>
            <a:solidFill>
              <a:schemeClr val="accent1"/>
            </a:solidFill>
          </a:ln>
        </p:spPr>
      </p:pic>
    </p:spTree>
    <p:extLst>
      <p:ext uri="{BB962C8B-B14F-4D97-AF65-F5344CB8AC3E}">
        <p14:creationId xmlns:p14="http://schemas.microsoft.com/office/powerpoint/2010/main" val="354045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2A34-14B3-4598-BEB4-24DDD9192C56}"/>
              </a:ext>
            </a:extLst>
          </p:cNvPr>
          <p:cNvSpPr>
            <a:spLocks noGrp="1"/>
          </p:cNvSpPr>
          <p:nvPr>
            <p:ph type="title"/>
          </p:nvPr>
        </p:nvSpPr>
        <p:spPr/>
        <p:txBody>
          <a:bodyPr>
            <a:normAutofit/>
          </a:bodyPr>
          <a:lstStyle/>
          <a:p>
            <a:r>
              <a:rPr lang="en-US" dirty="0">
                <a:effectLst/>
                <a:ea typeface="Calibri" panose="020F0502020204030204" pitchFamily="34" charset="0"/>
              </a:rPr>
              <a:t>Is a granular grading system more informative than coarser?</a:t>
            </a:r>
            <a:endParaRPr lang="en-US" dirty="0"/>
          </a:p>
        </p:txBody>
      </p:sp>
      <p:sp>
        <p:nvSpPr>
          <p:cNvPr id="3" name="Content Placeholder 2">
            <a:extLst>
              <a:ext uri="{FF2B5EF4-FFF2-40B4-BE49-F238E27FC236}">
                <a16:creationId xmlns:a16="http://schemas.microsoft.com/office/drawing/2014/main" id="{15FDDCC1-90B9-495C-B3AC-BB552320E2BD}"/>
              </a:ext>
            </a:extLst>
          </p:cNvPr>
          <p:cNvSpPr>
            <a:spLocks noGrp="1"/>
          </p:cNvSpPr>
          <p:nvPr>
            <p:ph idx="1"/>
          </p:nvPr>
        </p:nvSpPr>
        <p:spPr/>
        <p:txBody>
          <a:bodyPr>
            <a:normAutofit/>
          </a:bodyPr>
          <a:lstStyle/>
          <a:p>
            <a:pPr marL="0" indent="0">
              <a:buNone/>
            </a:pPr>
            <a:r>
              <a:rPr lang="en-US" sz="2400" i="1" dirty="0">
                <a:effectLst/>
                <a:latin typeface="Calibri" panose="020F0502020204030204" pitchFamily="34" charset="0"/>
                <a:ea typeface="Calibri" panose="020F0502020204030204" pitchFamily="34" charset="0"/>
              </a:rPr>
              <a:t>What I do</a:t>
            </a:r>
          </a:p>
          <a:p>
            <a:r>
              <a:rPr lang="en-US" sz="2400" dirty="0">
                <a:effectLst/>
                <a:latin typeface="Calibri" panose="020F0502020204030204" pitchFamily="34" charset="0"/>
                <a:ea typeface="Calibri" panose="020F0502020204030204" pitchFamily="34" charset="0"/>
              </a:rPr>
              <a:t>Compare typical fine grading (A+, A, A-, B+, …) to coarse</a:t>
            </a:r>
          </a:p>
          <a:p>
            <a:r>
              <a:rPr lang="en-US" sz="2400" dirty="0">
                <a:latin typeface="Calibri" panose="020F0502020204030204" pitchFamily="34" charset="0"/>
                <a:ea typeface="Calibri" panose="020F0502020204030204" pitchFamily="34" charset="0"/>
              </a:rPr>
              <a:t>R</a:t>
            </a:r>
            <a:r>
              <a:rPr lang="en-US" sz="2400" dirty="0">
                <a:effectLst/>
                <a:latin typeface="Calibri" panose="020F0502020204030204" pitchFamily="34" charset="0"/>
                <a:ea typeface="Calibri" panose="020F0502020204030204" pitchFamily="34" charset="0"/>
              </a:rPr>
              <a:t>ecent data &gt;1200 NUS-Business master’s students</a:t>
            </a:r>
          </a:p>
          <a:p>
            <a:pPr marL="914400" lvl="1" indent="-457200">
              <a:buFont typeface="+mj-lt"/>
              <a:buAutoNum type="arabicPeriod"/>
            </a:pPr>
            <a:r>
              <a:rPr lang="en-US" sz="2000" i="1" dirty="0">
                <a:solidFill>
                  <a:srgbClr val="FF0000"/>
                </a:solidFill>
                <a:effectLst/>
                <a:latin typeface="Calibri" panose="020F0502020204030204" pitchFamily="34" charset="0"/>
                <a:ea typeface="Calibri" panose="020F0502020204030204" pitchFamily="34" charset="0"/>
              </a:rPr>
              <a:t>Little information lost when three coarse used rather than ten fine passing grades</a:t>
            </a:r>
          </a:p>
          <a:p>
            <a:pPr marL="0" indent="0">
              <a:buNone/>
            </a:pPr>
            <a:endParaRPr lang="en-US" sz="2400" dirty="0">
              <a:effectLst/>
              <a:latin typeface="Calibri" panose="020F0502020204030204" pitchFamily="34" charset="0"/>
              <a:ea typeface="Calibri" panose="020F0502020204030204" pitchFamily="34" charset="0"/>
            </a:endParaRPr>
          </a:p>
          <a:p>
            <a:pPr marL="0" indent="0">
              <a:buNone/>
            </a:pPr>
            <a:r>
              <a:rPr lang="en-US" sz="2400" i="1" dirty="0">
                <a:effectLst/>
                <a:latin typeface="Calibri" panose="020F0502020204030204" pitchFamily="34" charset="0"/>
                <a:ea typeface="Calibri" panose="020F0502020204030204" pitchFamily="34" charset="0"/>
              </a:rPr>
              <a:t>Also</a:t>
            </a:r>
          </a:p>
          <a:p>
            <a:r>
              <a:rPr lang="en-US" sz="2400" dirty="0">
                <a:effectLst/>
                <a:latin typeface="Calibri" panose="020F0502020204030204" pitchFamily="34" charset="0"/>
                <a:ea typeface="Calibri" panose="020F0502020204030204" pitchFamily="34" charset="0"/>
              </a:rPr>
              <a:t>NUS-Business switched from fine to coarse grading in 2021</a:t>
            </a:r>
          </a:p>
          <a:p>
            <a:r>
              <a:rPr lang="en-US" sz="2400" dirty="0">
                <a:latin typeface="Calibri" panose="020F0502020204030204" pitchFamily="34" charset="0"/>
                <a:ea typeface="Calibri" panose="020F0502020204030204" pitchFamily="34" charset="0"/>
              </a:rPr>
              <a:t>S</a:t>
            </a:r>
            <a:r>
              <a:rPr lang="en-US" sz="2400" dirty="0">
                <a:effectLst/>
                <a:latin typeface="Calibri" panose="020F0502020204030204" pitchFamily="34" charset="0"/>
                <a:ea typeface="Calibri" panose="020F0502020204030204" pitchFamily="34" charset="0"/>
              </a:rPr>
              <a:t>urvey evidence from before and after change, students and staff</a:t>
            </a:r>
            <a:endParaRPr lang="en-US" sz="2000" dirty="0">
              <a:effectLst/>
              <a:latin typeface="Calibri" panose="020F0502020204030204" pitchFamily="34" charset="0"/>
              <a:ea typeface="Calibri" panose="020F0502020204030204" pitchFamily="34" charset="0"/>
            </a:endParaRPr>
          </a:p>
          <a:p>
            <a:pPr marL="914400" lvl="1" indent="-457200">
              <a:buFont typeface="+mj-lt"/>
              <a:buAutoNum type="arabicPeriod" startAt="2"/>
            </a:pPr>
            <a:r>
              <a:rPr lang="en-US" sz="2000" i="1" dirty="0">
                <a:solidFill>
                  <a:srgbClr val="FF0000"/>
                </a:solidFill>
                <a:latin typeface="Calibri" panose="020F0502020204030204" pitchFamily="34" charset="0"/>
                <a:ea typeface="Calibri" panose="020F0502020204030204" pitchFamily="34" charset="0"/>
              </a:rPr>
              <a:t>S</a:t>
            </a:r>
            <a:r>
              <a:rPr lang="en-US" sz="2000" i="1" dirty="0">
                <a:solidFill>
                  <a:srgbClr val="FF0000"/>
                </a:solidFill>
                <a:effectLst/>
                <a:latin typeface="Calibri" panose="020F0502020204030204" pitchFamily="34" charset="0"/>
                <a:ea typeface="Calibri" panose="020F0502020204030204" pitchFamily="34" charset="0"/>
              </a:rPr>
              <a:t>tudent academic conduct changed little, as perceived by students and faculty</a:t>
            </a:r>
            <a:endParaRPr lang="en-US" sz="2000" i="1" dirty="0">
              <a:solidFill>
                <a:srgbClr val="FF0000"/>
              </a:solidFill>
            </a:endParaRPr>
          </a:p>
        </p:txBody>
      </p:sp>
      <p:sp>
        <p:nvSpPr>
          <p:cNvPr id="4" name="Footer Placeholder 3">
            <a:extLst>
              <a:ext uri="{FF2B5EF4-FFF2-40B4-BE49-F238E27FC236}">
                <a16:creationId xmlns:a16="http://schemas.microsoft.com/office/drawing/2014/main" id="{9B24A6B4-F23F-4AA3-A597-0976BE3F1183}"/>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B03D8DD2-DB75-4CA9-8634-E11E930F5C33}"/>
              </a:ext>
            </a:extLst>
          </p:cNvPr>
          <p:cNvSpPr>
            <a:spLocks noGrp="1"/>
          </p:cNvSpPr>
          <p:nvPr>
            <p:ph type="sldNum" sz="quarter" idx="12"/>
          </p:nvPr>
        </p:nvSpPr>
        <p:spPr/>
        <p:txBody>
          <a:bodyPr/>
          <a:lstStyle/>
          <a:p>
            <a:fld id="{D7A047F2-83D1-4AF0-B2A3-53F144D7DF03}" type="slidenum">
              <a:rPr lang="en-US" smtClean="0"/>
              <a:t>3</a:t>
            </a:fld>
            <a:endParaRPr lang="en-US" dirty="0"/>
          </a:p>
        </p:txBody>
      </p:sp>
    </p:spTree>
    <p:extLst>
      <p:ext uri="{BB962C8B-B14F-4D97-AF65-F5344CB8AC3E}">
        <p14:creationId xmlns:p14="http://schemas.microsoft.com/office/powerpoint/2010/main" val="274130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149B5-8C86-4B97-84E3-4881F0D3C6A7}"/>
              </a:ext>
            </a:extLst>
          </p:cNvPr>
          <p:cNvSpPr>
            <a:spLocks noGrp="1"/>
          </p:cNvSpPr>
          <p:nvPr>
            <p:ph type="title"/>
          </p:nvPr>
        </p:nvSpPr>
        <p:spPr/>
        <p:txBody>
          <a:bodyPr/>
          <a:lstStyle/>
          <a:p>
            <a:r>
              <a:rPr lang="en-US" dirty="0"/>
              <a:t>Primary Purposes of Grading</a:t>
            </a:r>
          </a:p>
        </p:txBody>
      </p:sp>
      <p:sp>
        <p:nvSpPr>
          <p:cNvPr id="3" name="Content Placeholder 2">
            <a:extLst>
              <a:ext uri="{FF2B5EF4-FFF2-40B4-BE49-F238E27FC236}">
                <a16:creationId xmlns:a16="http://schemas.microsoft.com/office/drawing/2014/main" id="{820ABEBE-B252-425B-BBF2-EBD4E3BBF3F7}"/>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Encourage appropriate behavior (</a:t>
            </a:r>
            <a:r>
              <a:rPr lang="en-US" sz="2400" i="1" dirty="0">
                <a:effectLst/>
                <a:latin typeface="Calibri" panose="020F0502020204030204" pitchFamily="34" charset="0"/>
                <a:ea typeface="Calibri" panose="020F0502020204030204" pitchFamily="34" charset="0"/>
                <a:cs typeface="Calibri" panose="020F0502020204030204" pitchFamily="34" charset="0"/>
              </a:rPr>
              <a:t>appropriate </a:t>
            </a:r>
            <a:r>
              <a:rPr lang="en-US" sz="2400" dirty="0">
                <a:effectLst/>
                <a:latin typeface="Calibri" panose="020F0502020204030204" pitchFamily="34" charset="0"/>
                <a:ea typeface="Calibri" panose="020F0502020204030204" pitchFamily="34" charset="0"/>
                <a:cs typeface="Calibri" panose="020F0502020204030204" pitchFamily="34" charset="0"/>
              </a:rPr>
              <a:t>incentives)</a:t>
            </a:r>
          </a:p>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Encourage adventurousness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Encourage teamwork, facilitate experiential learning,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Encourage extra-curricular engagement, leadership</a:t>
            </a:r>
            <a:endParaRPr lang="en-US" sz="2400" dirty="0">
              <a:latin typeface="Calibri" panose="020F0502020204030204" pitchFamily="34" charset="0"/>
              <a:ea typeface="Calibri" panose="020F0502020204030204" pitchFamily="34" charset="0"/>
              <a:cs typeface="Calibri" panose="020F0502020204030204" pitchFamily="34" charset="0"/>
            </a:endParaRPr>
          </a:p>
          <a:p>
            <a:pPr lvl="1">
              <a:lnSpc>
                <a:spcPct val="115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Club/organization activities, networking are important, valued by recruiters and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Be transparent, equitable and just</a:t>
            </a:r>
          </a:p>
          <a:p>
            <a:pPr lvl="1">
              <a:lnSpc>
                <a:spcPct val="115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Faculty should adhere to policy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Contain stress to reasonable levels in faculty and students</a:t>
            </a:r>
          </a:p>
          <a:p>
            <a:pPr marL="342900" marR="0" lvl="0" indent="-342900">
              <a:lnSpc>
                <a:spcPct val="115000"/>
              </a:lnSpc>
              <a:spcBef>
                <a:spcPts val="0"/>
              </a:spcBef>
              <a:spcAft>
                <a:spcPts val="800"/>
              </a:spcAft>
              <a:buFont typeface="+mj-lt"/>
              <a:buAutoNum type="arabicPeriod"/>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15000"/>
              </a:lnSpc>
              <a:spcBef>
                <a:spcPts val="0"/>
              </a:spcBef>
              <a:spcAft>
                <a:spcPts val="800"/>
              </a:spcAft>
              <a:buNone/>
            </a:pPr>
            <a:r>
              <a:rPr lang="en-US" sz="2400" dirty="0">
                <a:latin typeface="Calibri" panose="020F0502020204030204" pitchFamily="34" charset="0"/>
                <a:ea typeface="Calibri" panose="020F0502020204030204" pitchFamily="34" charset="0"/>
                <a:cs typeface="Calibri" panose="020F0502020204030204" pitchFamily="34" charset="0"/>
              </a:rPr>
              <a:t>E</a:t>
            </a:r>
            <a:r>
              <a:rPr lang="en-US" sz="2400" dirty="0">
                <a:effectLst/>
                <a:latin typeface="Calibri" panose="020F0502020204030204" pitchFamily="34" charset="0"/>
                <a:ea typeface="Calibri" panose="020F0502020204030204" pitchFamily="34" charset="0"/>
                <a:cs typeface="Calibri" panose="020F0502020204030204" pitchFamily="34" charset="0"/>
              </a:rPr>
              <a:t>ncouraging focus on learning, not just assessment!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21B03A2-8F72-4B18-B6BD-C416572875B3}"/>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8EC31FD1-2842-4CBE-8482-BF87EFA81E21}"/>
              </a:ext>
            </a:extLst>
          </p:cNvPr>
          <p:cNvSpPr>
            <a:spLocks noGrp="1"/>
          </p:cNvSpPr>
          <p:nvPr>
            <p:ph type="sldNum" sz="quarter" idx="12"/>
          </p:nvPr>
        </p:nvSpPr>
        <p:spPr/>
        <p:txBody>
          <a:bodyPr/>
          <a:lstStyle/>
          <a:p>
            <a:fld id="{D7A047F2-83D1-4AF0-B2A3-53F144D7DF03}" type="slidenum">
              <a:rPr lang="en-US" smtClean="0"/>
              <a:t>4</a:t>
            </a:fld>
            <a:endParaRPr lang="en-US" dirty="0"/>
          </a:p>
        </p:txBody>
      </p:sp>
    </p:spTree>
    <p:extLst>
      <p:ext uri="{BB962C8B-B14F-4D97-AF65-F5344CB8AC3E}">
        <p14:creationId xmlns:p14="http://schemas.microsoft.com/office/powerpoint/2010/main" val="152798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B1E9-41A3-45C6-BE7A-76242DB1EBAC}"/>
              </a:ext>
            </a:extLst>
          </p:cNvPr>
          <p:cNvSpPr>
            <a:spLocks noGrp="1"/>
          </p:cNvSpPr>
          <p:nvPr>
            <p:ph type="title"/>
          </p:nvPr>
        </p:nvSpPr>
        <p:spPr/>
        <p:txBody>
          <a:bodyPr/>
          <a:lstStyle/>
          <a:p>
            <a:r>
              <a:rPr lang="en-US" dirty="0"/>
              <a:t>Quick Literature Survey</a:t>
            </a:r>
          </a:p>
        </p:txBody>
      </p:sp>
      <p:sp>
        <p:nvSpPr>
          <p:cNvPr id="3" name="Content Placeholder 2">
            <a:extLst>
              <a:ext uri="{FF2B5EF4-FFF2-40B4-BE49-F238E27FC236}">
                <a16:creationId xmlns:a16="http://schemas.microsoft.com/office/drawing/2014/main" id="{BE935F6A-47DE-45BC-BB94-605CF3828E36}"/>
              </a:ext>
            </a:extLst>
          </p:cNvPr>
          <p:cNvSpPr>
            <a:spLocks noGrp="1"/>
          </p:cNvSpPr>
          <p:nvPr>
            <p:ph idx="1"/>
          </p:nvPr>
        </p:nvSpPr>
        <p:spPr/>
        <p:txBody>
          <a:bodyPr>
            <a:normAutofit lnSpcReduction="10000"/>
          </a:bodyPr>
          <a:lstStyle/>
          <a:p>
            <a:r>
              <a:rPr lang="en-US" dirty="0"/>
              <a:t>Theory: coarse grading can elicit either more or less student effort than more granularity</a:t>
            </a:r>
          </a:p>
          <a:p>
            <a:pPr lvl="1"/>
            <a:r>
              <a:rPr lang="en-US" dirty="0"/>
              <a:t>Dubey and Geanakoplos (2010): suppose marks a function of ability, effort, randomness, and relative ranking matters</a:t>
            </a:r>
          </a:p>
          <a:p>
            <a:pPr lvl="2"/>
            <a:r>
              <a:rPr lang="en-US" dirty="0"/>
              <a:t>1 gets (70,80) if shirks, (80,90) with effort</a:t>
            </a:r>
          </a:p>
          <a:p>
            <a:pPr lvl="2"/>
            <a:r>
              <a:rPr lang="en-US" dirty="0"/>
              <a:t>2 gets (40,50) if shirks, (50-60) with effort</a:t>
            </a:r>
          </a:p>
          <a:p>
            <a:pPr lvl="2"/>
            <a:r>
              <a:rPr lang="en-US" dirty="0"/>
              <a:t>Grades of &lt;50=C; &gt;85=A; (50,85)=B elicits effort</a:t>
            </a:r>
          </a:p>
          <a:p>
            <a:r>
              <a:rPr lang="en-US" dirty="0"/>
              <a:t>Empirics center around impact of grade thresholds</a:t>
            </a:r>
          </a:p>
          <a:p>
            <a:pPr lvl="1"/>
            <a:r>
              <a:rPr lang="en-US" dirty="0"/>
              <a:t>Grant and Green (2012): no evidence of threshold effects (</a:t>
            </a:r>
            <a:r>
              <a:rPr lang="en-US" dirty="0">
                <a:effectLst/>
                <a:latin typeface="Calibri" panose="020F0502020204030204" pitchFamily="34" charset="0"/>
                <a:ea typeface="Calibri" panose="020F0502020204030204" pitchFamily="34" charset="0"/>
                <a:cs typeface="Times New Roman" panose="02020603050405020304" pitchFamily="18" charset="0"/>
              </a:rPr>
              <a:t>more student effort when pre-exam score just below threshold, no bunching just above thresholds)</a:t>
            </a:r>
          </a:p>
          <a:p>
            <a:pPr lvl="1"/>
            <a:r>
              <a:rPr lang="en-US" dirty="0">
                <a:latin typeface="Calibri" panose="020F0502020204030204" pitchFamily="34" charset="0"/>
                <a:cs typeface="Times New Roman" panose="02020603050405020304" pitchFamily="18" charset="0"/>
              </a:rPr>
              <a:t>Similar results: Main and Ost (2013); Oettinger (2002)</a:t>
            </a:r>
            <a:endParaRPr lang="en-US" dirty="0"/>
          </a:p>
        </p:txBody>
      </p:sp>
      <p:sp>
        <p:nvSpPr>
          <p:cNvPr id="4" name="Footer Placeholder 3">
            <a:extLst>
              <a:ext uri="{FF2B5EF4-FFF2-40B4-BE49-F238E27FC236}">
                <a16:creationId xmlns:a16="http://schemas.microsoft.com/office/drawing/2014/main" id="{1FBAEBE8-AA31-4524-9822-6464B2006266}"/>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771B47B4-3442-49DF-8683-038A7A143FCE}"/>
              </a:ext>
            </a:extLst>
          </p:cNvPr>
          <p:cNvSpPr>
            <a:spLocks noGrp="1"/>
          </p:cNvSpPr>
          <p:nvPr>
            <p:ph type="sldNum" sz="quarter" idx="12"/>
          </p:nvPr>
        </p:nvSpPr>
        <p:spPr/>
        <p:txBody>
          <a:bodyPr/>
          <a:lstStyle/>
          <a:p>
            <a:fld id="{D7A047F2-83D1-4AF0-B2A3-53F144D7DF03}" type="slidenum">
              <a:rPr lang="en-US" smtClean="0"/>
              <a:t>5</a:t>
            </a:fld>
            <a:endParaRPr lang="en-US" dirty="0"/>
          </a:p>
        </p:txBody>
      </p:sp>
    </p:spTree>
    <p:extLst>
      <p:ext uri="{BB962C8B-B14F-4D97-AF65-F5344CB8AC3E}">
        <p14:creationId xmlns:p14="http://schemas.microsoft.com/office/powerpoint/2010/main" val="214529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B1E9-41A3-45C6-BE7A-76242DB1EBAC}"/>
              </a:ext>
            </a:extLst>
          </p:cNvPr>
          <p:cNvSpPr>
            <a:spLocks noGrp="1"/>
          </p:cNvSpPr>
          <p:nvPr>
            <p:ph type="title"/>
          </p:nvPr>
        </p:nvSpPr>
        <p:spPr/>
        <p:txBody>
          <a:bodyPr/>
          <a:lstStyle/>
          <a:p>
            <a:r>
              <a:rPr lang="en-US" dirty="0"/>
              <a:t>History: a</a:t>
            </a:r>
            <a:r>
              <a:rPr lang="en-US" sz="4400" dirty="0"/>
              <a:t>ll grading schemes now coarse</a:t>
            </a:r>
            <a:endParaRPr lang="en-US" dirty="0"/>
          </a:p>
        </p:txBody>
      </p:sp>
      <p:sp>
        <p:nvSpPr>
          <p:cNvPr id="3" name="Content Placeholder 2">
            <a:extLst>
              <a:ext uri="{FF2B5EF4-FFF2-40B4-BE49-F238E27FC236}">
                <a16:creationId xmlns:a16="http://schemas.microsoft.com/office/drawing/2014/main" id="{BE935F6A-47DE-45BC-BB94-605CF3828E36}"/>
              </a:ext>
            </a:extLst>
          </p:cNvPr>
          <p:cNvSpPr>
            <a:spLocks noGrp="1"/>
          </p:cNvSpPr>
          <p:nvPr>
            <p:ph idx="1"/>
          </p:nvPr>
        </p:nvSpPr>
        <p:spPr/>
        <p:txBody>
          <a:bodyPr>
            <a:normAutofit lnSpcReduction="10000"/>
          </a:bodyPr>
          <a:lstStyle/>
          <a:p>
            <a:r>
              <a:rPr lang="en-US" dirty="0"/>
              <a:t>Coarseness introduced explicitly to </a:t>
            </a:r>
            <a:r>
              <a:rPr lang="en-US" i="1" dirty="0"/>
              <a:t>diminish</a:t>
            </a:r>
            <a:r>
              <a:rPr lang="en-US" dirty="0"/>
              <a:t> motivation</a:t>
            </a:r>
          </a:p>
          <a:p>
            <a:r>
              <a:rPr lang="en-US" dirty="0"/>
              <a:t>A-F system began 1884 at Harvard</a:t>
            </a:r>
          </a:p>
          <a:p>
            <a:pPr marL="457200" lvl="1"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Faculty last year did away with the minute percentage system of marking, and substituted a classification of the students in each course of study in five groups … It is hoped that this grouping system will afford sufficient criteria for the judicious award of scholarships, honorable mention, and the grade of the bachelor’s degree,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while it diminishes the competition for marks and the importance attached by students to College rank</a:t>
            </a:r>
            <a:r>
              <a:rPr lang="en-US" sz="2000" dirty="0">
                <a:effectLst/>
                <a:latin typeface="Calibri" panose="020F0502020204030204" pitchFamily="34" charset="0"/>
                <a:ea typeface="Calibri" panose="020F0502020204030204" pitchFamily="34" charset="0"/>
                <a:cs typeface="Times New Roman" panose="02020603050405020304" pitchFamily="18" charset="0"/>
              </a:rPr>
              <a:t> in comparison with the remoter objects of faithful work …”</a:t>
            </a:r>
          </a:p>
          <a:p>
            <a:r>
              <a:rPr lang="en-US" dirty="0"/>
              <a:t>Yale established 3-cell (pass, high pass, honors) in 1967 to reduce grade obsession</a:t>
            </a:r>
          </a:p>
          <a:p>
            <a:pPr marL="457200" lvl="1" indent="0">
              <a:buNone/>
            </a:pPr>
            <a:r>
              <a:rPr lang="en-US" sz="2000" dirty="0">
                <a:latin typeface="Calibri" panose="020F0502020204030204" pitchFamily="34" charset="0"/>
                <a:cs typeface="Times New Roman" panose="02020603050405020304" pitchFamily="18" charset="0"/>
              </a:rPr>
              <a:t>“it is believed by those members of the faculty who voted in favor of the plan that it will offer some relief from what one educator described as ‘the excessive preoccupation with number of letter grades’ … “ </a:t>
            </a:r>
          </a:p>
          <a:p>
            <a:pPr marL="457200" lvl="1" indent="0">
              <a:buNone/>
            </a:pPr>
            <a:endParaRPr lang="en-US" sz="1800" dirty="0">
              <a:latin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1FBAEBE8-AA31-4524-9822-6464B2006266}"/>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771B47B4-3442-49DF-8683-038A7A143FCE}"/>
              </a:ext>
            </a:extLst>
          </p:cNvPr>
          <p:cNvSpPr>
            <a:spLocks noGrp="1"/>
          </p:cNvSpPr>
          <p:nvPr>
            <p:ph type="sldNum" sz="quarter" idx="12"/>
          </p:nvPr>
        </p:nvSpPr>
        <p:spPr/>
        <p:txBody>
          <a:bodyPr/>
          <a:lstStyle/>
          <a:p>
            <a:fld id="{D7A047F2-83D1-4AF0-B2A3-53F144D7DF03}" type="slidenum">
              <a:rPr lang="en-US" smtClean="0"/>
              <a:t>6</a:t>
            </a:fld>
            <a:endParaRPr lang="en-US" dirty="0"/>
          </a:p>
        </p:txBody>
      </p:sp>
    </p:spTree>
    <p:extLst>
      <p:ext uri="{BB962C8B-B14F-4D97-AF65-F5344CB8AC3E}">
        <p14:creationId xmlns:p14="http://schemas.microsoft.com/office/powerpoint/2010/main" val="24876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5752-3324-42D5-BAB5-D0406B2D94F5}"/>
              </a:ext>
            </a:extLst>
          </p:cNvPr>
          <p:cNvSpPr>
            <a:spLocks noGrp="1"/>
          </p:cNvSpPr>
          <p:nvPr>
            <p:ph type="title"/>
          </p:nvPr>
        </p:nvSpPr>
        <p:spPr/>
        <p:txBody>
          <a:bodyPr/>
          <a:lstStyle/>
          <a:p>
            <a:r>
              <a:rPr lang="en-US" dirty="0"/>
              <a:t>Grading Data</a:t>
            </a:r>
          </a:p>
        </p:txBody>
      </p:sp>
      <p:sp>
        <p:nvSpPr>
          <p:cNvPr id="3" name="Content Placeholder 2">
            <a:extLst>
              <a:ext uri="{FF2B5EF4-FFF2-40B4-BE49-F238E27FC236}">
                <a16:creationId xmlns:a16="http://schemas.microsoft.com/office/drawing/2014/main" id="{C0ADC31D-C6D5-4DB8-A0A9-E7825024F8F4}"/>
              </a:ext>
            </a:extLst>
          </p:cNvPr>
          <p:cNvSpPr>
            <a:spLocks noGrp="1"/>
          </p:cNvSpPr>
          <p:nvPr>
            <p:ph idx="1"/>
          </p:nvPr>
        </p:nvSpPr>
        <p:spPr/>
        <p:txBody>
          <a:bodyPr/>
          <a:lstStyle/>
          <a:p>
            <a:pPr marL="0" indent="0">
              <a:buNone/>
            </a:pPr>
            <a:r>
              <a:rPr lang="en-US" dirty="0"/>
              <a:t>All (≈7000) 2019-20 masters-level NUS-Business grades, (≈1200) students, (≈200) modules (d</a:t>
            </a:r>
            <a:r>
              <a:rPr lang="en-US" sz="2400" dirty="0"/>
              <a:t>rop S/U (overseas), audited classes)</a:t>
            </a:r>
          </a:p>
          <a:p>
            <a:pPr marL="0" indent="0">
              <a:buNone/>
            </a:pPr>
            <a:r>
              <a:rPr lang="en-US" sz="2400" dirty="0"/>
              <a:t>	Data and Rough Hypothetical Synthetic Grades</a:t>
            </a:r>
          </a:p>
          <a:p>
            <a:pPr marL="0" indent="0">
              <a:buNone/>
            </a:pP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E72D94E4-7F0A-4C25-958A-96FED474809B}"/>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BAEFB93B-D8F3-4C56-97FE-F28783207A94}"/>
              </a:ext>
            </a:extLst>
          </p:cNvPr>
          <p:cNvSpPr>
            <a:spLocks noGrp="1"/>
          </p:cNvSpPr>
          <p:nvPr>
            <p:ph type="sldNum" sz="quarter" idx="12"/>
          </p:nvPr>
        </p:nvSpPr>
        <p:spPr/>
        <p:txBody>
          <a:bodyPr/>
          <a:lstStyle/>
          <a:p>
            <a:fld id="{D7A047F2-83D1-4AF0-B2A3-53F144D7DF03}" type="slidenum">
              <a:rPr lang="en-US" smtClean="0"/>
              <a:t>7</a:t>
            </a:fld>
            <a:endParaRPr lang="en-US" dirty="0"/>
          </a:p>
        </p:txBody>
      </p:sp>
      <p:graphicFrame>
        <p:nvGraphicFramePr>
          <p:cNvPr id="10" name="Table 9">
            <a:extLst>
              <a:ext uri="{FF2B5EF4-FFF2-40B4-BE49-F238E27FC236}">
                <a16:creationId xmlns:a16="http://schemas.microsoft.com/office/drawing/2014/main" id="{9C0A1144-0DED-41B7-8F35-C456E129FDA2}"/>
              </a:ext>
            </a:extLst>
          </p:cNvPr>
          <p:cNvGraphicFramePr>
            <a:graphicFrameLocks noGrp="1"/>
          </p:cNvGraphicFramePr>
          <p:nvPr>
            <p:extLst>
              <p:ext uri="{D42A27DB-BD31-4B8C-83A1-F6EECF244321}">
                <p14:modId xmlns:p14="http://schemas.microsoft.com/office/powerpoint/2010/main" val="2144755261"/>
              </p:ext>
            </p:extLst>
          </p:nvPr>
        </p:nvGraphicFramePr>
        <p:xfrm>
          <a:off x="838202" y="3126137"/>
          <a:ext cx="10515596" cy="2856868"/>
        </p:xfrm>
        <a:graphic>
          <a:graphicData uri="http://schemas.openxmlformats.org/drawingml/2006/table">
            <a:tbl>
              <a:tblPr firstRow="1" firstCol="1" bandRow="1">
                <a:tableStyleId>{5C22544A-7EE6-4342-B048-85BDC9FD1C3A}</a:tableStyleId>
              </a:tblPr>
              <a:tblGrid>
                <a:gridCol w="808892">
                  <a:extLst>
                    <a:ext uri="{9D8B030D-6E8A-4147-A177-3AD203B41FA5}">
                      <a16:colId xmlns:a16="http://schemas.microsoft.com/office/drawing/2014/main" val="923060923"/>
                    </a:ext>
                  </a:extLst>
                </a:gridCol>
                <a:gridCol w="808892">
                  <a:extLst>
                    <a:ext uri="{9D8B030D-6E8A-4147-A177-3AD203B41FA5}">
                      <a16:colId xmlns:a16="http://schemas.microsoft.com/office/drawing/2014/main" val="1709158494"/>
                    </a:ext>
                  </a:extLst>
                </a:gridCol>
                <a:gridCol w="808892">
                  <a:extLst>
                    <a:ext uri="{9D8B030D-6E8A-4147-A177-3AD203B41FA5}">
                      <a16:colId xmlns:a16="http://schemas.microsoft.com/office/drawing/2014/main" val="272370116"/>
                    </a:ext>
                  </a:extLst>
                </a:gridCol>
                <a:gridCol w="808892">
                  <a:extLst>
                    <a:ext uri="{9D8B030D-6E8A-4147-A177-3AD203B41FA5}">
                      <a16:colId xmlns:a16="http://schemas.microsoft.com/office/drawing/2014/main" val="1515165190"/>
                    </a:ext>
                  </a:extLst>
                </a:gridCol>
                <a:gridCol w="808892">
                  <a:extLst>
                    <a:ext uri="{9D8B030D-6E8A-4147-A177-3AD203B41FA5}">
                      <a16:colId xmlns:a16="http://schemas.microsoft.com/office/drawing/2014/main" val="1227801119"/>
                    </a:ext>
                  </a:extLst>
                </a:gridCol>
                <a:gridCol w="808892">
                  <a:extLst>
                    <a:ext uri="{9D8B030D-6E8A-4147-A177-3AD203B41FA5}">
                      <a16:colId xmlns:a16="http://schemas.microsoft.com/office/drawing/2014/main" val="889535243"/>
                    </a:ext>
                  </a:extLst>
                </a:gridCol>
                <a:gridCol w="808892">
                  <a:extLst>
                    <a:ext uri="{9D8B030D-6E8A-4147-A177-3AD203B41FA5}">
                      <a16:colId xmlns:a16="http://schemas.microsoft.com/office/drawing/2014/main" val="3931675717"/>
                    </a:ext>
                  </a:extLst>
                </a:gridCol>
                <a:gridCol w="808892">
                  <a:extLst>
                    <a:ext uri="{9D8B030D-6E8A-4147-A177-3AD203B41FA5}">
                      <a16:colId xmlns:a16="http://schemas.microsoft.com/office/drawing/2014/main" val="1967454422"/>
                    </a:ext>
                  </a:extLst>
                </a:gridCol>
                <a:gridCol w="808892">
                  <a:extLst>
                    <a:ext uri="{9D8B030D-6E8A-4147-A177-3AD203B41FA5}">
                      <a16:colId xmlns:a16="http://schemas.microsoft.com/office/drawing/2014/main" val="827480826"/>
                    </a:ext>
                  </a:extLst>
                </a:gridCol>
                <a:gridCol w="808892">
                  <a:extLst>
                    <a:ext uri="{9D8B030D-6E8A-4147-A177-3AD203B41FA5}">
                      <a16:colId xmlns:a16="http://schemas.microsoft.com/office/drawing/2014/main" val="3634975542"/>
                    </a:ext>
                  </a:extLst>
                </a:gridCol>
                <a:gridCol w="808892">
                  <a:extLst>
                    <a:ext uri="{9D8B030D-6E8A-4147-A177-3AD203B41FA5}">
                      <a16:colId xmlns:a16="http://schemas.microsoft.com/office/drawing/2014/main" val="3249244666"/>
                    </a:ext>
                  </a:extLst>
                </a:gridCol>
                <a:gridCol w="808892">
                  <a:extLst>
                    <a:ext uri="{9D8B030D-6E8A-4147-A177-3AD203B41FA5}">
                      <a16:colId xmlns:a16="http://schemas.microsoft.com/office/drawing/2014/main" val="4128184828"/>
                    </a:ext>
                  </a:extLst>
                </a:gridCol>
                <a:gridCol w="808892">
                  <a:extLst>
                    <a:ext uri="{9D8B030D-6E8A-4147-A177-3AD203B41FA5}">
                      <a16:colId xmlns:a16="http://schemas.microsoft.com/office/drawing/2014/main" val="2252581913"/>
                    </a:ext>
                  </a:extLst>
                </a:gridCol>
              </a:tblGrid>
              <a:tr h="0">
                <a:tc rowSpan="3">
                  <a:txBody>
                    <a:bodyPr/>
                    <a:lstStyle/>
                    <a:p>
                      <a:pPr marL="0" marR="0" algn="ctr">
                        <a:lnSpc>
                          <a:spcPct val="107000"/>
                        </a:lnSpc>
                        <a:spcBef>
                          <a:spcPts val="0"/>
                        </a:spcBef>
                        <a:spcAft>
                          <a:spcPts val="0"/>
                        </a:spcAft>
                      </a:pPr>
                      <a:r>
                        <a:rPr lang="en-US" sz="1800" dirty="0">
                          <a:effectLst/>
                        </a:rPr>
                        <a:t>Status</a:t>
                      </a:r>
                    </a:p>
                    <a:p>
                      <a:pPr marL="0" marR="0" algn="ctr">
                        <a:lnSpc>
                          <a:spcPct val="107000"/>
                        </a:lnSpc>
                        <a:spcBef>
                          <a:spcPts val="0"/>
                        </a:spcBef>
                        <a:spcAft>
                          <a:spcPts val="0"/>
                        </a:spcAft>
                      </a:pPr>
                      <a:r>
                        <a:rPr lang="en-US" sz="1800" dirty="0">
                          <a:effectLst/>
                        </a:rPr>
                        <a:t>Quo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Old Grades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9259871"/>
                  </a:ext>
                </a:extLst>
              </a:tr>
              <a:tr h="0">
                <a:tc vMerge="1">
                  <a:txBody>
                    <a:bodyPr/>
                    <a:lstStyle/>
                    <a:p>
                      <a:endParaRPr lang="en-US"/>
                    </a:p>
                  </a:txBody>
                  <a:tcPr/>
                </a:tc>
                <a:tc>
                  <a:txBody>
                    <a:bodyPr/>
                    <a:lstStyle/>
                    <a:p>
                      <a:pPr marL="0" marR="0" algn="ctr">
                        <a:lnSpc>
                          <a:spcPct val="107000"/>
                        </a:lnSpc>
                        <a:spcBef>
                          <a:spcPts val="0"/>
                        </a:spcBef>
                        <a:spcAft>
                          <a:spcPts val="0"/>
                        </a:spcAft>
                      </a:pPr>
                      <a:r>
                        <a:rPr lang="en-US" sz="1800" dirty="0">
                          <a:effectLst/>
                        </a:rPr>
                        <a:t>Grade Points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581043"/>
                  </a:ext>
                </a:extLst>
              </a:tr>
              <a:tr h="0">
                <a:tc vMerge="1">
                  <a:txBody>
                    <a:bodyPr/>
                    <a:lstStyle/>
                    <a:p>
                      <a:endParaRPr lang="en-US"/>
                    </a:p>
                  </a:txBody>
                  <a:tcPr/>
                </a:tc>
                <a:tc>
                  <a:txBody>
                    <a:bodyPr/>
                    <a:lstStyle/>
                    <a:p>
                      <a:pPr marL="0" marR="0" algn="ctr">
                        <a:lnSpc>
                          <a:spcPct val="107000"/>
                        </a:lnSpc>
                        <a:spcBef>
                          <a:spcPts val="0"/>
                        </a:spcBef>
                        <a:spcAft>
                          <a:spcPts val="0"/>
                        </a:spcAft>
                      </a:pPr>
                      <a:r>
                        <a:rPr lang="en-US" sz="18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7039089"/>
                  </a:ext>
                </a:extLst>
              </a:tr>
              <a:tr h="0">
                <a:tc rowSpan="3">
                  <a:txBody>
                    <a:bodyPr/>
                    <a:lstStyle/>
                    <a:p>
                      <a:pPr marL="0" marR="0" algn="ctr">
                        <a:lnSpc>
                          <a:spcPct val="107000"/>
                        </a:lnSpc>
                        <a:spcBef>
                          <a:spcPts val="0"/>
                        </a:spcBef>
                        <a:spcAft>
                          <a:spcPts val="0"/>
                        </a:spcAft>
                      </a:pPr>
                      <a:r>
                        <a:rPr lang="en-US" sz="1800" dirty="0">
                          <a:solidFill>
                            <a:srgbClr val="FF0000"/>
                          </a:solidFill>
                          <a:effectLst/>
                        </a:rPr>
                        <a:t>Rough</a:t>
                      </a:r>
                    </a:p>
                    <a:p>
                      <a:pPr marL="0" marR="0" algn="ctr">
                        <a:lnSpc>
                          <a:spcPct val="107000"/>
                        </a:lnSpc>
                        <a:spcBef>
                          <a:spcPts val="0"/>
                        </a:spcBef>
                        <a:spcAft>
                          <a:spcPts val="0"/>
                        </a:spcAft>
                      </a:pPr>
                      <a:r>
                        <a:rPr lang="en-US" sz="1800" dirty="0">
                          <a:solidFill>
                            <a:srgbClr val="FF0000"/>
                          </a:solidFill>
                          <a:effectLst/>
                        </a:rPr>
                        <a:t>Synth</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FF0000"/>
                          </a:solidFill>
                          <a:effectLst/>
                        </a:rPr>
                        <a:t>New Grades</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800" dirty="0">
                          <a:solidFill>
                            <a:srgbClr val="FF0000"/>
                          </a:solidFill>
                          <a:effectLst/>
                        </a:rPr>
                        <a:t>Distinction</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lnSpc>
                          <a:spcPct val="107000"/>
                        </a:lnSpc>
                        <a:spcBef>
                          <a:spcPts val="0"/>
                        </a:spcBef>
                        <a:spcAft>
                          <a:spcPts val="0"/>
                        </a:spcAft>
                      </a:pPr>
                      <a:r>
                        <a:rPr lang="en-US" sz="1800" dirty="0">
                          <a:solidFill>
                            <a:srgbClr val="FF0000"/>
                          </a:solidFill>
                          <a:effectLst/>
                        </a:rPr>
                        <a:t>Merit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5">
                  <a:txBody>
                    <a:bodyPr/>
                    <a:lstStyle/>
                    <a:p>
                      <a:pPr marL="0" marR="0" algn="ctr">
                        <a:lnSpc>
                          <a:spcPct val="107000"/>
                        </a:lnSpc>
                        <a:spcBef>
                          <a:spcPts val="0"/>
                        </a:spcBef>
                        <a:spcAft>
                          <a:spcPts val="0"/>
                        </a:spcAft>
                      </a:pPr>
                      <a:r>
                        <a:rPr lang="en-US" sz="1800" dirty="0">
                          <a:solidFill>
                            <a:srgbClr val="FF0000"/>
                          </a:solidFill>
                          <a:effectLst/>
                        </a:rPr>
                        <a:t>Pass</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800" dirty="0">
                          <a:solidFill>
                            <a:srgbClr val="FF0000"/>
                          </a:solidFill>
                          <a:effectLst/>
                        </a:rPr>
                        <a:t>F</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899734"/>
                  </a:ext>
                </a:extLst>
              </a:tr>
              <a:tr h="0">
                <a:tc vMerge="1">
                  <a:txBody>
                    <a:bodyPr/>
                    <a:lstStyle/>
                    <a:p>
                      <a:endParaRPr lang="en-US"/>
                    </a:p>
                  </a:txBody>
                  <a:tcPr/>
                </a:tc>
                <a:tc>
                  <a:txBody>
                    <a:bodyPr/>
                    <a:lstStyle/>
                    <a:p>
                      <a:pPr marL="0" marR="0" algn="ctr">
                        <a:lnSpc>
                          <a:spcPct val="107000"/>
                        </a:lnSpc>
                        <a:spcBef>
                          <a:spcPts val="0"/>
                        </a:spcBef>
                        <a:spcAft>
                          <a:spcPts val="0"/>
                        </a:spcAft>
                      </a:pPr>
                      <a:r>
                        <a:rPr lang="en-US" sz="1800" dirty="0">
                          <a:solidFill>
                            <a:srgbClr val="FF0000"/>
                          </a:solidFill>
                          <a:effectLst/>
                        </a:rPr>
                        <a:t>Grade Points</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800" dirty="0">
                          <a:solidFill>
                            <a:srgbClr val="FF0000"/>
                          </a:solidFill>
                          <a:effectLst/>
                        </a:rPr>
                        <a:t>5</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lnSpc>
                          <a:spcPct val="107000"/>
                        </a:lnSpc>
                        <a:spcBef>
                          <a:spcPts val="0"/>
                        </a:spcBef>
                        <a:spcAft>
                          <a:spcPts val="0"/>
                        </a:spcAft>
                      </a:pPr>
                      <a:r>
                        <a:rPr lang="en-US" sz="1800" dirty="0">
                          <a:solidFill>
                            <a:srgbClr val="FF0000"/>
                          </a:solidFill>
                          <a:effectLst/>
                        </a:rPr>
                        <a:t>4</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5">
                  <a:txBody>
                    <a:bodyPr/>
                    <a:lstStyle/>
                    <a:p>
                      <a:pPr marL="0" marR="0" algn="ctr">
                        <a:lnSpc>
                          <a:spcPct val="107000"/>
                        </a:lnSpc>
                        <a:spcBef>
                          <a:spcPts val="0"/>
                        </a:spcBef>
                        <a:spcAft>
                          <a:spcPts val="0"/>
                        </a:spcAft>
                      </a:pPr>
                      <a:r>
                        <a:rPr lang="en-US" sz="1800" dirty="0">
                          <a:solidFill>
                            <a:srgbClr val="FF0000"/>
                          </a:solidFill>
                          <a:effectLst/>
                        </a:rPr>
                        <a:t>3</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800" dirty="0">
                          <a:solidFill>
                            <a:srgbClr val="FF0000"/>
                          </a:solidFill>
                          <a:effectLst/>
                        </a:rPr>
                        <a:t>0</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783283"/>
                  </a:ext>
                </a:extLst>
              </a:tr>
              <a:tr h="0">
                <a:tc vMerge="1">
                  <a:txBody>
                    <a:bodyPr/>
                    <a:lstStyle/>
                    <a:p>
                      <a:endParaRPr lang="en-US"/>
                    </a:p>
                  </a:txBody>
                  <a:tcPr/>
                </a:tc>
                <a:tc>
                  <a:txBody>
                    <a:bodyPr/>
                    <a:lstStyle/>
                    <a:p>
                      <a:pPr marL="0" marR="0" algn="ctr">
                        <a:lnSpc>
                          <a:spcPct val="107000"/>
                        </a:lnSpc>
                        <a:spcBef>
                          <a:spcPts val="0"/>
                        </a:spcBef>
                        <a:spcAft>
                          <a:spcPts val="0"/>
                        </a:spcAft>
                      </a:pPr>
                      <a:r>
                        <a:rPr lang="en-US" sz="1800" dirty="0">
                          <a:solidFill>
                            <a:srgbClr val="FF0000"/>
                          </a:solidFill>
                          <a:effectLst/>
                        </a:rPr>
                        <a: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800" dirty="0">
                          <a:solidFill>
                            <a:srgbClr val="FF0000"/>
                          </a:solidFill>
                          <a:effectLst/>
                        </a:rPr>
                        <a:t>25.3</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lnSpc>
                          <a:spcPct val="107000"/>
                        </a:lnSpc>
                        <a:spcBef>
                          <a:spcPts val="0"/>
                        </a:spcBef>
                        <a:spcAft>
                          <a:spcPts val="0"/>
                        </a:spcAft>
                      </a:pPr>
                      <a:r>
                        <a:rPr lang="en-US" sz="1800" dirty="0">
                          <a:solidFill>
                            <a:srgbClr val="FF0000"/>
                          </a:solidFill>
                          <a:effectLst/>
                        </a:rPr>
                        <a:t>63.6</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5">
                  <a:txBody>
                    <a:bodyPr/>
                    <a:lstStyle/>
                    <a:p>
                      <a:pPr marL="0" marR="0" algn="ctr">
                        <a:lnSpc>
                          <a:spcPct val="107000"/>
                        </a:lnSpc>
                        <a:spcBef>
                          <a:spcPts val="0"/>
                        </a:spcBef>
                        <a:spcAft>
                          <a:spcPts val="0"/>
                        </a:spcAft>
                      </a:pPr>
                      <a:r>
                        <a:rPr lang="en-US" sz="1800" dirty="0">
                          <a:solidFill>
                            <a:srgbClr val="FF0000"/>
                          </a:solidFill>
                          <a:effectLst/>
                        </a:rPr>
                        <a:t>11.3</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800" dirty="0">
                          <a:solidFill>
                            <a:srgbClr val="FF0000"/>
                          </a:solidFill>
                          <a:effectLst/>
                        </a:rPr>
                        <a:t>0</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7409913"/>
                  </a:ext>
                </a:extLst>
              </a:tr>
            </a:tbl>
          </a:graphicData>
        </a:graphic>
      </p:graphicFrame>
    </p:spTree>
    <p:extLst>
      <p:ext uri="{BB962C8B-B14F-4D97-AF65-F5344CB8AC3E}">
        <p14:creationId xmlns:p14="http://schemas.microsoft.com/office/powerpoint/2010/main" val="131094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56AB-62D1-4F09-82DA-10387B3A0B21}"/>
              </a:ext>
            </a:extLst>
          </p:cNvPr>
          <p:cNvSpPr>
            <a:spLocks noGrp="1"/>
          </p:cNvSpPr>
          <p:nvPr>
            <p:ph type="title"/>
          </p:nvPr>
        </p:nvSpPr>
        <p:spPr/>
        <p:txBody>
          <a:bodyPr/>
          <a:lstStyle/>
          <a:p>
            <a:r>
              <a:rPr lang="en-US" dirty="0"/>
              <a:t>Harvard Business School</a:t>
            </a:r>
          </a:p>
        </p:txBody>
      </p:sp>
      <p:sp>
        <p:nvSpPr>
          <p:cNvPr id="3" name="Content Placeholder 2">
            <a:extLst>
              <a:ext uri="{FF2B5EF4-FFF2-40B4-BE49-F238E27FC236}">
                <a16:creationId xmlns:a16="http://schemas.microsoft.com/office/drawing/2014/main" id="{02651833-7906-442F-8500-9BCF282D814D}"/>
              </a:ext>
            </a:extLst>
          </p:cNvPr>
          <p:cNvSpPr>
            <a:spLocks noGrp="1"/>
          </p:cNvSpPr>
          <p:nvPr>
            <p:ph idx="1"/>
          </p:nvPr>
        </p:nvSpPr>
        <p:spPr/>
        <p:txBody>
          <a:bodyPr/>
          <a:lstStyle/>
          <a:p>
            <a:pPr marL="342900" marR="0" lvl="0" indent="-342900">
              <a:lnSpc>
                <a:spcPct val="115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Category I “Given to the top 15%-20% in [required] or the top 15%-25% in [elective] courses.”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Category II “Given to the next 70%-75% in [required] or the next 65%-75% in [elective] courses … the actual number is subject to the number of Category I grades assigned.”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Category III “Given to the lowest-performing 10% of students.”</a:t>
            </a:r>
          </a:p>
          <a:p>
            <a:pPr marL="0" marR="0" lvl="0" indent="0">
              <a:lnSpc>
                <a:spcPct val="115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Adopted by NUS-Business for AY 2021-22</a:t>
            </a:r>
          </a:p>
        </p:txBody>
      </p:sp>
      <p:sp>
        <p:nvSpPr>
          <p:cNvPr id="4" name="Footer Placeholder 3">
            <a:extLst>
              <a:ext uri="{FF2B5EF4-FFF2-40B4-BE49-F238E27FC236}">
                <a16:creationId xmlns:a16="http://schemas.microsoft.com/office/drawing/2014/main" id="{5D52C61C-F96D-4B98-8785-E51DFD567263}"/>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1A3C36CD-8AAD-4172-9EF1-248EE84C654B}"/>
              </a:ext>
            </a:extLst>
          </p:cNvPr>
          <p:cNvSpPr>
            <a:spLocks noGrp="1"/>
          </p:cNvSpPr>
          <p:nvPr>
            <p:ph type="sldNum" sz="quarter" idx="12"/>
          </p:nvPr>
        </p:nvSpPr>
        <p:spPr/>
        <p:txBody>
          <a:bodyPr/>
          <a:lstStyle/>
          <a:p>
            <a:fld id="{D7A047F2-83D1-4AF0-B2A3-53F144D7DF03}" type="slidenum">
              <a:rPr lang="en-US" smtClean="0"/>
              <a:t>8</a:t>
            </a:fld>
            <a:endParaRPr lang="en-US" dirty="0"/>
          </a:p>
        </p:txBody>
      </p:sp>
    </p:spTree>
    <p:extLst>
      <p:ext uri="{BB962C8B-B14F-4D97-AF65-F5344CB8AC3E}">
        <p14:creationId xmlns:p14="http://schemas.microsoft.com/office/powerpoint/2010/main" val="155189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06D23-476A-4417-8615-936E3FC28CD2}"/>
              </a:ext>
            </a:extLst>
          </p:cNvPr>
          <p:cNvSpPr>
            <a:spLocks noGrp="1"/>
          </p:cNvSpPr>
          <p:nvPr>
            <p:ph type="title"/>
          </p:nvPr>
        </p:nvSpPr>
        <p:spPr/>
        <p:txBody>
          <a:bodyPr/>
          <a:lstStyle/>
          <a:p>
            <a:r>
              <a:rPr lang="en-US" dirty="0"/>
              <a:t>Why a Three-Cell System?</a:t>
            </a:r>
          </a:p>
        </p:txBody>
      </p:sp>
      <p:sp>
        <p:nvSpPr>
          <p:cNvPr id="3" name="Content Placeholder 2">
            <a:extLst>
              <a:ext uri="{FF2B5EF4-FFF2-40B4-BE49-F238E27FC236}">
                <a16:creationId xmlns:a16="http://schemas.microsoft.com/office/drawing/2014/main" id="{298270A3-A497-4277-BBC0-16E3567BAD41}"/>
              </a:ext>
            </a:extLst>
          </p:cNvPr>
          <p:cNvSpPr>
            <a:spLocks noGrp="1"/>
          </p:cNvSpPr>
          <p:nvPr>
            <p:ph idx="1"/>
          </p:nvPr>
        </p:nvSpPr>
        <p:spPr/>
        <p:txBody>
          <a:bodyPr>
            <a:normAutofit/>
          </a:bodyPr>
          <a:lstStyle/>
          <a:p>
            <a:pPr marL="514350" indent="-514350">
              <a:buFont typeface="+mj-lt"/>
              <a:buAutoNum type="arabicPeriod"/>
            </a:pPr>
            <a:r>
              <a:rPr lang="en-US" sz="3200" dirty="0">
                <a:effectLst/>
                <a:latin typeface="Calibri" panose="020F0502020204030204" pitchFamily="34" charset="0"/>
                <a:ea typeface="Calibri" panose="020F0502020204030204" pitchFamily="34" charset="0"/>
              </a:rPr>
              <a:t>Encourage and reward excellence (distinction)</a:t>
            </a:r>
          </a:p>
          <a:p>
            <a:pPr marL="514350" indent="-514350">
              <a:buFont typeface="+mj-lt"/>
              <a:buAutoNum type="arabicPeriod"/>
            </a:pPr>
            <a:r>
              <a:rPr lang="en-US" sz="3200" dirty="0">
                <a:latin typeface="Calibri" panose="020F0502020204030204" pitchFamily="34" charset="0"/>
                <a:ea typeface="Calibri" panose="020F0502020204030204" pitchFamily="34" charset="0"/>
              </a:rPr>
              <a:t>D</a:t>
            </a:r>
            <a:r>
              <a:rPr lang="en-US" sz="3200" dirty="0">
                <a:effectLst/>
                <a:latin typeface="Calibri" panose="020F0502020204030204" pitchFamily="34" charset="0"/>
                <a:ea typeface="Calibri" panose="020F0502020204030204" pitchFamily="34" charset="0"/>
              </a:rPr>
              <a:t>eter and discourage poor performance (pass)</a:t>
            </a:r>
          </a:p>
          <a:p>
            <a:pPr marL="514350" indent="-514350">
              <a:buFont typeface="+mj-lt"/>
              <a:buAutoNum type="arabicPeriod"/>
            </a:pPr>
            <a:r>
              <a:rPr lang="en-US" sz="3200" dirty="0">
                <a:latin typeface="Calibri" panose="020F0502020204030204" pitchFamily="34" charset="0"/>
                <a:ea typeface="Calibri" panose="020F0502020204030204" pitchFamily="34" charset="0"/>
              </a:rPr>
              <a:t>E</a:t>
            </a:r>
            <a:r>
              <a:rPr lang="en-US" sz="3200" dirty="0">
                <a:effectLst/>
                <a:latin typeface="Calibri" panose="020F0502020204030204" pitchFamily="34" charset="0"/>
                <a:ea typeface="Calibri" panose="020F0502020204030204" pitchFamily="34" charset="0"/>
              </a:rPr>
              <a:t>ncourage most other students to fixate on learning and the student experience (merit)</a:t>
            </a:r>
          </a:p>
          <a:p>
            <a:pPr marL="0" indent="0">
              <a:buNone/>
            </a:pPr>
            <a:r>
              <a:rPr lang="en-US" sz="3200" dirty="0">
                <a:latin typeface="Calibri" panose="020F0502020204030204" pitchFamily="34" charset="0"/>
                <a:ea typeface="Calibri" panose="020F0502020204030204" pitchFamily="34" charset="0"/>
              </a:rPr>
              <a:t>Also</a:t>
            </a:r>
          </a:p>
          <a:p>
            <a:r>
              <a:rPr lang="en-US" sz="3200" dirty="0">
                <a:effectLst/>
                <a:latin typeface="Calibri" panose="020F0502020204030204" pitchFamily="34" charset="0"/>
                <a:ea typeface="Calibri" panose="020F0502020204030204" pitchFamily="34" charset="0"/>
              </a:rPr>
              <a:t>Make life easier for faculty (fewer dividing lines that are more transparent, quantitative)</a:t>
            </a:r>
          </a:p>
        </p:txBody>
      </p:sp>
      <p:sp>
        <p:nvSpPr>
          <p:cNvPr id="4" name="Footer Placeholder 3">
            <a:extLst>
              <a:ext uri="{FF2B5EF4-FFF2-40B4-BE49-F238E27FC236}">
                <a16:creationId xmlns:a16="http://schemas.microsoft.com/office/drawing/2014/main" id="{2E25F1DF-EEC3-4768-858D-A8BD534B96CB}"/>
              </a:ext>
            </a:extLst>
          </p:cNvPr>
          <p:cNvSpPr>
            <a:spLocks noGrp="1"/>
          </p:cNvSpPr>
          <p:nvPr>
            <p:ph type="ftr" sz="quarter" idx="11"/>
          </p:nvPr>
        </p:nvSpPr>
        <p:spPr/>
        <p:txBody>
          <a:bodyPr/>
          <a:lstStyle/>
          <a:p>
            <a:r>
              <a:rPr lang="en-US" dirty="0"/>
              <a:t>Rose: Coarse Grading</a:t>
            </a:r>
          </a:p>
        </p:txBody>
      </p:sp>
      <p:sp>
        <p:nvSpPr>
          <p:cNvPr id="5" name="Slide Number Placeholder 4">
            <a:extLst>
              <a:ext uri="{FF2B5EF4-FFF2-40B4-BE49-F238E27FC236}">
                <a16:creationId xmlns:a16="http://schemas.microsoft.com/office/drawing/2014/main" id="{1D049DC1-B188-49DF-B8B0-6DC47D4CE314}"/>
              </a:ext>
            </a:extLst>
          </p:cNvPr>
          <p:cNvSpPr>
            <a:spLocks noGrp="1"/>
          </p:cNvSpPr>
          <p:nvPr>
            <p:ph type="sldNum" sz="quarter" idx="12"/>
          </p:nvPr>
        </p:nvSpPr>
        <p:spPr/>
        <p:txBody>
          <a:bodyPr/>
          <a:lstStyle/>
          <a:p>
            <a:fld id="{D7A047F2-83D1-4AF0-B2A3-53F144D7DF03}" type="slidenum">
              <a:rPr lang="en-US" smtClean="0"/>
              <a:t>9</a:t>
            </a:fld>
            <a:endParaRPr lang="en-US" dirty="0"/>
          </a:p>
        </p:txBody>
      </p:sp>
    </p:spTree>
    <p:extLst>
      <p:ext uri="{BB962C8B-B14F-4D97-AF65-F5344CB8AC3E}">
        <p14:creationId xmlns:p14="http://schemas.microsoft.com/office/powerpoint/2010/main" val="3783643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1851</Words>
  <Application>Microsoft Office PowerPoint</Application>
  <PresentationFormat>Widescreen</PresentationFormat>
  <Paragraphs>525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Symbol</vt:lpstr>
      <vt:lpstr>Office Theme</vt:lpstr>
      <vt:lpstr>Is Finer Better? A Master’s Investigation into Coarse Grading</vt:lpstr>
      <vt:lpstr>Why Do We Assess Students?</vt:lpstr>
      <vt:lpstr>Is a granular grading system more informative than coarser?</vt:lpstr>
      <vt:lpstr>Primary Purposes of Grading</vt:lpstr>
      <vt:lpstr>Quick Literature Survey</vt:lpstr>
      <vt:lpstr>History: all grading schemes now coarse</vt:lpstr>
      <vt:lpstr>Grading Data</vt:lpstr>
      <vt:lpstr>Harvard Business School</vt:lpstr>
      <vt:lpstr>Why a Three-Cell System?</vt:lpstr>
      <vt:lpstr>Illustrative Data: an Actual Module</vt:lpstr>
      <vt:lpstr>Old and New Grade Point Distributions</vt:lpstr>
      <vt:lpstr>Old and New Student CAPs: Very Similar</vt:lpstr>
      <vt:lpstr>Old and New Module Averages: Very Similar</vt:lpstr>
      <vt:lpstr>Statistical Analogues to Scatterplots</vt:lpstr>
      <vt:lpstr>Survey Results from Change in Grading Policy</vt:lpstr>
      <vt:lpstr>Survey Questions</vt:lpstr>
      <vt:lpstr>Survey Histograms: Few Differences</vt:lpstr>
      <vt:lpstr>Responses before/after: very similar P-values for tests of equality (χ2 , 4 df)</vt:lpstr>
      <vt:lpstr>Different Student Responses before/after</vt:lpstr>
      <vt:lpstr>Mostly: Little Change from Before and After</vt:lpstr>
      <vt:lpstr>Conclusion</vt:lpstr>
      <vt:lpstr>Appendices/Extras</vt:lpstr>
      <vt:lpstr>Other Desirable Features of Grading Systems</vt:lpstr>
      <vt:lpstr>Transition Issues</vt:lpstr>
      <vt:lpstr>Distributions of (Old) Grades from Data</vt:lpstr>
      <vt:lpstr>Why Three Coarse (Passing) Cells?</vt:lpstr>
      <vt:lpstr>Deviation of Old from New CAPs: Small</vt:lpstr>
      <vt:lpstr>Variation across Program- or Course-Type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Finer Better? A Master’s Investigation into Coarse Grading</dc:title>
  <dc:creator>Andrew Kenan Rose</dc:creator>
  <cp:lastModifiedBy>Andrew Kenan Rose</cp:lastModifiedBy>
  <cp:revision>45</cp:revision>
  <dcterms:created xsi:type="dcterms:W3CDTF">2022-03-10T07:57:06Z</dcterms:created>
  <dcterms:modified xsi:type="dcterms:W3CDTF">2022-03-14T07:37:05Z</dcterms:modified>
</cp:coreProperties>
</file>