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1" r:id="rId6"/>
    <p:sldId id="266" r:id="rId7"/>
    <p:sldId id="262" r:id="rId8"/>
    <p:sldId id="263" r:id="rId9"/>
    <p:sldId id="264" r:id="rId10"/>
    <p:sldId id="265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58" d="100"/>
          <a:sy n="58" d="100"/>
        </p:scale>
        <p:origin x="32" y="2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411B4-3E9B-4A86-970B-D62708455E18}" type="datetimeFigureOut">
              <a:rPr lang="en-SG" smtClean="0"/>
              <a:t>7/5/2020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056F9-107F-4B55-8970-79C3DC866CF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21986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9D2ED-3AA0-4B3F-8E36-6C21A97DB0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A74783-A93F-4989-BB58-AC0477C2E0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FE8F1-27DD-4588-8CFC-C0E8112E5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34A62-B999-481E-B5BE-058D422FA840}" type="datetime1">
              <a:rPr lang="en-SG" smtClean="0"/>
              <a:t>7/5/2020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F62C7-8E50-47C6-BD55-1F518ECF1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iPhones, iCrises, and iTargets</a:t>
            </a:r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F321CB-E94D-4C3A-B29D-8028A42B7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AD9C-3DBB-4969-B71D-B0B1C06B95F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62662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FDA1C-023D-405E-AA5E-5218C61D0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749656-8821-4184-8535-C2A5246FFD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F38A1-DDA1-4116-8BDD-342C66C2C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CD98-69F0-48C2-B01F-094A3D396BBE}" type="datetime1">
              <a:rPr lang="en-SG" smtClean="0"/>
              <a:t>7/5/2020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0590D-0179-4E73-A437-3E11A3BAC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iPhones, iCrises, and iTargets</a:t>
            </a:r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0ED209-9C98-44D0-BA71-3879E0857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AD9C-3DBB-4969-B71D-B0B1C06B95F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39790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090B3F-8C95-4F6A-B68F-FFDB3D4CC6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A1A017-7906-47DE-B451-9A24C8062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3E8467-B8EB-48F2-806E-36B85FA06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C6581-C1CC-4873-80BF-A12A4C4B6CE0}" type="datetime1">
              <a:rPr lang="en-SG" smtClean="0"/>
              <a:t>7/5/2020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EC218-5445-40BB-8A1A-74B1299BE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iPhones, iCrises, and iTargets</a:t>
            </a:r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70B42-D07F-4CEF-A215-1B56C0B27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AD9C-3DBB-4969-B71D-B0B1C06B95F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08746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819FC-9DD6-402A-A2C7-64CC5BE36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3390D-D7AE-4E61-AA4D-94FBEB173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092E6-3396-4097-8C9A-A2A67792D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C0F77-D922-490A-962B-05F5F4201A98}" type="datetime1">
              <a:rPr lang="en-SG" smtClean="0"/>
              <a:t>7/5/2020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227D91-1F16-4FDF-90D3-694BA2B1F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iPhones, iCrises, and iTargets</a:t>
            </a:r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3AB46-A570-4689-9610-FDCBC77F8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AD9C-3DBB-4969-B71D-B0B1C06B95F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00415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C6A17-327B-47C1-A106-72E2EB4D5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94B946-B796-4BCF-9EC0-B99A1FD7B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49A909-7FEE-4544-A423-5F0D521A3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22D8-8C94-4D44-9AB3-6363E888A876}" type="datetime1">
              <a:rPr lang="en-SG" smtClean="0"/>
              <a:t>7/5/2020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0B3F8-C1AE-49B4-B26A-7A2956CE6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iPhones, iCrises, and iTargets</a:t>
            </a:r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1BA2A0-A920-4517-90FC-3D8E6B5EF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AD9C-3DBB-4969-B71D-B0B1C06B95F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82850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C4A81-598E-4296-80D0-30CE4C6C4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214B4-3A50-482D-AB23-339B4B3F87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670B9A-F1F3-44F6-82E5-BB22B5B952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7303B0-44A4-4299-AA18-F96011CD1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E69-07AA-471B-93AF-C51DC036A479}" type="datetime1">
              <a:rPr lang="en-SG" smtClean="0"/>
              <a:t>7/5/2020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7916F7-5635-4CCE-A25C-F428F3D10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iPhones, iCrises, and iTargets</a:t>
            </a:r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17AB38-BC4A-4B43-9B50-DEA822588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AD9C-3DBB-4969-B71D-B0B1C06B95F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38687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05E65-DE5F-44A3-9C4F-6642117D9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89E46F-48A7-4B2B-A898-0242244848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423157-777A-4DEF-87F7-B218A7A046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40D461-B2B0-4266-BC8D-9FEA1465B5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CB80D9-1009-4EF2-B878-7EADD210C1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451F1F-B29D-4394-A95C-AD0649A5C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4A20-4E1B-4534-A538-3487F5DC7935}" type="datetime1">
              <a:rPr lang="en-SG" smtClean="0"/>
              <a:t>7/5/2020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2ABB53-FEFE-4A4B-B5C1-8BFB758D9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iPhones, iCrises, and iTargets</a:t>
            </a:r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0BE50-D29C-4EE4-BE1F-2C4C44E74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AD9C-3DBB-4969-B71D-B0B1C06B95F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51811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F006A-D4BA-46AD-9543-910D2C616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3A90BB-9A36-433B-972F-0920C8FA7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AA7B-05F1-457A-8CAE-5A9AB2004740}" type="datetime1">
              <a:rPr lang="en-SG" smtClean="0"/>
              <a:t>7/5/2020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432CDA-EB97-40D9-AEEB-731559EBE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iPhones, iCrises, and iTargets</a:t>
            </a:r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88CB8E-7D0D-47BD-B1FA-8F128B013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AD9C-3DBB-4969-B71D-B0B1C06B95F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35281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698997-23D1-4CAC-B04B-97E609A31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6402-153F-4617-A78F-E2D71FED077F}" type="datetime1">
              <a:rPr lang="en-SG" smtClean="0"/>
              <a:t>7/5/2020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B103CF-486C-455D-98BF-D96007A58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iPhones, iCrises, and iTargets</a:t>
            </a:r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01DD7E-9816-41CD-8693-AE31FE437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AD9C-3DBB-4969-B71D-B0B1C06B95F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00602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BF83E-8B26-4460-A8BB-BF62670C2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64799-A703-403C-8779-19F18BE0D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F37905-2823-40E1-9CB8-E6088E6B40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35476B-0B43-4D90-A397-AD19409F5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4044-CDD4-42A3-AB80-602527D1877A}" type="datetime1">
              <a:rPr lang="en-SG" smtClean="0"/>
              <a:t>7/5/2020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39F3E1-20EF-4D45-9C02-9396FD523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iPhones, iCrises, and iTargets</a:t>
            </a:r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9630CB-40B7-4906-8483-C572BC0CB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AD9C-3DBB-4969-B71D-B0B1C06B95F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49146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C6D86-E4C5-4514-A216-54A766025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0A30E3-0367-40DD-977E-9D8CC07554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52374F-A338-4059-9359-A723ADF82C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47557B-A368-47D6-A078-4FBB9CE3F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2CBAB-A689-4269-AE9D-80B3DB1A983A}" type="datetime1">
              <a:rPr lang="en-SG" smtClean="0"/>
              <a:t>7/5/2020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B2A2BE-27C3-4450-BD7F-89372FDDF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iPhones, iCrises, and iTargets</a:t>
            </a:r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DD1446-D123-470D-992E-8E0E1E6CD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AD9C-3DBB-4969-B71D-B0B1C06B95F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96469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4A5CE3-88E5-4829-AAAB-B58EC0183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A50FD1-2831-4FAA-8FD4-FD3B3935C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6041B-47F4-43A5-9D5C-1607A1390C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89D40-6B95-486A-B561-1806759FFA3B}" type="datetime1">
              <a:rPr lang="en-SG" smtClean="0"/>
              <a:t>7/5/2020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3FBC9-F269-4FF9-AF53-BF748542CE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Rose: iPhones, iCrises, and iTargets</a:t>
            </a:r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A8CC0-E32A-493D-9F7A-4C32DDCEA9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7AD9C-3DBB-4969-B71D-B0B1C06B95F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29214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91590-54FD-4A97-8FBF-7402E68519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13118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iPhones, </a:t>
            </a:r>
            <a:r>
              <a:rPr lang="en-US" b="1" dirty="0" err="1"/>
              <a:t>iCrises</a:t>
            </a:r>
            <a:r>
              <a:rPr lang="en-US" b="1" dirty="0"/>
              <a:t> and </a:t>
            </a:r>
            <a:r>
              <a:rPr lang="en-US" b="1" dirty="0" err="1"/>
              <a:t>iTargets</a:t>
            </a:r>
            <a:r>
              <a:rPr lang="en-US" b="1" dirty="0"/>
              <a:t>: Inflation Targeting is eradicating</a:t>
            </a:r>
            <a:br>
              <a:rPr lang="en-SG" dirty="0"/>
            </a:br>
            <a:r>
              <a:rPr lang="en-US" b="1" dirty="0"/>
              <a:t>International Financial Crises in the iPhone era</a:t>
            </a:r>
            <a:endParaRPr lang="en-S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801FF4-4851-4D8F-AE0E-03B44BA813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98157"/>
            <a:ext cx="9144000" cy="1655762"/>
          </a:xfrm>
        </p:spPr>
        <p:txBody>
          <a:bodyPr>
            <a:normAutofit/>
          </a:bodyPr>
          <a:lstStyle/>
          <a:p>
            <a:r>
              <a:rPr lang="en-US" sz="4000" dirty="0"/>
              <a:t>Andrew K Rose </a:t>
            </a:r>
          </a:p>
          <a:p>
            <a:r>
              <a:rPr lang="en-US" sz="4000" dirty="0"/>
              <a:t>CEPR and NUS Business School</a:t>
            </a:r>
            <a:endParaRPr lang="en-SG" sz="4000" dirty="0"/>
          </a:p>
        </p:txBody>
      </p:sp>
    </p:spTree>
    <p:extLst>
      <p:ext uri="{BB962C8B-B14F-4D97-AF65-F5344CB8AC3E}">
        <p14:creationId xmlns:p14="http://schemas.microsoft.com/office/powerpoint/2010/main" val="166710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EB2B3-21CC-43E7-A071-093F82DFE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3: System can Handle </a:t>
            </a:r>
            <a:r>
              <a:rPr lang="en-US" i="1" dirty="0"/>
              <a:t>More</a:t>
            </a:r>
            <a:r>
              <a:rPr lang="en-US" dirty="0"/>
              <a:t> Imbalances</a:t>
            </a:r>
            <a:endParaRPr lang="en-SG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741B958-7A26-456F-BD18-B55E6E858BB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65111"/>
            <a:ext cx="10515600" cy="459124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7B07B-B43D-4174-8B71-338E73C22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iPhones, iCrises, and iTargets</a:t>
            </a:r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B307EB-082B-49D8-822F-AD80A8C04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AD9C-3DBB-4969-B71D-B0B1C06B95F8}" type="slidenum">
              <a:rPr lang="en-SG" smtClean="0"/>
              <a:t>10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36848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B1C40-A21C-4659-A256-DDED3EF30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Future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236E8-307B-4D1D-B4C5-DBC7E21EF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Inflation targeting seems a ‘monetary vaccine’</a:t>
            </a:r>
          </a:p>
          <a:p>
            <a:pPr lvl="1"/>
            <a:r>
              <a:rPr lang="en-US" dirty="0"/>
              <a:t>But (some) international financial crises will continue</a:t>
            </a:r>
          </a:p>
          <a:p>
            <a:pPr lvl="2"/>
            <a:r>
              <a:rPr lang="en-US" dirty="0"/>
              <a:t>There are anti-vaxxers</a:t>
            </a:r>
          </a:p>
          <a:p>
            <a:pPr lvl="2"/>
            <a:r>
              <a:rPr lang="en-US" dirty="0"/>
              <a:t>But vaccines work, so there will be fewer crises … and fewer anti-vaxxers</a:t>
            </a:r>
            <a:endParaRPr lang="en-SG" dirty="0"/>
          </a:p>
          <a:p>
            <a:r>
              <a:rPr lang="en-US" dirty="0"/>
              <a:t>IT continues to be tweaked</a:t>
            </a:r>
          </a:p>
          <a:p>
            <a:pPr lvl="1"/>
            <a:r>
              <a:rPr lang="en-US" dirty="0"/>
              <a:t>More flexible</a:t>
            </a:r>
          </a:p>
          <a:p>
            <a:pPr lvl="1"/>
            <a:r>
              <a:rPr lang="en-US" dirty="0"/>
              <a:t>More tuned to financial stability</a:t>
            </a:r>
          </a:p>
          <a:p>
            <a:pPr lvl="1"/>
            <a:r>
              <a:rPr lang="en-US" dirty="0"/>
              <a:t>Technical adjustments</a:t>
            </a:r>
          </a:p>
          <a:p>
            <a:pPr lvl="1"/>
            <a:r>
              <a:rPr lang="en-US" dirty="0"/>
              <a:t>Before COVID-19 pandemic, concern with handling deflationary pressures</a:t>
            </a:r>
          </a:p>
          <a:p>
            <a:endParaRPr lang="en-SG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5399C3-1BA1-442D-9719-A4BB58587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iPhones, iCrises, and iTargets</a:t>
            </a:r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7E8F97-7C73-4DCF-B54F-2139D2F10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AD9C-3DBB-4969-B71D-B0B1C06B95F8}" type="slidenum">
              <a:rPr lang="en-SG" smtClean="0"/>
              <a:t>11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75216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A10F3-0A43-4685-B151-E9D0767C1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Impact?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059FF-B2A4-4D47-8C6A-630DB3200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Hard to imagine COVID-19 leads to IT exit</a:t>
            </a:r>
          </a:p>
          <a:p>
            <a:pPr lvl="1"/>
            <a:r>
              <a:rPr lang="en-US" dirty="0"/>
              <a:t>Few trusted frameworks discarded with such policy uncertainty; public craves stability </a:t>
            </a:r>
          </a:p>
          <a:p>
            <a:pPr lvl="1"/>
            <a:r>
              <a:rPr lang="en-US" dirty="0"/>
              <a:t>Stable inflation expectations likely to help fiscal authorities handle debt, helicopter money, mass monetization, stability of credit markets, …</a:t>
            </a:r>
          </a:p>
          <a:p>
            <a:r>
              <a:rPr lang="en-US" dirty="0"/>
              <a:t>Historically, inflation follows large debt increases (wars)</a:t>
            </a:r>
          </a:p>
          <a:p>
            <a:pPr lvl="1"/>
            <a:r>
              <a:rPr lang="en-US" dirty="0"/>
              <a:t>Inflation targets </a:t>
            </a:r>
            <a:r>
              <a:rPr lang="en-US" i="1" dirty="0"/>
              <a:t>could</a:t>
            </a:r>
            <a:r>
              <a:rPr lang="en-US" dirty="0"/>
              <a:t> rise to inflate away nominal obligations</a:t>
            </a:r>
          </a:p>
          <a:p>
            <a:pPr lvl="1"/>
            <a:r>
              <a:rPr lang="en-US" dirty="0"/>
              <a:t>But hard to imagine IT being discarded</a:t>
            </a:r>
          </a:p>
          <a:p>
            <a:endParaRPr lang="en-SG" dirty="0"/>
          </a:p>
          <a:p>
            <a:endParaRPr lang="en-SG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0D2EEB-00CA-46E7-B59C-8E2F02153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iPhones, iCrises, and iTargets</a:t>
            </a:r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2C1E21-BC06-44A3-B288-041B9CB7F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AD9C-3DBB-4969-B71D-B0B1C06B95F8}" type="slidenum">
              <a:rPr lang="en-SG" smtClean="0"/>
              <a:t>12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1433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4223A-F850-4E7E-9D49-167C8164B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IT’s The Only Game in Town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B6BBF-AADF-46DC-9E81-72785A769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is popular and durable</a:t>
            </a:r>
          </a:p>
          <a:p>
            <a:r>
              <a:rPr lang="en-US" dirty="0"/>
              <a:t>One of the few games in town</a:t>
            </a:r>
          </a:p>
          <a:p>
            <a:pPr lvl="1"/>
            <a:r>
              <a:rPr lang="en-US" dirty="0"/>
              <a:t>Nominal income targeting hasn’t been adopted by any country</a:t>
            </a:r>
          </a:p>
          <a:p>
            <a:pPr lvl="1"/>
            <a:r>
              <a:rPr lang="en-US" dirty="0"/>
              <a:t>Few target money growth</a:t>
            </a:r>
          </a:p>
          <a:p>
            <a:pPr lvl="1"/>
            <a:r>
              <a:rPr lang="en-US" i="1" dirty="0"/>
              <a:t>Some</a:t>
            </a:r>
            <a:r>
              <a:rPr lang="en-US" dirty="0"/>
              <a:t> monetary strategy is better than none!</a:t>
            </a:r>
          </a:p>
          <a:p>
            <a:pPr lvl="1"/>
            <a:r>
              <a:rPr lang="en-US" dirty="0"/>
              <a:t>The </a:t>
            </a:r>
            <a:r>
              <a:rPr lang="en-US" i="1" dirty="0"/>
              <a:t>only</a:t>
            </a:r>
            <a:r>
              <a:rPr lang="en-US" dirty="0"/>
              <a:t> game in town if you’re not a small country willing to endure the rigors of a fixed exchange rate (Denmark, Hong Kong, Bulgaria, …)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76C165-6A84-4E4A-BC46-76B9A67C9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iPhones, iCrises, and iTargets</a:t>
            </a:r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F143DD-445D-4707-95DC-C3D50A3D3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AD9C-3DBB-4969-B71D-B0B1C06B95F8}" type="slidenum">
              <a:rPr lang="en-SG" smtClean="0"/>
              <a:t>13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19808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926F2-CA13-4154-BA3C-5B213BB99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June 2007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BAC79-9CB2-47D6-8259-1914FAAEB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CEPR Policy Insight 1 “Are International Financial Crises a Barbarous Relic? Inflation Targeting as a Monetary Vaccine”</a:t>
            </a:r>
          </a:p>
          <a:p>
            <a:r>
              <a:rPr lang="en-US" dirty="0"/>
              <a:t>First iPhone was released</a:t>
            </a:r>
          </a:p>
          <a:p>
            <a:r>
              <a:rPr lang="en-US" dirty="0"/>
              <a:t>iPhone has stood the test of time well</a:t>
            </a:r>
          </a:p>
          <a:p>
            <a:pPr lvl="1"/>
            <a:r>
              <a:rPr lang="en-US" dirty="0"/>
              <a:t>&gt;2 billion sold, Apple first $1,000,000,000,000 company</a:t>
            </a:r>
          </a:p>
          <a:p>
            <a:r>
              <a:rPr lang="en-US" dirty="0"/>
              <a:t>Inflation targeting has stood up just as well </a:t>
            </a:r>
          </a:p>
          <a:p>
            <a:pPr lvl="1"/>
            <a:r>
              <a:rPr lang="en-US" i="1" dirty="0"/>
              <a:t>Almost no one has experienced an international financial crisis (</a:t>
            </a:r>
            <a:r>
              <a:rPr lang="en-US" i="1" dirty="0" err="1">
                <a:solidFill>
                  <a:srgbClr val="FF0000"/>
                </a:solidFill>
              </a:rPr>
              <a:t>iCrisis</a:t>
            </a:r>
            <a:r>
              <a:rPr lang="en-US" i="1" dirty="0"/>
              <a:t>) on an </a:t>
            </a:r>
            <a:r>
              <a:rPr lang="en-US" i="1" dirty="0">
                <a:solidFill>
                  <a:srgbClr val="FF0000"/>
                </a:solidFill>
              </a:rPr>
              <a:t>iPhone</a:t>
            </a:r>
            <a:r>
              <a:rPr lang="en-US" i="1" dirty="0"/>
              <a:t>, because of inflation targeting (</a:t>
            </a:r>
            <a:r>
              <a:rPr lang="en-US" i="1" dirty="0" err="1">
                <a:solidFill>
                  <a:srgbClr val="FF0000"/>
                </a:solidFill>
              </a:rPr>
              <a:t>iTargeting</a:t>
            </a:r>
            <a:r>
              <a:rPr lang="en-US" i="1" dirty="0"/>
              <a:t>); currency crises have been crushed!</a:t>
            </a:r>
            <a:endParaRPr lang="en-SG" dirty="0"/>
          </a:p>
          <a:p>
            <a:endParaRPr lang="en-SG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B93681-539D-406E-9B1C-69FD424C0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iPhones, iCrises, and iTargets</a:t>
            </a:r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F538AF-ED40-4A10-A6B2-77C56032C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AD9C-3DBB-4969-B71D-B0B1C06B95F8}" type="slidenum">
              <a:rPr lang="en-SG" smtClean="0"/>
              <a:t>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927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BF1C5-FFD7-4832-BAA5-B96B2E700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International Monetary Systems,</a:t>
            </a:r>
            <a:br>
              <a:rPr lang="en-US" dirty="0"/>
            </a:br>
            <a:r>
              <a:rPr lang="en-US" dirty="0"/>
              <a:t>Past and Present (from 2007)</a:t>
            </a:r>
            <a:endParaRPr lang="en-SG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2CAE6FE-9AD8-4AEA-A771-750CB5518C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3254028"/>
              </p:ext>
            </p:extLst>
          </p:nvPr>
        </p:nvGraphicFramePr>
        <p:xfrm>
          <a:off x="838200" y="1690688"/>
          <a:ext cx="10515600" cy="4732864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805146645"/>
                    </a:ext>
                  </a:extLst>
                </a:gridCol>
                <a:gridCol w="3584812">
                  <a:extLst>
                    <a:ext uri="{9D8B030D-6E8A-4147-A177-3AD203B41FA5}">
                      <a16:colId xmlns:a16="http://schemas.microsoft.com/office/drawing/2014/main" val="2653383526"/>
                    </a:ext>
                  </a:extLst>
                </a:gridCol>
                <a:gridCol w="3625755">
                  <a:extLst>
                    <a:ext uri="{9D8B030D-6E8A-4147-A177-3AD203B41FA5}">
                      <a16:colId xmlns:a16="http://schemas.microsoft.com/office/drawing/2014/main" val="1687445189"/>
                    </a:ext>
                  </a:extLst>
                </a:gridCol>
                <a:gridCol w="2924033">
                  <a:extLst>
                    <a:ext uri="{9D8B030D-6E8A-4147-A177-3AD203B41FA5}">
                      <a16:colId xmlns:a16="http://schemas.microsoft.com/office/drawing/2014/main" val="440730736"/>
                    </a:ext>
                  </a:extLst>
                </a:gridCol>
              </a:tblGrid>
              <a:tr h="2958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SG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SG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Bretton Woods</a:t>
                      </a:r>
                      <a:endParaRPr lang="en-SG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Inflation Targeting</a:t>
                      </a:r>
                      <a:endParaRPr lang="en-S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0310683"/>
                  </a:ext>
                </a:extLst>
              </a:tr>
              <a:tr h="2958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S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Regime Durability</a:t>
                      </a:r>
                      <a:endParaRPr lang="en-SG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</a:t>
                      </a:r>
                      <a:endParaRPr lang="en-SG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endParaRPr lang="en-SG" sz="1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9731256"/>
                  </a:ext>
                </a:extLst>
              </a:tr>
              <a:tr h="2958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S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Exchange Rate Regime</a:t>
                      </a:r>
                      <a:endParaRPr lang="en-SG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Fixed</a:t>
                      </a:r>
                      <a:endParaRPr lang="en-SG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Floating</a:t>
                      </a:r>
                      <a:endParaRPr lang="en-SG" sz="1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4815454"/>
                  </a:ext>
                </a:extLst>
              </a:tr>
              <a:tr h="2958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S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Focus of Monetary Policy</a:t>
                      </a:r>
                      <a:endParaRPr lang="en-SG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Partly/Wholly International</a:t>
                      </a:r>
                      <a:endParaRPr lang="en-SG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Wholly Domestic</a:t>
                      </a:r>
                      <a:endParaRPr lang="en-SG" sz="1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5422669"/>
                  </a:ext>
                </a:extLst>
              </a:tr>
              <a:tr h="2958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S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Intermediate Target</a:t>
                      </a:r>
                      <a:endParaRPr lang="en-SG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Exchange Rate</a:t>
                      </a:r>
                      <a:endParaRPr lang="en-SG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None/Inflation Forecast</a:t>
                      </a:r>
                      <a:endParaRPr lang="en-SG" sz="1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6202579"/>
                  </a:ext>
                </a:extLst>
              </a:tr>
              <a:tr h="2958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S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Capital Mobility</a:t>
                      </a:r>
                      <a:endParaRPr lang="en-S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Controlled</a:t>
                      </a:r>
                      <a:endParaRPr lang="en-SG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Relatively unrestricted</a:t>
                      </a:r>
                      <a:endParaRPr lang="en-SG" sz="1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506085"/>
                  </a:ext>
                </a:extLst>
              </a:tr>
              <a:tr h="2958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en-S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Current Account Imbalance Capacity</a:t>
                      </a:r>
                      <a:endParaRPr lang="en-S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Limited</a:t>
                      </a:r>
                      <a:endParaRPr lang="en-SG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endParaRPr lang="en-SG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561460"/>
                  </a:ext>
                </a:extLst>
              </a:tr>
              <a:tr h="2958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n-S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System Design</a:t>
                      </a:r>
                      <a:endParaRPr lang="en-S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Planned</a:t>
                      </a:r>
                      <a:endParaRPr lang="en-SG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Unplanned</a:t>
                      </a:r>
                      <a:endParaRPr lang="en-SG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3915458"/>
                  </a:ext>
                </a:extLst>
              </a:tr>
              <a:tr h="2958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n-S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International Cooperation</a:t>
                      </a:r>
                      <a:endParaRPr lang="en-S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Necessary</a:t>
                      </a:r>
                      <a:endParaRPr lang="en-SG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required*</a:t>
                      </a:r>
                      <a:endParaRPr lang="en-SG" sz="18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9856503"/>
                  </a:ext>
                </a:extLst>
              </a:tr>
              <a:tr h="2958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</a:t>
                      </a:r>
                      <a:endParaRPr lang="en-S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Role of IMF</a:t>
                      </a:r>
                      <a:endParaRPr lang="en-S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in principle</a:t>
                      </a:r>
                      <a:endParaRPr lang="en-SG" sz="1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Small</a:t>
                      </a:r>
                      <a:endParaRPr lang="en-SG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4401533"/>
                  </a:ext>
                </a:extLst>
              </a:tr>
              <a:tr h="2958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S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Role of Gold</a:t>
                      </a:r>
                      <a:endParaRPr lang="en-S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in principle</a:t>
                      </a:r>
                      <a:endParaRPr lang="en-SG" sz="1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Negligible</a:t>
                      </a:r>
                      <a:endParaRPr lang="en-SG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4970812"/>
                  </a:ext>
                </a:extLst>
              </a:tr>
              <a:tr h="2958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</a:t>
                      </a:r>
                      <a:endParaRPr lang="en-S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Role of US as Center Country</a:t>
                      </a:r>
                      <a:endParaRPr lang="en-S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in practice</a:t>
                      </a:r>
                      <a:endParaRPr lang="en-SG" sz="1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Small*</a:t>
                      </a:r>
                      <a:endParaRPr lang="en-SG" sz="18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2898016"/>
                  </a:ext>
                </a:extLst>
              </a:tr>
              <a:tr h="2958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</a:t>
                      </a:r>
                      <a:endParaRPr lang="en-S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Key Members</a:t>
                      </a:r>
                      <a:endParaRPr lang="en-S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Large, Northern</a:t>
                      </a:r>
                      <a:endParaRPr lang="en-SG" sz="1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OECD/LDCs, often small</a:t>
                      </a:r>
                      <a:endParaRPr lang="en-SG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8514501"/>
                  </a:ext>
                </a:extLst>
              </a:tr>
              <a:tr h="2958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</a:t>
                      </a:r>
                      <a:endParaRPr lang="en-S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Central Banks</a:t>
                      </a:r>
                      <a:endParaRPr lang="en-S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Dependent, Unaccountable</a:t>
                      </a:r>
                      <a:endParaRPr lang="en-SG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Independent, Accountable</a:t>
                      </a:r>
                      <a:endParaRPr lang="en-SG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9323121"/>
                  </a:ext>
                </a:extLst>
              </a:tr>
              <a:tr h="2958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</a:t>
                      </a:r>
                      <a:endParaRPr lang="en-S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Transparency</a:t>
                      </a:r>
                      <a:endParaRPr lang="en-S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</a:t>
                      </a:r>
                      <a:endParaRPr lang="en-SG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endParaRPr lang="en-SG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1361120"/>
                  </a:ext>
                </a:extLst>
              </a:tr>
              <a:tr h="2958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</a:t>
                      </a:r>
                      <a:endParaRPr lang="en-S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Alignment with Academics</a:t>
                      </a:r>
                      <a:endParaRPr lang="en-S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</a:t>
                      </a:r>
                      <a:endParaRPr lang="en-SG" sz="1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endParaRPr lang="en-SG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9081409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F2D70C-20F4-4683-8E53-714ED8849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iPhones, iCrises, and iTargets</a:t>
            </a:r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10A51-D74B-4427-8708-F55FE5DA7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AD9C-3DBB-4969-B71D-B0B1C06B95F8}" type="slidenum">
              <a:rPr lang="en-SG" smtClean="0"/>
              <a:t>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88036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F5794-9DE6-4AC8-A1DC-83129EC52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IT: Imitation as Flattery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FEC53-8F3F-4D64-9155-50CEA8B95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Inflation targeting has continued to spread</a:t>
            </a:r>
          </a:p>
          <a:p>
            <a:pPr lvl="1"/>
            <a:r>
              <a:rPr lang="en-US" dirty="0"/>
              <a:t>In 2007: 27 countries</a:t>
            </a:r>
          </a:p>
          <a:p>
            <a:pPr lvl="1"/>
            <a:r>
              <a:rPr lang="en-US" dirty="0"/>
              <a:t>Since, &gt;20 more countries have started</a:t>
            </a:r>
          </a:p>
          <a:p>
            <a:pPr lvl="2"/>
            <a:r>
              <a:rPr lang="en-US" dirty="0"/>
              <a:t>Some big: India, Japan, Russia, United States</a:t>
            </a:r>
            <a:endParaRPr lang="en-SG" dirty="0"/>
          </a:p>
          <a:p>
            <a:r>
              <a:rPr lang="en-US" dirty="0"/>
              <a:t>IT now ubiquitous</a:t>
            </a:r>
          </a:p>
          <a:p>
            <a:pPr lvl="1"/>
            <a:r>
              <a:rPr lang="en-US" dirty="0"/>
              <a:t>Covers 35 of the 36 OECD members (Denmark)</a:t>
            </a:r>
          </a:p>
          <a:p>
            <a:pPr lvl="1"/>
            <a:r>
              <a:rPr lang="en-US" dirty="0"/>
              <a:t>Covers 97.8% of the MSCI Developed Markets Index (HK, Singapore, Denmark)</a:t>
            </a:r>
          </a:p>
          <a:p>
            <a:pPr lvl="1"/>
            <a:r>
              <a:rPr lang="en-US" dirty="0"/>
              <a:t>17 of G20</a:t>
            </a:r>
          </a:p>
          <a:p>
            <a:pPr lvl="1"/>
            <a:r>
              <a:rPr lang="en-US" dirty="0"/>
              <a:t>17 of 26 developing economies in the MSCI Emerging Markets Index</a:t>
            </a:r>
          </a:p>
          <a:p>
            <a:pPr lvl="1"/>
            <a:r>
              <a:rPr lang="en-US" dirty="0"/>
              <a:t>Previous big fixers all target inflation now (UK, Sweden, Mexico, Thailand, Indonesia, Korea, Russia, Brazil, and Turkey)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AD5EE4-60F3-4068-A9E8-98893CA17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iPhones, iCrises, and iTargets</a:t>
            </a:r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4BD110-7345-462D-9495-FAEAEC541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AD9C-3DBB-4969-B71D-B0B1C06B95F8}" type="slidenum">
              <a:rPr lang="en-SG" smtClean="0"/>
              <a:t>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9890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5F63B-C64C-4B44-9886-6A5D9DF72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 Banking is Conservative … but IT is hot</a:t>
            </a:r>
            <a:endParaRPr lang="en-SG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D4A1DEC-A2E5-41E3-8142-D99EAC9855E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74043"/>
            <a:ext cx="10515600" cy="468573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2AF62-54BF-4B90-BC39-630D4924C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iPhones, iCrises, and iTargets</a:t>
            </a:r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BECFA-41CE-4F56-A512-EBE97B2E1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AD9C-3DBB-4969-B71D-B0B1C06B95F8}" type="slidenum">
              <a:rPr lang="en-SG" smtClean="0"/>
              <a:t>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06582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F71A5-BE25-40DA-9856-54C0F1EC6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Darwinian Logic: the Attraction of Durability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13887-C268-4777-BB3A-70FF2D9CD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2007, few inflation targeters had been sorely tested</a:t>
            </a:r>
          </a:p>
          <a:p>
            <a:pPr lvl="1"/>
            <a:r>
              <a:rPr lang="en-US" dirty="0"/>
              <a:t>Now they have!</a:t>
            </a:r>
          </a:p>
          <a:p>
            <a:pPr lvl="1"/>
            <a:r>
              <a:rPr lang="en-US" dirty="0"/>
              <a:t>Countries experienced the GFC 2007-09 differently</a:t>
            </a:r>
          </a:p>
          <a:p>
            <a:pPr lvl="1"/>
            <a:r>
              <a:rPr lang="en-US" dirty="0"/>
              <a:t>But no inflation </a:t>
            </a:r>
            <a:r>
              <a:rPr lang="en-US" dirty="0" err="1"/>
              <a:t>targeter</a:t>
            </a:r>
            <a:r>
              <a:rPr lang="en-US" dirty="0"/>
              <a:t> changed its monetary regime </a:t>
            </a:r>
          </a:p>
          <a:p>
            <a:r>
              <a:rPr lang="en-US" dirty="0"/>
              <a:t>Ditto COVID-19 pandemic (so far) </a:t>
            </a:r>
          </a:p>
          <a:p>
            <a:pPr lvl="1"/>
            <a:r>
              <a:rPr lang="en-US" dirty="0"/>
              <a:t>No widespread outbreak of capital controls (yet)</a:t>
            </a:r>
          </a:p>
          <a:p>
            <a:pPr lvl="2"/>
            <a:r>
              <a:rPr lang="en-US" dirty="0"/>
              <a:t>Both absolute, relative to protectionism on goods.</a:t>
            </a:r>
            <a:endParaRPr lang="en-SG" dirty="0"/>
          </a:p>
          <a:p>
            <a:r>
              <a:rPr lang="en-US" dirty="0"/>
              <a:t>Comparisons:</a:t>
            </a:r>
          </a:p>
          <a:p>
            <a:pPr lvl="1"/>
            <a:r>
              <a:rPr lang="en-US" dirty="0"/>
              <a:t>Bretton Woods lasted 1958-1973 maximally</a:t>
            </a:r>
          </a:p>
          <a:p>
            <a:pPr lvl="1"/>
            <a:r>
              <a:rPr lang="en-US" dirty="0"/>
              <a:t>Pre-WW1 Gold Standard had many crises, lasted perhaps 45 years</a:t>
            </a:r>
            <a:endParaRPr lang="en-SG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AD7EE1-4F13-4A24-9077-F9A60601C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iPhones, iCrises, and iTargets</a:t>
            </a:r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763559-0EFF-486D-8A75-DD202ED86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AD9C-3DBB-4969-B71D-B0B1C06B95F8}" type="slidenum">
              <a:rPr lang="en-SG" smtClean="0"/>
              <a:t>6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7356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17B8E-B363-44EA-9B25-BC57D947A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IT implemented similarly, compared to most economic policies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D1979-8275-41AA-ADDD-7BF6910DD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other substantive area of economic policy has such uniformity across countries</a:t>
            </a:r>
          </a:p>
          <a:p>
            <a:r>
              <a:rPr lang="en-US" dirty="0"/>
              <a:t>Almost all inflation targeters have similar inflation mandates and targets, floating exchange rates, accessible inflation forecasts, independent central banks, and significant accountability </a:t>
            </a:r>
          </a:p>
          <a:p>
            <a:r>
              <a:rPr lang="en-US" dirty="0"/>
              <a:t>True of taxation?  Debt management?  Procurement?  Housing?  Labor markets?  Anti-trust?  Environmental policy?</a:t>
            </a:r>
            <a:endParaRPr lang="en-SG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1F2BB7-399A-4EA1-8665-9CB5C1ABE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iPhones, iCrises, and iTargets</a:t>
            </a:r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9C3512-9BCF-43CA-BF77-05F013CE9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AD9C-3DBB-4969-B71D-B0B1C06B95F8}" type="slidenum">
              <a:rPr lang="en-SG" smtClean="0"/>
              <a:t>7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28791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379A4-B285-4B55-9288-75E35159F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1: Currency Crashes are Disappearing</a:t>
            </a:r>
            <a:endParaRPr lang="en-SG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1816368-989B-4B0F-97CF-A95209A15C3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78758"/>
            <a:ext cx="10515600" cy="451740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D8A83-D61D-437D-BD0C-5BFFC7F29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iPhones, iCrises, and iTargets</a:t>
            </a:r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7D8B0-295E-40D6-8381-507272679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AD9C-3DBB-4969-B71D-B0B1C06B95F8}" type="slidenum">
              <a:rPr lang="en-SG" smtClean="0"/>
              <a:t>8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00879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2C3E9-872D-4E3F-A673-BC11F28BC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2: Waning Interest in Currency Crises</a:t>
            </a:r>
            <a:endParaRPr lang="en-SG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274D61E-ABC2-4242-9357-1A935325E57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65111"/>
            <a:ext cx="10515600" cy="451740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651D0-6B61-455D-B8DE-E2CD7B4A5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iPhones, iCrises, and iTargets</a:t>
            </a:r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EEF9B4-78CD-47AA-A48E-7CE3D3FAC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AD9C-3DBB-4969-B71D-B0B1C06B95F8}" type="slidenum">
              <a:rPr lang="en-SG" smtClean="0"/>
              <a:t>9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75419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811</Words>
  <Application>Microsoft Office PowerPoint</Application>
  <PresentationFormat>Widescreen</PresentationFormat>
  <Paragraphs>153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iPhones, iCrises and iTargets: Inflation Targeting is eradicating International Financial Crises in the iPhone era</vt:lpstr>
      <vt:lpstr>June 2007</vt:lpstr>
      <vt:lpstr>International Monetary Systems, Past and Present (from 2007)</vt:lpstr>
      <vt:lpstr>IT: Imitation as Flattery</vt:lpstr>
      <vt:lpstr>Central Banking is Conservative … but IT is hot</vt:lpstr>
      <vt:lpstr>Darwinian Logic: the Attraction of Durability</vt:lpstr>
      <vt:lpstr>IT implemented similarly, compared to most economic policies</vt:lpstr>
      <vt:lpstr>Effect 1: Currency Crashes are Disappearing</vt:lpstr>
      <vt:lpstr>Effect 2: Waning Interest in Currency Crises</vt:lpstr>
      <vt:lpstr>Effect 3: System can Handle More Imbalances</vt:lpstr>
      <vt:lpstr>The Future</vt:lpstr>
      <vt:lpstr>COVID-19 Impact?</vt:lpstr>
      <vt:lpstr>IT’s The Only Game in Town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iPhones, iCrises and iTargets: Inflation Targeting is eradicating International Financial Crises in the iPhone era</dc:title>
  <dc:creator>Andrew Rose</dc:creator>
  <cp:lastModifiedBy>Andrew Rose</cp:lastModifiedBy>
  <cp:revision>37</cp:revision>
  <dcterms:created xsi:type="dcterms:W3CDTF">2020-05-07T09:39:17Z</dcterms:created>
  <dcterms:modified xsi:type="dcterms:W3CDTF">2020-05-07T10:44:26Z</dcterms:modified>
</cp:coreProperties>
</file>