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59" r:id="rId6"/>
    <p:sldId id="262" r:id="rId7"/>
    <p:sldId id="258" r:id="rId8"/>
    <p:sldId id="261" r:id="rId9"/>
    <p:sldId id="260" r:id="rId10"/>
    <p:sldId id="266" r:id="rId11"/>
    <p:sldId id="269" r:id="rId12"/>
    <p:sldId id="268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8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25B63-A342-4A41-840B-08362E6A16F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396D2-C70A-4D7E-9CC2-8248AAC30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3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2653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59F3D8-47D0-4396-8B79-08F42D9B7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7E6A0-91C8-43FA-BD17-569B883CE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69AEF-EFBE-4E5D-8353-47A7982B6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CDB46-2286-4D7C-AFD1-78AAFAC4C1C0}" type="datetime1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D90190-0BF5-4AC1-BBFC-8DF1D459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4137" y="6035823"/>
            <a:ext cx="2275076" cy="138499"/>
          </a:xfrm>
        </p:spPr>
        <p:txBody>
          <a:bodyPr wrap="square" lIns="0" tIns="0" rIns="0" bIns="0">
            <a:spAutoFit/>
          </a:bodyPr>
          <a:lstStyle>
            <a:lvl1pPr algn="r">
              <a:defRPr sz="900"/>
            </a:lvl1pPr>
          </a:lstStyle>
          <a:p>
            <a:r>
              <a:rPr lang="en-US" smtClean="0"/>
              <a:t>Rose: Sequencing Economic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6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880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2FBE6D-8451-40DA-921E-F5B361923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17654-6431-4BB1-A498-9F5C7A761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5C342-DF95-4765-90F6-89C55834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C07D-552B-46DF-801B-4F0D5FAD11AF}" type="datetime1">
              <a:rPr lang="en-US" smtClean="0"/>
              <a:t>9/4/2019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8D90190-0BF5-4AC1-BBFC-8DF1D459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4137" y="6035823"/>
            <a:ext cx="2275076" cy="138499"/>
          </a:xfrm>
        </p:spPr>
        <p:txBody>
          <a:bodyPr wrap="square" lIns="0" tIns="0" rIns="0" bIns="0">
            <a:spAutoFit/>
          </a:bodyPr>
          <a:lstStyle>
            <a:lvl1pPr algn="r">
              <a:defRPr sz="900"/>
            </a:lvl1pPr>
          </a:lstStyle>
          <a:p>
            <a:r>
              <a:rPr lang="en-US" smtClean="0"/>
              <a:t>Rose: Sequencing Economic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5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F9B5C4-76EC-4EF7-BD6B-1F6AAD11D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F29E40-3769-4B45-98CE-40E80FEC0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7838A-7CA2-4EA9-8F8B-0D030A6DA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AA64-7BEB-4CDF-A269-6FBDD471207D}" type="datetime1">
              <a:rPr lang="en-US" smtClean="0"/>
              <a:t>9/4/2019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8D90190-0BF5-4AC1-BBFC-8DF1D459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4137" y="6035823"/>
            <a:ext cx="2275076" cy="138499"/>
          </a:xfrm>
        </p:spPr>
        <p:txBody>
          <a:bodyPr wrap="square" lIns="0" tIns="0" rIns="0" bIns="0">
            <a:spAutoFit/>
          </a:bodyPr>
          <a:lstStyle>
            <a:lvl1pPr algn="r">
              <a:defRPr sz="900"/>
            </a:lvl1pPr>
          </a:lstStyle>
          <a:p>
            <a:r>
              <a:rPr lang="en-US" smtClean="0"/>
              <a:t>Rose: Sequencing Economic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28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880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058D80-8BA0-4237-BFA3-9B4A0F31F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2A317-EEB1-4BEC-98A4-984F2FDF4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9C2C8-03CE-4385-B982-A53F23BD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68DA-B218-4441-9A33-8C2B8A8A8CE5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90190-0BF5-4AC1-BBFC-8DF1D459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4137" y="6035823"/>
            <a:ext cx="2275076" cy="138499"/>
          </a:xfrm>
        </p:spPr>
        <p:txBody>
          <a:bodyPr wrap="square" lIns="0" tIns="0" rIns="0" bIns="0">
            <a:spAutoFit/>
          </a:bodyPr>
          <a:lstStyle>
            <a:lvl1pPr algn="r">
              <a:defRPr sz="900"/>
            </a:lvl1pPr>
          </a:lstStyle>
          <a:p>
            <a:r>
              <a:rPr lang="en-US" smtClean="0"/>
              <a:t>Rose: Sequencing Economic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425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0DD1D-45F9-4A6B-B5A2-34F61DF02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2651B-5FBC-45F8-A549-0202DB7AE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C33A4-34B3-443F-A063-8B97F11E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5E5D-AFF1-4695-9268-C03F9BA056B6}" type="datetime1">
              <a:rPr lang="en-US" smtClean="0"/>
              <a:t>9/4/2019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8D90190-0BF5-4AC1-BBFC-8DF1D459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4137" y="6035823"/>
            <a:ext cx="2275076" cy="138499"/>
          </a:xfrm>
        </p:spPr>
        <p:txBody>
          <a:bodyPr wrap="square" lIns="0" tIns="0" rIns="0" bIns="0">
            <a:spAutoFit/>
          </a:bodyPr>
          <a:lstStyle>
            <a:lvl1pPr algn="r">
              <a:defRPr sz="900"/>
            </a:lvl1pPr>
          </a:lstStyle>
          <a:p>
            <a:r>
              <a:rPr lang="en-US" smtClean="0"/>
              <a:t>Rose: Sequencing Economic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8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880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DD81BC-8E46-4D66-B644-7E3CEAF1E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C03D8-5C81-4163-90BC-735968C60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259BB-70C0-4755-8183-121340F19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E9CA8-606C-4CD7-896E-CF2B9F06B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55121-118B-4C86-AC5C-2AE104B775F2}" type="datetime1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D90190-0BF5-4AC1-BBFC-8DF1D459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4137" y="6035823"/>
            <a:ext cx="2275076" cy="138499"/>
          </a:xfrm>
        </p:spPr>
        <p:txBody>
          <a:bodyPr wrap="square" lIns="0" tIns="0" rIns="0" bIns="0">
            <a:spAutoFit/>
          </a:bodyPr>
          <a:lstStyle>
            <a:lvl1pPr algn="r">
              <a:defRPr sz="900"/>
            </a:lvl1pPr>
          </a:lstStyle>
          <a:p>
            <a:r>
              <a:rPr lang="en-US" smtClean="0"/>
              <a:t>Rose: Sequencing Economic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4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880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2512E7-47B4-400C-B473-520F2A494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3B007-3B71-478E-875F-BB61F4B26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2C672-A52C-46B0-8C12-05B7F2713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FD06DC-C381-42E6-AA6C-34533E2CF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523C27-49DB-46C1-A03C-B4DE117562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28F728-30F1-4B2C-91D0-EF39B3E3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295B-DF87-4869-9573-81C39AC3D8CC}" type="datetime1">
              <a:rPr lang="en-US" smtClean="0"/>
              <a:t>9/4/2019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8D90190-0BF5-4AC1-BBFC-8DF1D459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4137" y="6035823"/>
            <a:ext cx="2275076" cy="138499"/>
          </a:xfrm>
        </p:spPr>
        <p:txBody>
          <a:bodyPr wrap="square" lIns="0" tIns="0" rIns="0" bIns="0">
            <a:spAutoFit/>
          </a:bodyPr>
          <a:lstStyle>
            <a:lvl1pPr algn="r">
              <a:defRPr sz="900"/>
            </a:lvl1pPr>
          </a:lstStyle>
          <a:p>
            <a:r>
              <a:rPr lang="en-US" smtClean="0"/>
              <a:t>Rose: Sequencing Economic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4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880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826AD3-63EA-4D00-9040-3361B0BF1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892DB-8293-4D66-B44E-03F453210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3439-7405-4029-868C-EC1ADD77FBA5}" type="datetime1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D90190-0BF5-4AC1-BBFC-8DF1D459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4137" y="6035823"/>
            <a:ext cx="2275076" cy="138499"/>
          </a:xfrm>
        </p:spPr>
        <p:txBody>
          <a:bodyPr wrap="square" lIns="0" tIns="0" rIns="0" bIns="0">
            <a:spAutoFit/>
          </a:bodyPr>
          <a:lstStyle>
            <a:lvl1pPr algn="r">
              <a:defRPr sz="900"/>
            </a:lvl1pPr>
          </a:lstStyle>
          <a:p>
            <a:r>
              <a:rPr lang="en-US" smtClean="0"/>
              <a:t>Rose: Sequencing Economic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33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58CA69-2030-46CB-9DE2-33A005DF0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1EA9-009F-45D7-93C3-91193F54183E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90190-0BF5-4AC1-BBFC-8DF1D459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4137" y="6035823"/>
            <a:ext cx="2275076" cy="138499"/>
          </a:xfrm>
        </p:spPr>
        <p:txBody>
          <a:bodyPr wrap="square" lIns="0" tIns="0" rIns="0" bIns="0">
            <a:spAutoFit/>
          </a:bodyPr>
          <a:lstStyle>
            <a:lvl1pPr algn="r">
              <a:defRPr sz="900"/>
            </a:lvl1pPr>
          </a:lstStyle>
          <a:p>
            <a:r>
              <a:rPr lang="en-US" smtClean="0"/>
              <a:t>Rose: Sequencing Economic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01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05AC8-9ECB-4676-8FF1-0C1ADD41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4D4B7-6ED1-49EE-9801-8A6EBAA69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EF8CF-B4E7-4BF6-B295-49AE8AB93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8BDB4-2D5C-4AE3-BF96-FE3BFAB92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B523-6A71-4160-975E-095E93C10E93}" type="datetime1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D90190-0BF5-4AC1-BBFC-8DF1D459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4137" y="6035823"/>
            <a:ext cx="2275076" cy="138499"/>
          </a:xfrm>
        </p:spPr>
        <p:txBody>
          <a:bodyPr wrap="square" lIns="0" tIns="0" rIns="0" bIns="0">
            <a:spAutoFit/>
          </a:bodyPr>
          <a:lstStyle>
            <a:lvl1pPr algn="r">
              <a:defRPr sz="900"/>
            </a:lvl1pPr>
          </a:lstStyle>
          <a:p>
            <a:r>
              <a:rPr lang="en-US" smtClean="0"/>
              <a:t>Rose: Sequencing Economic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7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5566B-9D6E-44DE-849F-59F173467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EB87F9-905D-403F-8808-8DFD398E08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036B3C-5F3A-4C55-B763-5FE39D761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7C7AC-D4C6-4E02-B57D-2507AF904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7B107-99E7-47C6-8239-8E1BD1CA2584}" type="datetime1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D90190-0BF5-4AC1-BBFC-8DF1D459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4137" y="6035823"/>
            <a:ext cx="2275076" cy="138499"/>
          </a:xfrm>
        </p:spPr>
        <p:txBody>
          <a:bodyPr wrap="square" lIns="0" tIns="0" rIns="0" bIns="0">
            <a:spAutoFit/>
          </a:bodyPr>
          <a:lstStyle>
            <a:lvl1pPr algn="r">
              <a:defRPr sz="900"/>
            </a:lvl1pPr>
          </a:lstStyle>
          <a:p>
            <a:r>
              <a:rPr lang="en-US" smtClean="0"/>
              <a:t>Rose: Sequencing Economic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92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0EB51E-4B54-4393-9DD5-B05DBC123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A09BF-8D3A-489F-A1A8-0949DAF2B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B8831-D71B-40C7-863F-4EA356998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3E2B-68EB-4A96-BB33-4AB1E49C0F8C}" type="datetime1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7FAD6-7635-4398-9709-A1F13F7BE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Rose: Sequencing Economic Reform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0F3CF-E2A8-48D5-9AD6-36BA1966B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8AC6D-89F6-4183-8F1F-A6E80B45C2B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5333"/>
            <a:ext cx="12192000" cy="59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4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148C8-E446-4520-9EA2-4E430B0E4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363663"/>
            <a:ext cx="9144000" cy="1290637"/>
          </a:xfrm>
        </p:spPr>
        <p:txBody>
          <a:bodyPr lIns="0" tIns="0" rIns="0" bIns="0" anchor="t">
            <a:no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</a:rPr>
              <a:t>Sequencing Economic Reform: How does China Compare?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178DB9-A616-4170-9E09-A719C1C7E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335338"/>
            <a:ext cx="4254500" cy="969962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Andrew K. Rose</a:t>
            </a:r>
          </a:p>
          <a:p>
            <a:pPr algn="l"/>
            <a:r>
              <a: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NUS Business School</a:t>
            </a:r>
          </a:p>
        </p:txBody>
      </p:sp>
    </p:spTree>
    <p:extLst>
      <p:ext uri="{BB962C8B-B14F-4D97-AF65-F5344CB8AC3E}">
        <p14:creationId xmlns:p14="http://schemas.microsoft.com/office/powerpoint/2010/main" val="5182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3ADF8-CFF6-4AE4-B846-8C187454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Sequencing Economic Reform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98F296-1B96-4AE3-A5FB-CD4B7261C3D0}"/>
              </a:ext>
            </a:extLst>
          </p:cNvPr>
          <p:cNvSpPr txBox="1">
            <a:spLocks/>
          </p:cNvSpPr>
          <p:nvPr/>
        </p:nvSpPr>
        <p:spPr>
          <a:xfrm>
            <a:off x="383177" y="278040"/>
            <a:ext cx="11386036" cy="7495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Chinese </a:t>
            </a:r>
            <a:r>
              <a:rPr lang="en-SG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Liberalization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0537" y="1779831"/>
            <a:ext cx="7950927" cy="3973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ctr"/>
            <a:r>
              <a:rPr lang="en-SG" sz="2400" b="1" dirty="0">
                <a:solidFill>
                  <a:schemeClr val="bg1"/>
                </a:solidFill>
              </a:rPr>
              <a:t>China has dual-track reform strategy in three senses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260000" y="2428017"/>
            <a:ext cx="3672000" cy="3117872"/>
            <a:chOff x="4260000" y="2428017"/>
            <a:chExt cx="3672000" cy="3117872"/>
          </a:xfrm>
        </p:grpSpPr>
        <p:sp>
          <p:nvSpPr>
            <p:cNvPr id="15" name="Rectangle 14"/>
            <p:cNvSpPr/>
            <p:nvPr/>
          </p:nvSpPr>
          <p:spPr>
            <a:xfrm>
              <a:off x="4260000" y="2555486"/>
              <a:ext cx="3672000" cy="298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79600" y="3245991"/>
              <a:ext cx="3232800" cy="1253000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en-SG" sz="2000" b="1" dirty="0">
                  <a:solidFill>
                    <a:schemeClr val="bg1"/>
                  </a:solidFill>
                </a:rPr>
                <a:t>Partial liberalization in factor markets to support SOEs leads to financial repression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99400" y="2428017"/>
              <a:ext cx="648789" cy="73866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SG" sz="4800" dirty="0" smtClean="0">
                  <a:solidFill>
                    <a:schemeClr val="accent3"/>
                  </a:solidFill>
                </a:rPr>
                <a:t>2</a:t>
              </a:r>
              <a:endParaRPr lang="en-US" sz="4800" dirty="0">
                <a:solidFill>
                  <a:schemeClr val="accent3"/>
                </a:solidFill>
              </a:endParaRPr>
            </a:p>
          </p:txBody>
        </p:sp>
        <p:sp>
          <p:nvSpPr>
            <p:cNvPr id="26" name="Right Triangle 25"/>
            <p:cNvSpPr/>
            <p:nvPr/>
          </p:nvSpPr>
          <p:spPr>
            <a:xfrm flipH="1">
              <a:off x="7629200" y="5243422"/>
              <a:ext cx="302467" cy="302467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4499400" y="4624213"/>
            <a:ext cx="3193200" cy="8925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82563" indent="-182563"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SG" sz="2000" dirty="0">
                <a:solidFill>
                  <a:schemeClr val="bg1"/>
                </a:solidFill>
              </a:rPr>
              <a:t>More reform in product than factor markets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8210010" y="2428017"/>
            <a:ext cx="3672000" cy="3115469"/>
            <a:chOff x="8210010" y="2428017"/>
            <a:chExt cx="3672000" cy="3115469"/>
          </a:xfrm>
        </p:grpSpPr>
        <p:sp>
          <p:nvSpPr>
            <p:cNvPr id="19" name="Rectangle 18"/>
            <p:cNvSpPr/>
            <p:nvPr/>
          </p:nvSpPr>
          <p:spPr>
            <a:xfrm>
              <a:off x="8210010" y="2555486"/>
              <a:ext cx="3672000" cy="298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430570" y="3294150"/>
              <a:ext cx="3230880" cy="978809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en-SG" sz="2000" b="1" dirty="0">
                  <a:solidFill>
                    <a:schemeClr val="bg1"/>
                  </a:solidFill>
                </a:rPr>
                <a:t>Financial repression leads to formal and informal sectors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430570" y="2428017"/>
              <a:ext cx="648789" cy="73866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SG" sz="4800" dirty="0" smtClean="0">
                  <a:solidFill>
                    <a:schemeClr val="accent3"/>
                  </a:solidFill>
                </a:rPr>
                <a:t>3</a:t>
              </a:r>
              <a:endParaRPr lang="en-US" sz="4800" dirty="0">
                <a:solidFill>
                  <a:schemeClr val="accent3"/>
                </a:solidFill>
              </a:endParaRPr>
            </a:p>
          </p:txBody>
        </p:sp>
        <p:sp>
          <p:nvSpPr>
            <p:cNvPr id="27" name="Right Triangle 26"/>
            <p:cNvSpPr/>
            <p:nvPr/>
          </p:nvSpPr>
          <p:spPr>
            <a:xfrm flipH="1">
              <a:off x="11578877" y="5241019"/>
              <a:ext cx="302467" cy="302467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8449077" y="4348453"/>
            <a:ext cx="3193867" cy="8925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82563" indent="-182563">
              <a:buClr>
                <a:schemeClr val="accent4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SG" sz="2000" dirty="0">
                <a:solidFill>
                  <a:schemeClr val="bg1"/>
                </a:solidFill>
              </a:rPr>
              <a:t>Initial stability gains can lead to longer-term inefficiency costs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09990" y="2428017"/>
            <a:ext cx="3672000" cy="3115469"/>
            <a:chOff x="309990" y="2428017"/>
            <a:chExt cx="3672000" cy="3115469"/>
          </a:xfrm>
        </p:grpSpPr>
        <p:sp>
          <p:nvSpPr>
            <p:cNvPr id="9" name="Rectangle 8"/>
            <p:cNvSpPr/>
            <p:nvPr/>
          </p:nvSpPr>
          <p:spPr>
            <a:xfrm>
              <a:off x="309990" y="2555486"/>
              <a:ext cx="3672000" cy="298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100000">
                  <a:schemeClr val="tx2">
                    <a:lumMod val="75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4987" y="3294150"/>
              <a:ext cx="3232800" cy="914761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en-SG" sz="2000" b="1" dirty="0">
                  <a:solidFill>
                    <a:schemeClr val="bg1"/>
                  </a:solidFill>
                </a:rPr>
                <a:t>State presence maintained; non-state has grown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34987" y="2428017"/>
              <a:ext cx="648789" cy="73866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SG" sz="4800" dirty="0" smtClean="0">
                  <a:solidFill>
                    <a:schemeClr val="accent3"/>
                  </a:solidFill>
                </a:rPr>
                <a:t>1</a:t>
              </a:r>
              <a:endParaRPr lang="en-US" sz="4800" dirty="0">
                <a:solidFill>
                  <a:schemeClr val="accent3"/>
                </a:solidFill>
              </a:endParaRPr>
            </a:p>
          </p:txBody>
        </p:sp>
        <p:sp>
          <p:nvSpPr>
            <p:cNvPr id="25" name="Right Triangle 24"/>
            <p:cNvSpPr/>
            <p:nvPr/>
          </p:nvSpPr>
          <p:spPr>
            <a:xfrm flipH="1">
              <a:off x="3679523" y="5241019"/>
              <a:ext cx="302467" cy="302467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55222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2B866-3D4C-47A1-9610-C19C6497F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332" y="1684800"/>
            <a:ext cx="8427337" cy="4168995"/>
          </a:xfrm>
        </p:spPr>
        <p:txBody>
          <a:bodyPr anchor="t">
            <a:noAutofit/>
          </a:bodyPr>
          <a:lstStyle/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Legacy (“big four”) banks important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VERY large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Substantive state control for loans, interest rates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Substantive (if declining) financial repression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Poor performance, corporate governance</a:t>
            </a:r>
          </a:p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Still, change has been rapid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Off balance products (wealth management), informal sector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Big FinTech presence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Growing capital markets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Equity markets can absorb risk/bubbles easier than loan/debt markets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Improving regulatory, supervisory capacity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3ADF8-CFF6-4AE4-B846-8C187454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Sequencing Economic Reform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598F296-1B96-4AE3-A5FB-CD4B7261C3D0}"/>
              </a:ext>
            </a:extLst>
          </p:cNvPr>
          <p:cNvSpPr txBox="1">
            <a:spLocks/>
          </p:cNvSpPr>
          <p:nvPr/>
        </p:nvSpPr>
        <p:spPr>
          <a:xfrm>
            <a:off x="383177" y="278040"/>
            <a:ext cx="11386036" cy="7495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Chinese Financial Reform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0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2B866-3D4C-47A1-9610-C19C6497F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5629" y="1684800"/>
            <a:ext cx="8120743" cy="4168995"/>
          </a:xfrm>
        </p:spPr>
        <p:txBody>
          <a:bodyPr anchor="t">
            <a:noAutofit/>
          </a:bodyPr>
          <a:lstStyle/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1"/>
                </a:solidFill>
              </a:rPr>
              <a:t>International liberalization proceeding gradually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Capital controls shrinking slowly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Currency international (RMB in SDR)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Sensible focuses: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Maintain official presence in FX market (RMB managed)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Encourage buy and hold investors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Inflows not outflows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Swap arrangements with foreign central banks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Promotion of offshore financial centers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Outflows, short-term, bond and equity markets the last stage</a:t>
            </a:r>
          </a:p>
          <a:p>
            <a:pPr lvl="2">
              <a:buClr>
                <a:schemeClr val="accent4"/>
              </a:buClr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3ADF8-CFF6-4AE4-B846-8C187454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Sequencing Economic Reform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98F296-1B96-4AE3-A5FB-CD4B7261C3D0}"/>
              </a:ext>
            </a:extLst>
          </p:cNvPr>
          <p:cNvSpPr txBox="1">
            <a:spLocks/>
          </p:cNvSpPr>
          <p:nvPr/>
        </p:nvSpPr>
        <p:spPr>
          <a:xfrm>
            <a:off x="383177" y="278040"/>
            <a:ext cx="11386036" cy="7495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Chinese International Financial Liberalization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11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5A693-D877-4EB8-9C0E-B79F28F37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84800"/>
            <a:ext cx="10058400" cy="4351338"/>
          </a:xfrm>
        </p:spPr>
        <p:txBody>
          <a:bodyPr>
            <a:noAutofit/>
          </a:bodyPr>
          <a:lstStyle/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1"/>
                </a:solidFill>
              </a:rPr>
              <a:t>China has reformed slowly along conventional lines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Unusually successful to have such a long gradual period of reform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Continued growth has allowed all boats to rise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Perhaps because of political monopoly?</a:t>
            </a:r>
          </a:p>
          <a:p>
            <a:pPr lvl="3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Connection between political and economic liberalization big issue in literature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Still, no doubt of tremendous progress</a:t>
            </a:r>
          </a:p>
          <a:p>
            <a:pPr lvl="3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Longest period of high growth experienced in history (Pritchard and Summers)</a:t>
            </a:r>
          </a:p>
          <a:p>
            <a:pPr lvl="3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Largest experience of welfare increase/poverty reduction in human history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Standard sequencing (real before financial, domestic before international, growing safety net, WC as target) as facilitator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CCA58C-357A-4B46-AF48-096542F4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Sequencing Economic Reform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98F296-1B96-4AE3-A5FB-CD4B7261C3D0}"/>
              </a:ext>
            </a:extLst>
          </p:cNvPr>
          <p:cNvSpPr txBox="1">
            <a:spLocks/>
          </p:cNvSpPr>
          <p:nvPr/>
        </p:nvSpPr>
        <p:spPr>
          <a:xfrm>
            <a:off x="383177" y="278040"/>
            <a:ext cx="11386036" cy="7495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Summary for China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0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CCA58C-357A-4B46-AF48-096542F4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Sequencing Economic Reform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98F296-1B96-4AE3-A5FB-CD4B7261C3D0}"/>
              </a:ext>
            </a:extLst>
          </p:cNvPr>
          <p:cNvSpPr txBox="1">
            <a:spLocks/>
          </p:cNvSpPr>
          <p:nvPr/>
        </p:nvSpPr>
        <p:spPr>
          <a:xfrm>
            <a:off x="383177" y="278040"/>
            <a:ext cx="11386036" cy="7495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Conclusion: Chinese Dilemma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9F5A693-D877-4EB8-9C0E-B79F28F37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992" y="1615550"/>
            <a:ext cx="10152017" cy="4489522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1"/>
                </a:solidFill>
              </a:rPr>
              <a:t>China looks like the epitome of conventional wisdom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Heading to Washington Consensus</a:t>
            </a:r>
          </a:p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1"/>
                </a:solidFill>
              </a:rPr>
              <a:t>Seems like China is close to end of reform journey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Hence WCY Forum focus on advanced financial markets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Prelude to international financial liberalization, final stage</a:t>
            </a:r>
          </a:p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1"/>
                </a:solidFill>
              </a:rPr>
              <a:t>But, despite growth, Chinese reform has been inadequate at each stage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Factor markets for land, labor, and capital still need massive reform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Ex: financial: need to regulate shadow banking; create clear resolution mechanism; better information, regulation, supervision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Ex: environmental externalities hard to handle without appropriate property rights</a:t>
            </a:r>
          </a:p>
          <a:p>
            <a:pPr>
              <a:buClr>
                <a:schemeClr val="accent4"/>
              </a:buClr>
            </a:pPr>
            <a:r>
              <a:rPr lang="en-US" dirty="0">
                <a:solidFill>
                  <a:schemeClr val="bg1"/>
                </a:solidFill>
              </a:rPr>
              <a:t>Length without breadth: China could end reform having skipped steps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Slowing momentum a danger, since reform consists of many small fights against vested interests; productivity growth becoming more difficult</a:t>
            </a:r>
          </a:p>
          <a:p>
            <a:pPr lvl="1">
              <a:buClr>
                <a:schemeClr val="accent4"/>
              </a:buClr>
            </a:pPr>
            <a:endParaRPr lang="en-US" dirty="0">
              <a:solidFill>
                <a:schemeClr val="bg1"/>
              </a:solidFill>
            </a:endParaRPr>
          </a:p>
          <a:p>
            <a:pPr lvl="1">
              <a:buClr>
                <a:schemeClr val="accent4"/>
              </a:buClr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39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8F296-1B96-4AE3-A5FB-CD4B7261C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177" y="278040"/>
            <a:ext cx="11386036" cy="749572"/>
          </a:xfrm>
        </p:spPr>
        <p:txBody>
          <a:bodyPr lIns="0" tIns="0" rIns="0" bIns="0">
            <a:noAutofit/>
          </a:bodyPr>
          <a:lstStyle/>
          <a:p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is the Optimal Sequencing of Reform?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D721F-AA1D-4114-95BA-3F933096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Rose: Sequencing Economic Reform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383177" y="1733973"/>
            <a:ext cx="3222702" cy="598131"/>
            <a:chOff x="383177" y="1733973"/>
            <a:chExt cx="3222702" cy="598131"/>
          </a:xfrm>
        </p:grpSpPr>
        <p:sp>
          <p:nvSpPr>
            <p:cNvPr id="8" name="Rectangle 7"/>
            <p:cNvSpPr/>
            <p:nvPr/>
          </p:nvSpPr>
          <p:spPr>
            <a:xfrm>
              <a:off x="383177" y="1733973"/>
              <a:ext cx="3222702" cy="4460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3177" y="1805493"/>
              <a:ext cx="3222702" cy="276999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THREE RULES OF THUMB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ight Triangle 9"/>
            <p:cNvSpPr/>
            <p:nvPr/>
          </p:nvSpPr>
          <p:spPr>
            <a:xfrm flipV="1">
              <a:off x="383177" y="2180022"/>
              <a:ext cx="152082" cy="152082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83177" y="2362050"/>
            <a:ext cx="3508800" cy="1804569"/>
            <a:chOff x="383177" y="2532047"/>
            <a:chExt cx="3508800" cy="1804569"/>
          </a:xfrm>
        </p:grpSpPr>
        <p:sp>
          <p:nvSpPr>
            <p:cNvPr id="13" name="Rectangle 12"/>
            <p:cNvSpPr/>
            <p:nvPr/>
          </p:nvSpPr>
          <p:spPr>
            <a:xfrm>
              <a:off x="383177" y="2532047"/>
              <a:ext cx="713678" cy="531767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1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7977" y="2899061"/>
              <a:ext cx="3168000" cy="743900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en-US" sz="240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Stabilization</a:t>
              </a:r>
              <a:r>
                <a:rPr lang="en-US" sz="2400" b="1" dirty="0">
                  <a:solidFill>
                    <a:schemeClr val="bg1"/>
                  </a:solidFill>
                </a:rPr>
                <a:t>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before </a:t>
              </a:r>
              <a:r>
                <a:rPr lang="en-US" sz="2400" b="1" dirty="0">
                  <a:solidFill>
                    <a:schemeClr val="bg1"/>
                  </a:solidFill>
                </a:rPr>
                <a:t>reform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7977" y="3758794"/>
              <a:ext cx="3204000" cy="577822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pPr marL="182563" indent="-182563">
                <a:buClr>
                  <a:schemeClr val="accent4">
                    <a:lumMod val="60000"/>
                    <a:lumOff val="4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SG" sz="2000" dirty="0">
                  <a:solidFill>
                    <a:schemeClr val="bg1"/>
                  </a:solidFill>
                </a:rPr>
                <a:t>Macroeconomic stability a precondition for success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383177" y="2690949"/>
              <a:ext cx="478971" cy="478971"/>
            </a:xfrm>
            <a:prstGeom prst="line">
              <a:avLst/>
            </a:prstGeom>
            <a:ln w="12700">
              <a:solidFill>
                <a:schemeClr val="accent2">
                  <a:lumMod val="60000"/>
                  <a:lumOff val="40000"/>
                  <a:alpha val="3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359601" y="2362050"/>
            <a:ext cx="3472799" cy="1057550"/>
            <a:chOff x="5030536" y="2532047"/>
            <a:chExt cx="3472799" cy="1057550"/>
          </a:xfrm>
        </p:grpSpPr>
        <p:sp>
          <p:nvSpPr>
            <p:cNvPr id="25" name="Rectangle 24"/>
            <p:cNvSpPr/>
            <p:nvPr/>
          </p:nvSpPr>
          <p:spPr>
            <a:xfrm>
              <a:off x="5030536" y="2532047"/>
              <a:ext cx="713678" cy="531767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2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35335" y="2899061"/>
              <a:ext cx="3168000" cy="690536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en-US" sz="240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Real</a:t>
              </a:r>
              <a:r>
                <a:rPr lang="en-US" sz="2400" b="1" dirty="0">
                  <a:solidFill>
                    <a:schemeClr val="bg1"/>
                  </a:solidFill>
                </a:rPr>
                <a:t> before </a:t>
              </a:r>
              <a:endParaRPr lang="en-US" sz="2400" b="1" dirty="0" smtClean="0">
                <a:solidFill>
                  <a:schemeClr val="bg1"/>
                </a:solidFill>
              </a:endParaRPr>
            </a:p>
            <a:p>
              <a:r>
                <a:rPr lang="en-US" sz="2400" b="1" dirty="0" smtClean="0">
                  <a:solidFill>
                    <a:schemeClr val="bg1"/>
                  </a:solidFill>
                </a:rPr>
                <a:t>financial </a:t>
              </a:r>
              <a:r>
                <a:rPr lang="en-US" sz="2400" b="1" dirty="0">
                  <a:solidFill>
                    <a:schemeClr val="bg1"/>
                  </a:solidFill>
                </a:rPr>
                <a:t>reform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V="1">
              <a:off x="5063729" y="2690949"/>
              <a:ext cx="478971" cy="478971"/>
            </a:xfrm>
            <a:prstGeom prst="line">
              <a:avLst/>
            </a:prstGeom>
            <a:ln w="12700">
              <a:solidFill>
                <a:schemeClr val="accent2">
                  <a:lumMod val="60000"/>
                  <a:lumOff val="40000"/>
                  <a:alpha val="3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8336025" y="2362050"/>
            <a:ext cx="3519429" cy="1804569"/>
            <a:chOff x="8568648" y="2532047"/>
            <a:chExt cx="3519429" cy="1804569"/>
          </a:xfrm>
        </p:grpSpPr>
        <p:sp>
          <p:nvSpPr>
            <p:cNvPr id="21" name="Rectangle 20"/>
            <p:cNvSpPr/>
            <p:nvPr/>
          </p:nvSpPr>
          <p:spPr>
            <a:xfrm>
              <a:off x="8579278" y="2532047"/>
              <a:ext cx="713678" cy="531767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</a:rPr>
                <a:t>3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884077" y="2899061"/>
              <a:ext cx="3168000" cy="690536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en-US" sz="240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Domestic</a:t>
              </a:r>
              <a:r>
                <a:rPr lang="en-US" sz="2400" b="1" dirty="0">
                  <a:solidFill>
                    <a:schemeClr val="bg1"/>
                  </a:solidFill>
                </a:rPr>
                <a:t> before international reform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884077" y="3758794"/>
              <a:ext cx="3204000" cy="577822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pPr marL="182563" indent="-182563">
                <a:buClr>
                  <a:schemeClr val="accent4">
                    <a:lumMod val="60000"/>
                    <a:lumOff val="4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SG" sz="2000" dirty="0">
                  <a:solidFill>
                    <a:schemeClr val="bg1"/>
                  </a:solidFill>
                </a:rPr>
                <a:t>So international financial liberalization comes last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8568648" y="2696124"/>
              <a:ext cx="478971" cy="478971"/>
            </a:xfrm>
            <a:prstGeom prst="line">
              <a:avLst/>
            </a:prstGeom>
            <a:ln w="12700">
              <a:solidFill>
                <a:schemeClr val="accent2">
                  <a:lumMod val="60000"/>
                  <a:lumOff val="40000"/>
                  <a:alpha val="34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77862" y="4772297"/>
            <a:ext cx="11391351" cy="1027612"/>
            <a:chOff x="377862" y="4772297"/>
            <a:chExt cx="11391351" cy="1027612"/>
          </a:xfrm>
        </p:grpSpPr>
        <p:sp>
          <p:nvSpPr>
            <p:cNvPr id="38" name="Rectangle 37"/>
            <p:cNvSpPr/>
            <p:nvPr/>
          </p:nvSpPr>
          <p:spPr>
            <a:xfrm>
              <a:off x="377862" y="4772297"/>
              <a:ext cx="11391351" cy="1027612"/>
            </a:xfrm>
            <a:prstGeom prst="rect">
              <a:avLst/>
            </a:prstGeom>
            <a:solidFill>
              <a:srgbClr val="0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089" y="4920724"/>
              <a:ext cx="10665823" cy="683929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pPr>
                <a:buClr>
                  <a:schemeClr val="accent4">
                    <a:lumMod val="60000"/>
                    <a:lumOff val="40000"/>
                  </a:schemeClr>
                </a:buClr>
              </a:pPr>
              <a:r>
                <a:rPr lang="en-SG" sz="2400" b="1" dirty="0">
                  <a:solidFill>
                    <a:schemeClr val="bg1"/>
                  </a:solidFill>
                </a:rPr>
                <a:t>In these senses, China is conventional</a:t>
              </a:r>
            </a:p>
            <a:p>
              <a:pPr marL="182563" indent="-182563">
                <a:buClr>
                  <a:schemeClr val="accent4">
                    <a:lumMod val="60000"/>
                    <a:lumOff val="4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SG" sz="2000" dirty="0">
                  <a:solidFill>
                    <a:schemeClr val="bg1"/>
                  </a:solidFill>
                </a:rPr>
                <a:t>Oddly consistent with “Washington Consensus” as endpoint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000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9C7556-6F2F-4ECF-BCFF-08F6691E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Sequencing Economic Reform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98F296-1B96-4AE3-A5FB-CD4B7261C3D0}"/>
              </a:ext>
            </a:extLst>
          </p:cNvPr>
          <p:cNvSpPr txBox="1">
            <a:spLocks/>
          </p:cNvSpPr>
          <p:nvPr/>
        </p:nvSpPr>
        <p:spPr>
          <a:xfrm>
            <a:off x="383177" y="278040"/>
            <a:ext cx="11386036" cy="7495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Target: Williamson’s “Washington Consensus”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3177" y="1784196"/>
            <a:ext cx="562733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46088" indent="-446088">
              <a:buFont typeface="+mj-lt"/>
              <a:buAutoNum type="arabicPeriod"/>
            </a:pPr>
            <a:r>
              <a:rPr lang="en-SG" sz="2000" dirty="0" smtClean="0">
                <a:solidFill>
                  <a:schemeClr val="bg1"/>
                </a:solidFill>
              </a:rPr>
              <a:t>Fiscal </a:t>
            </a:r>
            <a:r>
              <a:rPr lang="en-SG" sz="2000" dirty="0">
                <a:solidFill>
                  <a:schemeClr val="bg1"/>
                </a:solidFill>
              </a:rPr>
              <a:t>policy discipline </a:t>
            </a:r>
            <a:r>
              <a:rPr lang="en-SG" sz="2000" dirty="0" smtClean="0">
                <a:solidFill>
                  <a:schemeClr val="bg1"/>
                </a:solidFill>
              </a:rPr>
              <a:t>(</a:t>
            </a:r>
            <a:r>
              <a:rPr lang="en-SG" sz="2000" dirty="0">
                <a:solidFill>
                  <a:schemeClr val="bg1"/>
                </a:solidFill>
              </a:rPr>
              <a:t>avoid large deficits);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3175" y="2354985"/>
            <a:ext cx="5627332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46088" indent="-446088">
              <a:buFont typeface="+mj-lt"/>
              <a:buAutoNum type="arabicPeriod" startAt="2"/>
            </a:pPr>
            <a:r>
              <a:rPr lang="en-SG" sz="2000" dirty="0">
                <a:solidFill>
                  <a:schemeClr val="bg1"/>
                </a:solidFill>
              </a:rPr>
              <a:t>Government avoids broad subsidies in </a:t>
            </a:r>
            <a:r>
              <a:rPr lang="en-SG" sz="2000" dirty="0" smtClean="0">
                <a:solidFill>
                  <a:schemeClr val="bg1"/>
                </a:solidFill>
              </a:rPr>
              <a:t>favour </a:t>
            </a:r>
            <a:r>
              <a:rPr lang="en-SG" sz="2000" dirty="0">
                <a:solidFill>
                  <a:schemeClr val="bg1"/>
                </a:solidFill>
              </a:rPr>
              <a:t>of pro-growth, pro-poor services: a) primary education; b) health care; and c) infrastructure investment;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175" y="3849103"/>
            <a:ext cx="562733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46088" indent="-446088">
              <a:buFont typeface="+mj-lt"/>
              <a:buAutoNum type="arabicPeriod" startAt="3"/>
            </a:pPr>
            <a:r>
              <a:rPr lang="en-SG" sz="2000" dirty="0">
                <a:solidFill>
                  <a:schemeClr val="bg1"/>
                </a:solidFill>
              </a:rPr>
              <a:t>Tax a broad base with moderate marginal rates;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3175" y="4727668"/>
            <a:ext cx="562733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46088" indent="-446088">
              <a:buFont typeface="+mj-lt"/>
              <a:buAutoNum type="arabicPeriod" startAt="4"/>
            </a:pPr>
            <a:r>
              <a:rPr lang="en-SG" sz="2000" dirty="0">
                <a:solidFill>
                  <a:schemeClr val="bg1"/>
                </a:solidFill>
              </a:rPr>
              <a:t>Competitive exchange rates (either fixed or floating);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3175" y="5606233"/>
            <a:ext cx="56273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SG" sz="2000" dirty="0">
                <a:solidFill>
                  <a:schemeClr val="bg1"/>
                </a:solidFill>
              </a:rPr>
              <a:t>Liberal trade with little NTB protection;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80137" y="1784196"/>
            <a:ext cx="528907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46088" indent="-446088">
              <a:buFont typeface="+mj-lt"/>
              <a:buAutoNum type="arabicPeriod" startAt="6"/>
            </a:pPr>
            <a:r>
              <a:rPr lang="en-SG" sz="2000" dirty="0">
                <a:solidFill>
                  <a:schemeClr val="bg1"/>
                </a:solidFill>
              </a:rPr>
              <a:t>Liberal foreign direct investment, especially inward;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80135" y="2666384"/>
            <a:ext cx="528907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46088" indent="-446088">
              <a:buFont typeface="+mj-lt"/>
              <a:buAutoNum type="arabicPeriod" startAt="7"/>
            </a:pPr>
            <a:r>
              <a:rPr lang="en-SG" sz="2000" dirty="0">
                <a:solidFill>
                  <a:schemeClr val="bg1"/>
                </a:solidFill>
              </a:rPr>
              <a:t>Market interest rates with moderate positive real rates;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80135" y="3540157"/>
            <a:ext cx="5289078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46088" indent="-446088">
              <a:buFont typeface="+mj-lt"/>
              <a:buAutoNum type="arabicPeriod" startAt="8"/>
            </a:pPr>
            <a:r>
              <a:rPr lang="en-SG" sz="2000" dirty="0">
                <a:solidFill>
                  <a:schemeClr val="bg1"/>
                </a:solidFill>
              </a:rPr>
              <a:t>Limited regulation (focus on safety, environmental and consumer protection, prudential oversight of financial institutions);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80135" y="5029483"/>
            <a:ext cx="528907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SG" sz="2000" dirty="0">
                <a:solidFill>
                  <a:schemeClr val="bg1"/>
                </a:solidFill>
              </a:rPr>
              <a:t>Privatized state-owned enterprises;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0135" y="5606233"/>
            <a:ext cx="528907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46088" indent="-446088">
              <a:buFont typeface="+mj-lt"/>
              <a:buAutoNum type="arabicPeriod" startAt="10"/>
            </a:pPr>
            <a:r>
              <a:rPr lang="en-SG" sz="2000" dirty="0">
                <a:solidFill>
                  <a:schemeClr val="bg1"/>
                </a:solidFill>
              </a:rPr>
              <a:t>Secure property rights.</a:t>
            </a:r>
          </a:p>
        </p:txBody>
      </p:sp>
    </p:spTree>
    <p:extLst>
      <p:ext uri="{BB962C8B-B14F-4D97-AF65-F5344CB8AC3E}">
        <p14:creationId xmlns:p14="http://schemas.microsoft.com/office/powerpoint/2010/main" val="81795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DFD1DE-F217-4E0B-8C31-168D31C46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Sequencing Economic Reform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598F296-1B96-4AE3-A5FB-CD4B7261C3D0}"/>
              </a:ext>
            </a:extLst>
          </p:cNvPr>
          <p:cNvSpPr txBox="1">
            <a:spLocks/>
          </p:cNvSpPr>
          <p:nvPr/>
        </p:nvSpPr>
        <p:spPr>
          <a:xfrm>
            <a:off x="383177" y="278040"/>
            <a:ext cx="11386036" cy="7495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Tangent: is there a clear “Beijing Consensus”?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3177" y="2282869"/>
            <a:ext cx="5686698" cy="3013192"/>
            <a:chOff x="383177" y="2331371"/>
            <a:chExt cx="5686698" cy="3013192"/>
          </a:xfrm>
        </p:grpSpPr>
        <p:sp>
          <p:nvSpPr>
            <p:cNvPr id="11" name="Rectangle 10"/>
            <p:cNvSpPr/>
            <p:nvPr/>
          </p:nvSpPr>
          <p:spPr>
            <a:xfrm>
              <a:off x="383177" y="3523399"/>
              <a:ext cx="5686698" cy="1821164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pPr marL="342900" indent="-342900">
                <a:buClr>
                  <a:schemeClr val="accent4">
                    <a:lumMod val="60000"/>
                    <a:lumOff val="4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SG" sz="2200" dirty="0">
                  <a:solidFill>
                    <a:schemeClr val="bg1"/>
                  </a:solidFill>
                </a:rPr>
                <a:t>an absence of political liberalization;</a:t>
              </a:r>
            </a:p>
            <a:p>
              <a:pPr marL="342900" indent="-342900">
                <a:buClr>
                  <a:schemeClr val="accent4">
                    <a:lumMod val="60000"/>
                    <a:lumOff val="4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SG" sz="2200" dirty="0">
                  <a:solidFill>
                    <a:schemeClr val="bg1"/>
                  </a:solidFill>
                </a:rPr>
                <a:t>strong leading role of ruling political party;</a:t>
              </a:r>
            </a:p>
            <a:p>
              <a:pPr marL="342900" indent="-342900">
                <a:buClr>
                  <a:schemeClr val="accent4">
                    <a:lumMod val="60000"/>
                    <a:lumOff val="4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SG" sz="2200" dirty="0">
                  <a:solidFill>
                    <a:schemeClr val="bg1"/>
                  </a:solidFill>
                </a:rPr>
                <a:t>population control;</a:t>
              </a:r>
            </a:p>
            <a:p>
              <a:pPr marL="342900" indent="-342900">
                <a:buClr>
                  <a:schemeClr val="accent4">
                    <a:lumMod val="60000"/>
                    <a:lumOff val="4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SG" sz="2200" dirty="0">
                  <a:solidFill>
                    <a:schemeClr val="bg1"/>
                  </a:solidFill>
                </a:rPr>
                <a:t>down-to-earth pragmatic concern with serving the people;</a:t>
              </a:r>
              <a:endParaRPr lang="en-US" sz="220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3177" y="2331371"/>
              <a:ext cx="3692434" cy="9270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Right Triangle 14"/>
            <p:cNvSpPr/>
            <p:nvPr/>
          </p:nvSpPr>
          <p:spPr>
            <a:xfrm flipV="1">
              <a:off x="383177" y="3258389"/>
              <a:ext cx="152082" cy="152082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5259" y="2409378"/>
              <a:ext cx="3366181" cy="743900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en-SG" sz="2400" b="1" dirty="0">
                  <a:solidFill>
                    <a:schemeClr val="bg1"/>
                  </a:solidFill>
                </a:rPr>
                <a:t>Most prescriptions not economic in nature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426187" y="2282869"/>
            <a:ext cx="5343026" cy="3013192"/>
            <a:chOff x="6426187" y="2331371"/>
            <a:chExt cx="5343026" cy="3013192"/>
          </a:xfrm>
        </p:grpSpPr>
        <p:sp>
          <p:nvSpPr>
            <p:cNvPr id="16" name="Rectangle 15"/>
            <p:cNvSpPr/>
            <p:nvPr/>
          </p:nvSpPr>
          <p:spPr>
            <a:xfrm>
              <a:off x="6426187" y="3523399"/>
              <a:ext cx="5343026" cy="1821164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pPr marL="342900" indent="-342900">
                <a:buClr>
                  <a:schemeClr val="accent4">
                    <a:lumMod val="60000"/>
                    <a:lumOff val="4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SG" sz="2200" dirty="0">
                  <a:solidFill>
                    <a:schemeClr val="bg1"/>
                  </a:solidFill>
                </a:rPr>
                <a:t>constant trial and error experimentation;</a:t>
              </a:r>
            </a:p>
            <a:p>
              <a:pPr marL="342900" indent="-342900">
                <a:buClr>
                  <a:schemeClr val="accent4">
                    <a:lumMod val="60000"/>
                    <a:lumOff val="4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SG" sz="2200" dirty="0">
                  <a:solidFill>
                    <a:schemeClr val="bg1"/>
                  </a:solidFill>
                </a:rPr>
                <a:t>gradual reform, not shock therapy;</a:t>
              </a:r>
            </a:p>
            <a:p>
              <a:pPr marL="342900" indent="-342900">
                <a:buClr>
                  <a:schemeClr val="accent4">
                    <a:lumMod val="60000"/>
                    <a:lumOff val="4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SG" sz="2200" dirty="0">
                  <a:solidFill>
                    <a:schemeClr val="bg1"/>
                  </a:solidFill>
                </a:rPr>
                <a:t>a strong and pro-development state;</a:t>
              </a:r>
            </a:p>
            <a:p>
              <a:pPr marL="342900" indent="-342900">
                <a:buClr>
                  <a:schemeClr val="accent4">
                    <a:lumMod val="60000"/>
                    <a:lumOff val="4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SG" sz="2200" dirty="0">
                  <a:solidFill>
                    <a:schemeClr val="bg1"/>
                  </a:solidFill>
                </a:rPr>
                <a:t>"selective cultural borrowing" of foreign ideas.</a:t>
              </a:r>
              <a:endParaRPr lang="en-US" sz="2200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26187" y="2331371"/>
              <a:ext cx="4916306" cy="9270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Right Triangle 17"/>
            <p:cNvSpPr/>
            <p:nvPr/>
          </p:nvSpPr>
          <p:spPr>
            <a:xfrm flipV="1">
              <a:off x="6426187" y="3258389"/>
              <a:ext cx="152082" cy="152082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78269" y="2409378"/>
              <a:ext cx="4651012" cy="743900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en-SG" sz="2400" b="1" dirty="0">
                  <a:solidFill>
                    <a:schemeClr val="bg1"/>
                  </a:solidFill>
                </a:rPr>
                <a:t>Others not specific, consistent with WC as end-point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06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2ACC9-9BC0-724A-9CA3-3362C22B7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84485"/>
            <a:ext cx="10058400" cy="4169310"/>
          </a:xfrm>
        </p:spPr>
        <p:txBody>
          <a:bodyPr anchor="t">
            <a:noAutofit/>
          </a:bodyPr>
          <a:lstStyle/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Piece-meal or simultaneous?</a:t>
            </a:r>
          </a:p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Critical Insight: behind many inefficiencies lie vested interests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A single reform (e.g., eliminating employment protection) may increase </a:t>
            </a:r>
            <a:r>
              <a:rPr lang="en-US" sz="2000" i="1" dirty="0">
                <a:solidFill>
                  <a:schemeClr val="bg1"/>
                </a:solidFill>
              </a:rPr>
              <a:t>national</a:t>
            </a:r>
            <a:r>
              <a:rPr lang="en-US" sz="2000" dirty="0">
                <a:solidFill>
                  <a:schemeClr val="bg1"/>
                </a:solidFill>
              </a:rPr>
              <a:t> welfare but reduce welfare of interest group with political sway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So simultaneous reforms may spread wealth, provide payoffs for most/all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Piecemeal reforms may lower credibility, induce fatigue and backlash</a:t>
            </a:r>
          </a:p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Crises are terrible things to waste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Liberalization often follows crisis which provides impetus … temporarily</a:t>
            </a:r>
          </a:p>
          <a:p>
            <a:pPr lvl="2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Often external, IMF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China an </a:t>
            </a:r>
            <a:r>
              <a:rPr lang="en-US" sz="2000" dirty="0" smtClean="0">
                <a:solidFill>
                  <a:schemeClr val="bg1"/>
                </a:solidFill>
              </a:rPr>
              <a:t>exception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0CEDC9-75FC-4A46-90A2-1116983C5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Sequencing Economic Reform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98F296-1B96-4AE3-A5FB-CD4B7261C3D0}"/>
              </a:ext>
            </a:extLst>
          </p:cNvPr>
          <p:cNvSpPr txBox="1">
            <a:spLocks/>
          </p:cNvSpPr>
          <p:nvPr/>
        </p:nvSpPr>
        <p:spPr>
          <a:xfrm>
            <a:off x="383177" y="278040"/>
            <a:ext cx="11386036" cy="7495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Style of Reforms</a:t>
            </a:r>
          </a:p>
        </p:txBody>
      </p:sp>
    </p:spTree>
    <p:extLst>
      <p:ext uri="{BB962C8B-B14F-4D97-AF65-F5344CB8AC3E}">
        <p14:creationId xmlns:p14="http://schemas.microsoft.com/office/powerpoint/2010/main" val="427720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915D9-0A7D-433C-8CF9-2E134964A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345" y="1684800"/>
            <a:ext cx="10057311" cy="4168995"/>
          </a:xfrm>
        </p:spPr>
        <p:txBody>
          <a:bodyPr>
            <a:noAutofit/>
          </a:bodyPr>
          <a:lstStyle/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Fast or slow?</a:t>
            </a:r>
          </a:p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Key Insight: reform is typically good in long run but not short run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So, partial reforms tend to stall; train never arrives</a:t>
            </a:r>
          </a:p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Big bangs only work rarely (Poland, Baltics, UK)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Motivation: shock therapy too fast for political resistance to build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But usually means reforms end because of short-term pain (Russia)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Still, some reforms must be dramatic, swift to be irreversible (Russia privatization)</a:t>
            </a:r>
          </a:p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Slow also works rarely (France, Italy, Japan)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Time allows losers to coalesce and block reform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China is the exception (as in so many things!), also New Zealand</a:t>
            </a:r>
          </a:p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Tangent: Need social safety to sustain reform for both fast and slow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D721F-AA1D-4114-95BA-3F933096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Sequencing Economic Reform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98F296-1B96-4AE3-A5FB-CD4B7261C3D0}"/>
              </a:ext>
            </a:extLst>
          </p:cNvPr>
          <p:cNvSpPr txBox="1">
            <a:spLocks/>
          </p:cNvSpPr>
          <p:nvPr/>
        </p:nvSpPr>
        <p:spPr>
          <a:xfrm>
            <a:off x="383177" y="278040"/>
            <a:ext cx="11386036" cy="7495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What is the Optimal Speed of Reform?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3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2ACC9-9BC0-724A-9CA3-3362C22B7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84800"/>
            <a:ext cx="10058400" cy="4168995"/>
          </a:xfrm>
        </p:spPr>
        <p:txBody>
          <a:bodyPr anchor="t">
            <a:noAutofit/>
          </a:bodyPr>
          <a:lstStyle/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Inputs (land, capital, labor) or output (goods and services)?</a:t>
            </a:r>
          </a:p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Diamond-</a:t>
            </a:r>
            <a:r>
              <a:rPr lang="en-US" sz="2400" dirty="0" err="1">
                <a:solidFill>
                  <a:schemeClr val="bg1"/>
                </a:solidFill>
              </a:rPr>
              <a:t>Mirrlees</a:t>
            </a:r>
            <a:r>
              <a:rPr lang="en-US" sz="2400" dirty="0">
                <a:solidFill>
                  <a:schemeClr val="bg1"/>
                </a:solidFill>
              </a:rPr>
              <a:t>: want to keep production close to optimal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In practice </a:t>
            </a:r>
            <a:r>
              <a:rPr lang="en-US" sz="2000" i="1" dirty="0">
                <a:solidFill>
                  <a:schemeClr val="bg1"/>
                </a:solidFill>
              </a:rPr>
              <a:t>everyone</a:t>
            </a:r>
            <a:r>
              <a:rPr lang="en-US" sz="2000" dirty="0">
                <a:solidFill>
                  <a:schemeClr val="bg1"/>
                </a:solidFill>
              </a:rPr>
              <a:t> is a consumer, but not all are employed/capitalists…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Labor market reforms very costly, hence delayed (forever?  Europe)</a:t>
            </a:r>
          </a:p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Product market reforms tend to reduce producer rents, often difficult to legislate (large number of reforms, each often bitterly opposed by well-organized lobby groups)</a:t>
            </a:r>
          </a:p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Starting point matters: communism has fewer producer rents, underdeveloped financial markets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True in China; early financial repression translated to growth via financial stability (later repression lead to inefficiency)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0CEDC9-75FC-4A46-90A2-1116983C5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Sequencing Economic Reform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98F296-1B96-4AE3-A5FB-CD4B7261C3D0}"/>
              </a:ext>
            </a:extLst>
          </p:cNvPr>
          <p:cNvSpPr txBox="1">
            <a:spLocks/>
          </p:cNvSpPr>
          <p:nvPr/>
        </p:nvSpPr>
        <p:spPr>
          <a:xfrm>
            <a:off x="383177" y="278040"/>
            <a:ext cx="11386036" cy="7495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Nexus of Reforms: Factors or Products?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C7BAE-B59E-4A1C-9CEE-2796A50AD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84800"/>
            <a:ext cx="10058400" cy="4168995"/>
          </a:xfrm>
        </p:spPr>
        <p:txBody>
          <a:bodyPr anchor="t">
            <a:noAutofit/>
          </a:bodyPr>
          <a:lstStyle/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Domestic before International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Reduce domestic macroeconomic imbalances before international opening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Otherwise provide avenue for capital flight to savers suffering from domestic financial market repression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Need strong domestic financial system with supervisory framework, prudential regulation and controls, risk-management, bankruptcy laws, proper accounting system, capitalized banking system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Banks first: interest rate ceiling/floor decontrol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Bond markets next; then equity</a:t>
            </a:r>
          </a:p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Crises that precipitate reform often external (balance of payments/fixed exchange rates)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Fear of reversal if liberalization precipitates </a:t>
            </a:r>
            <a:r>
              <a:rPr lang="en-US" sz="2000" dirty="0" smtClean="0">
                <a:solidFill>
                  <a:schemeClr val="bg1"/>
                </a:solidFill>
              </a:rPr>
              <a:t>crisis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EB97CB-7E10-4AC8-AA49-5AD9DA38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Sequencing Economic Reform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98F296-1B96-4AE3-A5FB-CD4B7261C3D0}"/>
              </a:ext>
            </a:extLst>
          </p:cNvPr>
          <p:cNvSpPr txBox="1">
            <a:spLocks/>
          </p:cNvSpPr>
          <p:nvPr/>
        </p:nvSpPr>
        <p:spPr>
          <a:xfrm>
            <a:off x="383177" y="278040"/>
            <a:ext cx="11386036" cy="7495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Financial Liberalization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32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5CE65-1AD7-4B59-9575-A27B2DBB7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84800"/>
            <a:ext cx="10058400" cy="4168995"/>
          </a:xfrm>
        </p:spPr>
        <p:txBody>
          <a:bodyPr anchor="ctr">
            <a:noAutofit/>
          </a:bodyPr>
          <a:lstStyle/>
          <a:p>
            <a:pPr>
              <a:buClr>
                <a:schemeClr val="accent4"/>
              </a:buClr>
            </a:pPr>
            <a:r>
              <a:rPr lang="en-US" sz="2400" dirty="0">
                <a:solidFill>
                  <a:schemeClr val="bg1"/>
                </a:solidFill>
              </a:rPr>
              <a:t>Consensus: Current account (trade in goods and services) should be liberalized before the capital account (trade in financial assets)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Trade barriers create uneconomical import-competitors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With these distortions, capital could be attracted by rents to flow into wrong sectors, lowering welfare and growth (McKinnon)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Also capital flows can adversely affect exchange rate (Diaz-Alejandro)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More generally capital flows MUCH faster than goods/services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Irrelevant for China, since China liberalized trade first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5AF1D4-7812-469F-A613-57741681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Rose: Sequencing Economic Reform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98F296-1B96-4AE3-A5FB-CD4B7261C3D0}"/>
              </a:ext>
            </a:extLst>
          </p:cNvPr>
          <p:cNvSpPr txBox="1">
            <a:spLocks/>
          </p:cNvSpPr>
          <p:nvPr/>
        </p:nvSpPr>
        <p:spPr>
          <a:xfrm>
            <a:off x="383177" y="278040"/>
            <a:ext cx="11386036" cy="7495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International Dimension</a:t>
            </a:r>
            <a:endParaRPr lang="en-US" sz="3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3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1195</Words>
  <Application>Microsoft Office PowerPoint</Application>
  <PresentationFormat>Widescreen</PresentationFormat>
  <Paragraphs>152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Sequencing Economic Reform: How does China Compare?</vt:lpstr>
      <vt:lpstr>What is the Optimal Sequencing of Reform?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Sequencing Economic Reform: A Long Term View</dc:title>
  <dc:creator>Andrew Rose</dc:creator>
  <cp:lastModifiedBy>Dawn Chin</cp:lastModifiedBy>
  <cp:revision>88</cp:revision>
  <dcterms:created xsi:type="dcterms:W3CDTF">2019-08-29T10:11:17Z</dcterms:created>
  <dcterms:modified xsi:type="dcterms:W3CDTF">2019-09-04T09:11:50Z</dcterms:modified>
</cp:coreProperties>
</file>