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43"/>
  </p:notesMasterIdLst>
  <p:handoutMasterIdLst>
    <p:handoutMasterId r:id="rId44"/>
  </p:handoutMasterIdLst>
  <p:sldIdLst>
    <p:sldId id="556" r:id="rId2"/>
    <p:sldId id="613" r:id="rId3"/>
    <p:sldId id="612" r:id="rId4"/>
    <p:sldId id="614" r:id="rId5"/>
    <p:sldId id="526" r:id="rId6"/>
    <p:sldId id="527" r:id="rId7"/>
    <p:sldId id="615" r:id="rId8"/>
    <p:sldId id="634" r:id="rId9"/>
    <p:sldId id="529" r:id="rId10"/>
    <p:sldId id="566" r:id="rId11"/>
    <p:sldId id="582" r:id="rId12"/>
    <p:sldId id="561" r:id="rId13"/>
    <p:sldId id="677" r:id="rId14"/>
    <p:sldId id="663" r:id="rId15"/>
    <p:sldId id="664" r:id="rId16"/>
    <p:sldId id="665" r:id="rId17"/>
    <p:sldId id="666" r:id="rId18"/>
    <p:sldId id="667" r:id="rId19"/>
    <p:sldId id="668" r:id="rId20"/>
    <p:sldId id="669" r:id="rId21"/>
    <p:sldId id="670" r:id="rId22"/>
    <p:sldId id="671" r:id="rId23"/>
    <p:sldId id="672" r:id="rId24"/>
    <p:sldId id="673" r:id="rId25"/>
    <p:sldId id="678" r:id="rId26"/>
    <p:sldId id="631" r:id="rId27"/>
    <p:sldId id="656" r:id="rId28"/>
    <p:sldId id="547" r:id="rId29"/>
    <p:sldId id="576" r:id="rId30"/>
    <p:sldId id="638" r:id="rId31"/>
    <p:sldId id="640" r:id="rId32"/>
    <p:sldId id="674" r:id="rId33"/>
    <p:sldId id="659" r:id="rId34"/>
    <p:sldId id="658" r:id="rId35"/>
    <p:sldId id="675" r:id="rId36"/>
    <p:sldId id="662" r:id="rId37"/>
    <p:sldId id="661" r:id="rId38"/>
    <p:sldId id="601" r:id="rId39"/>
    <p:sldId id="602" r:id="rId40"/>
    <p:sldId id="676" r:id="rId41"/>
    <p:sldId id="603" r:id="rId4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  <a:srgbClr val="4A5BD6"/>
    <a:srgbClr val="000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54" autoAdjust="0"/>
    <p:restoredTop sz="75866" autoAdjust="0"/>
  </p:normalViewPr>
  <p:slideViewPr>
    <p:cSldViewPr>
      <p:cViewPr varScale="1">
        <p:scale>
          <a:sx n="69" d="100"/>
          <a:sy n="69" d="100"/>
        </p:scale>
        <p:origin x="103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15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notesViewPr>
    <p:cSldViewPr>
      <p:cViewPr varScale="1">
        <p:scale>
          <a:sx n="63" d="100"/>
          <a:sy n="63" d="100"/>
        </p:scale>
        <p:origin x="802" y="6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39109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0" tIns="46572" rIns="93140" bIns="46572" numCol="1" anchor="t" anchorCtr="0" compatLnSpc="1">
            <a:prstTxWarp prst="textNoShape">
              <a:avLst/>
            </a:prstTxWarp>
          </a:bodyPr>
          <a:lstStyle>
            <a:lvl1pPr>
              <a:defRPr sz="11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294" y="3"/>
            <a:ext cx="3039108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0" tIns="46572" rIns="93140" bIns="46572" numCol="1" anchor="t" anchorCtr="0" compatLnSpc="1">
            <a:prstTxWarp prst="textNoShape">
              <a:avLst/>
            </a:prstTxWarp>
          </a:bodyPr>
          <a:lstStyle>
            <a:lvl1pPr algn="r">
              <a:defRPr sz="11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741"/>
            <a:ext cx="3039109" cy="46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0" tIns="46572" rIns="93140" bIns="46572" numCol="1" anchor="b" anchorCtr="0" compatLnSpc="1">
            <a:prstTxWarp prst="textNoShape">
              <a:avLst/>
            </a:prstTxWarp>
          </a:bodyPr>
          <a:lstStyle>
            <a:lvl1pPr>
              <a:defRPr sz="11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294" y="8831741"/>
            <a:ext cx="3039108" cy="46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0" tIns="46572" rIns="93140" bIns="46572" numCol="1" anchor="b" anchorCtr="0" compatLnSpc="1">
            <a:prstTxWarp prst="textNoShape">
              <a:avLst/>
            </a:prstTxWarp>
          </a:bodyPr>
          <a:lstStyle>
            <a:lvl1pPr algn="r">
              <a:defRPr sz="1100" b="0" i="0">
                <a:latin typeface="Times New Roman" pitchFamily="18" charset="0"/>
              </a:defRPr>
            </a:lvl1pPr>
          </a:lstStyle>
          <a:p>
            <a:pPr>
              <a:defRPr/>
            </a:pPr>
            <a:fld id="{0F4A9159-D83F-4E72-9216-A46F71C2D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09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39109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0" tIns="46572" rIns="93140" bIns="46572" numCol="1" anchor="t" anchorCtr="0" compatLnSpc="1">
            <a:prstTxWarp prst="textNoShape">
              <a:avLst/>
            </a:prstTxWarp>
          </a:bodyPr>
          <a:lstStyle>
            <a:lvl1pPr>
              <a:defRPr sz="11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294" y="3"/>
            <a:ext cx="3039108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0" tIns="46572" rIns="93140" bIns="46572" numCol="1" anchor="t" anchorCtr="0" compatLnSpc="1">
            <a:prstTxWarp prst="textNoShape">
              <a:avLst/>
            </a:prstTxWarp>
          </a:bodyPr>
          <a:lstStyle>
            <a:lvl1pPr algn="r">
              <a:defRPr sz="11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5325"/>
            <a:ext cx="4651375" cy="3487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356" y="4416665"/>
            <a:ext cx="5139692" cy="418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0" tIns="46572" rIns="93140" bIns="465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31741"/>
            <a:ext cx="3039109" cy="46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0" tIns="46572" rIns="93140" bIns="46572" numCol="1" anchor="b" anchorCtr="0" compatLnSpc="1">
            <a:prstTxWarp prst="textNoShape">
              <a:avLst/>
            </a:prstTxWarp>
          </a:bodyPr>
          <a:lstStyle>
            <a:lvl1pPr>
              <a:defRPr sz="11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294" y="8831741"/>
            <a:ext cx="3039108" cy="46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0" tIns="46572" rIns="93140" bIns="46572" numCol="1" anchor="b" anchorCtr="0" compatLnSpc="1">
            <a:prstTxWarp prst="textNoShape">
              <a:avLst/>
            </a:prstTxWarp>
          </a:bodyPr>
          <a:lstStyle>
            <a:lvl1pPr algn="r">
              <a:defRPr sz="1100" b="0" i="0">
                <a:latin typeface="Times New Roman" pitchFamily="18" charset="0"/>
              </a:defRPr>
            </a:lvl1pPr>
          </a:lstStyle>
          <a:p>
            <a:pPr>
              <a:defRPr/>
            </a:pPr>
            <a:fld id="{9D330104-A1B6-4E49-9F8C-4A3D1A1C5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23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EF0037-2924-445B-8842-566DB573C53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972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77022" y="4416665"/>
            <a:ext cx="5798027" cy="4183538"/>
          </a:xfrm>
        </p:spPr>
        <p:txBody>
          <a:bodyPr/>
          <a:lstStyle/>
          <a:p>
            <a:pPr marL="0" lvl="1" defTabSz="921167" eaLnBrk="1" hangingPunct="1">
              <a:defRPr/>
            </a:pPr>
            <a:endParaRPr lang="en-US" alt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981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00160" y="4416664"/>
            <a:ext cx="6610079" cy="441507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307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53882" y="4416664"/>
            <a:ext cx="6379496" cy="4415077"/>
          </a:xfrm>
        </p:spPr>
        <p:txBody>
          <a:bodyPr/>
          <a:lstStyle/>
          <a:p>
            <a:pPr lvl="1" eaLnBrk="1" hangingPunct="1"/>
            <a:endParaRPr lang="en-US" alt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616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53882" y="4416664"/>
            <a:ext cx="6379496" cy="4415077"/>
          </a:xfrm>
        </p:spPr>
        <p:txBody>
          <a:bodyPr/>
          <a:lstStyle/>
          <a:p>
            <a:pPr lvl="1" eaLnBrk="1" hangingPunct="1"/>
            <a:endParaRPr lang="en-US" alt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104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111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85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842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00160" y="4416664"/>
            <a:ext cx="5874888" cy="441507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735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  <a:p>
            <a:pPr eaLnBrk="1" hangingPunct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923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7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07605" y="4416664"/>
            <a:ext cx="6148911" cy="4680002"/>
          </a:xfrm>
        </p:spPr>
        <p:txBody>
          <a:bodyPr/>
          <a:lstStyle/>
          <a:p>
            <a:endParaRPr lang="en-US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950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335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defTabSz="921167">
              <a:defRPr/>
            </a:pPr>
            <a:endParaRPr lang="en-US" dirty="0"/>
          </a:p>
          <a:p>
            <a:pPr defTabSz="921167">
              <a:defRPr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62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00159" y="4416665"/>
            <a:ext cx="6686942" cy="4603304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698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" y="4341409"/>
            <a:ext cx="7010400" cy="4755256"/>
          </a:xfrm>
        </p:spPr>
        <p:txBody>
          <a:bodyPr/>
          <a:lstStyle/>
          <a:p>
            <a:pPr defTabSz="921167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360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166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21167">
              <a:defRPr/>
            </a:pPr>
            <a:endParaRPr lang="en-US" altLang="en-US" sz="2200" dirty="0"/>
          </a:p>
          <a:p>
            <a:pPr marL="0" lvl="1" defTabSz="921167">
              <a:defRPr/>
            </a:pPr>
            <a:endParaRPr lang="en-US" dirty="0"/>
          </a:p>
          <a:p>
            <a:pPr marL="0" lvl="1" defTabSz="921167">
              <a:defRPr/>
            </a:pPr>
            <a:r>
              <a:rPr lang="en-US" dirty="0"/>
              <a:t> </a:t>
            </a:r>
            <a:endParaRPr lang="en-US" altLang="en-US" sz="2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890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27984">
              <a:defRPr/>
            </a:pPr>
            <a:endParaRPr lang="en-US" altLang="en-US" sz="2200" dirty="0"/>
          </a:p>
          <a:p>
            <a:pPr marL="0" lvl="1" defTabSz="927984">
              <a:defRPr/>
            </a:pPr>
            <a:endParaRPr lang="en-US" dirty="0"/>
          </a:p>
          <a:p>
            <a:pPr marL="0" lvl="1" defTabSz="927984">
              <a:defRPr/>
            </a:pPr>
            <a:r>
              <a:rPr lang="en-US" dirty="0"/>
              <a:t> </a:t>
            </a:r>
            <a:endParaRPr lang="en-US" altLang="en-US" sz="2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520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92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B2740D-E5F5-43EA-9FD4-7D1250FBC63E}" type="slidenum">
              <a:rPr lang="en-US" smtClean="0">
                <a:latin typeface="Arial" pitchFamily="34" charset="0"/>
              </a:rPr>
              <a:pPr/>
              <a:t>3</a:t>
            </a:fld>
            <a:endParaRPr lang="en-US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70000"/>
              </a:lnSpc>
            </a:pPr>
            <a:endParaRPr lang="en-US" altLang="ko-KR" sz="500" dirty="0">
              <a:latin typeface="Arial" pitchFamily="34" charset="0"/>
              <a:ea typeface="굴림"/>
              <a:cs typeface="굴림"/>
            </a:endParaRPr>
          </a:p>
          <a:p>
            <a:pPr eaLnBrk="1" hangingPunct="1">
              <a:lnSpc>
                <a:spcPct val="90000"/>
              </a:lnSpc>
            </a:pPr>
            <a:endParaRPr lang="en-US" sz="1000" dirty="0">
              <a:latin typeface="Arial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60196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72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21167">
              <a:defRPr/>
            </a:pPr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77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3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0292" indent="-230292" defTabSz="921167">
              <a:buFontTx/>
              <a:buAutoNum type="alphaLcParenR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28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30745" y="4416665"/>
            <a:ext cx="6148912" cy="4183538"/>
          </a:xfrm>
        </p:spPr>
        <p:txBody>
          <a:bodyPr/>
          <a:lstStyle/>
          <a:p>
            <a:pPr defTabSz="921167">
              <a:defRPr/>
            </a:pPr>
            <a:endParaRPr lang="en-US" sz="1400" dirty="0"/>
          </a:p>
          <a:p>
            <a:pPr marL="345437" indent="-345437" defTabSz="921167">
              <a:buFontTx/>
              <a:buAutoNum type="arabicPeriod"/>
              <a:defRPr/>
            </a:pPr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748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3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D9BD3-7158-4FD6-B66F-1CCFA1C1F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02E7C-D07A-4967-9837-3FC1AAE6D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574D3-D65E-4A66-A959-4975E0884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D3D42-7C5D-4BD3-8E0D-31DA094A1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4A5BD6"/>
          </a:solidFill>
          <a:effectLst>
            <a:glow rad="63500">
              <a:schemeClr val="accent6">
                <a:lumMod val="40000"/>
                <a:lumOff val="60000"/>
              </a:schemeClr>
            </a:glow>
          </a:effectLst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5000"/>
              <a:defRPr sz="2800"/>
            </a:lvl1pPr>
            <a:lvl2pPr>
              <a:buSzPct val="100000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8E8FA-4924-40F5-B518-925882292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F748D-53FA-483B-B687-9BA773D65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1A30D-D13F-4A7B-BDE2-827471D15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A9532-ECCF-459F-832C-28D265A78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9B96F-BDF3-44D3-A2C8-7586C7926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9B3A1-601D-428D-88C6-E4C5AE165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51021-EA9D-4B6D-AE80-D9445420A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55B28-6F6C-4FC6-9033-749AA5C63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>
                <a:latin typeface="Times New Roman" pitchFamily="18" charset="0"/>
              </a:defRPr>
            </a:lvl1pPr>
          </a:lstStyle>
          <a:p>
            <a:pPr>
              <a:defRPr/>
            </a:pPr>
            <a:fld id="{0D6A2AFF-8218-4738-AC40-EC445114B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  <p:sldLayoutId id="214748393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50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1717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153400" cy="2362200"/>
          </a:xfrm>
        </p:spPr>
        <p:txBody>
          <a:bodyPr/>
          <a:lstStyle/>
          <a:p>
            <a:br>
              <a:rPr lang="en-US" sz="2600" dirty="0"/>
            </a:br>
            <a:br>
              <a:rPr lang="en-US" sz="2600" dirty="0"/>
            </a:br>
            <a:r>
              <a:rPr lang="en-US" sz="3600" b="1" i="1" dirty="0"/>
              <a:t>Has the European Monetary</a:t>
            </a:r>
            <a:br>
              <a:rPr lang="en-US" sz="3600" b="1" i="1" dirty="0"/>
            </a:br>
            <a:r>
              <a:rPr lang="en-US" sz="3600" b="1" i="1" dirty="0"/>
              <a:t>Union Increased Trade?</a:t>
            </a:r>
            <a:br>
              <a:rPr lang="en-US" altLang="en-US" sz="2800" b="1" i="1" dirty="0"/>
            </a:br>
            <a:endParaRPr lang="en-US" sz="2600" dirty="0"/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18C4EE-DE8E-4987-9962-FE9FB9D181B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3048000"/>
            <a:ext cx="7848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ts val="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endParaRPr lang="en-US" sz="2800" b="0" i="0" dirty="0"/>
          </a:p>
          <a:p>
            <a:pPr marL="342900" indent="-342900" algn="ctr">
              <a:spcBef>
                <a:spcPts val="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US" sz="2800" b="0" i="0" dirty="0"/>
              <a:t>Andrew K. Rose</a:t>
            </a:r>
          </a:p>
          <a:p>
            <a:pPr marL="342900" indent="-342900" algn="ctr">
              <a:spcBef>
                <a:spcPts val="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US" b="0" i="0" dirty="0"/>
              <a:t>UC Berkeley-Haas, ABFER, CEPR, NBER</a:t>
            </a:r>
          </a:p>
          <a:p>
            <a:pPr marL="342900" indent="-342900" algn="ctr">
              <a:spcBef>
                <a:spcPts val="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US" b="0" i="0" dirty="0"/>
              <a:t>Valencia, Oct 2018</a:t>
            </a:r>
          </a:p>
          <a:p>
            <a:pPr marL="342900" indent="-342900" algn="ctr">
              <a:spcBef>
                <a:spcPts val="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endParaRPr lang="en-US" b="0" i="0" dirty="0"/>
          </a:p>
          <a:p>
            <a:pPr marL="342900" indent="-342900" algn="ctr">
              <a:spcBef>
                <a:spcPts val="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US" b="0" i="0" dirty="0"/>
              <a:t>(based on research joint with Reuven Glick, FRBSF)</a:t>
            </a:r>
          </a:p>
          <a:p>
            <a:pPr algn="ctr">
              <a:defRPr/>
            </a:pPr>
            <a:endParaRPr lang="en-US" sz="1600" b="0" i="0" dirty="0"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en-US" sz="1600" b="0" i="0" dirty="0">
              <a:ea typeface="Tahoma" pitchFamily="34" charset="0"/>
              <a:cs typeface="Tahoma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760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Gravity </a:t>
            </a:r>
            <a:r>
              <a:rPr lang="en-US" sz="3600" dirty="0">
                <a:sym typeface="Symbol"/>
              </a:rPr>
              <a:t></a:t>
            </a:r>
            <a:r>
              <a:rPr lang="en-US" dirty="0">
                <a:sym typeface="Symbol"/>
              </a:rPr>
              <a:t> </a:t>
            </a:r>
            <a:r>
              <a:rPr lang="en-US" altLang="en-US" dirty="0"/>
              <a:t>Estimates for Trade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346280"/>
              </p:ext>
            </p:extLst>
          </p:nvPr>
        </p:nvGraphicFramePr>
        <p:xfrm>
          <a:off x="114300" y="1277687"/>
          <a:ext cx="8915400" cy="4785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1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22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8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03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US" sz="24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Table 1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EER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2002 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New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With non-EMU and EMU CUs dis-aggregated 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8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All CUs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1.30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(.13)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.92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(.09)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1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All Non-EMU CUs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1.12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(.11)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4176"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All EMU</a:t>
                      </a:r>
                      <a:endParaRPr lang="en-US" sz="2400" dirty="0"/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.02 </a:t>
                      </a:r>
                      <a:r>
                        <a:rPr lang="en-US" sz="2400" dirty="0"/>
                        <a:t>(.08)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7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Sample</a:t>
                      </a:r>
                      <a:r>
                        <a:rPr lang="en-US" sz="2400" b="1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period</a:t>
                      </a:r>
                      <a:endParaRPr lang="en-US" sz="2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1948-1997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1948-2013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1948-2013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78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#Obs.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219,558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426,953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426,953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215" name="Slide Number Placeholder 1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DE2B0986-F993-48B3-B36A-474F7B015323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6251321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0" dirty="0"/>
              <a:t>Note: Pooled OLS estimates. Other gravity </a:t>
            </a:r>
            <a:r>
              <a:rPr lang="en-US" sz="1600" b="0" i="0" dirty="0" err="1"/>
              <a:t>regressors</a:t>
            </a:r>
            <a:r>
              <a:rPr lang="en-US" sz="1600" b="0" i="0" dirty="0"/>
              <a:t> and year dummies included, but not reported. Robust standard errors in parentheses.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0" y="4648200"/>
            <a:ext cx="8763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Straight Arrow Connector 2"/>
          <p:cNvCxnSpPr/>
          <p:nvPr/>
        </p:nvCxnSpPr>
        <p:spPr bwMode="auto">
          <a:xfrm>
            <a:off x="3657600" y="3202521"/>
            <a:ext cx="0" cy="22982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Rounded Rectangle 4"/>
          <p:cNvSpPr/>
          <p:nvPr/>
        </p:nvSpPr>
        <p:spPr bwMode="auto">
          <a:xfrm>
            <a:off x="3098292" y="3495480"/>
            <a:ext cx="1295400" cy="54311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latin typeface="Tahoma" pitchFamily="34" charset="0"/>
              </a:rPr>
              <a:t>e</a:t>
            </a:r>
            <a:r>
              <a:rPr kumimoji="0" lang="en-US" sz="2000" b="0" i="0" u="none" strike="noStrike" cap="none" normalizeH="0" baseline="30000" dirty="0">
                <a:ln>
                  <a:noFill/>
                </a:ln>
                <a:solidFill>
                  <a:srgbClr val="0033CC"/>
                </a:solidFill>
                <a:effectLst/>
                <a:latin typeface="Tahoma" pitchFamily="34" charset="0"/>
              </a:rPr>
              <a:t>1.3 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rgbClr val="0033CC"/>
                </a:solidFill>
                <a:effectLst/>
                <a:latin typeface="Tahoma" pitchFamily="34" charset="0"/>
              </a:rPr>
              <a:t>~3.7x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953000" y="3519590"/>
            <a:ext cx="1238250" cy="54311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</a:rPr>
              <a:t>e</a:t>
            </a:r>
            <a:r>
              <a:rPr lang="en-US" sz="2000" b="0" i="0" baseline="30000" dirty="0">
                <a:solidFill>
                  <a:srgbClr val="0033CC"/>
                </a:solidFill>
              </a:rPr>
              <a:t>.92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rgbClr val="0033CC"/>
                </a:solidFill>
                <a:effectLst/>
              </a:rPr>
              <a:t> ~2.5x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5410200" y="3202521"/>
            <a:ext cx="0" cy="22819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ounded Rectangle 18"/>
          <p:cNvSpPr/>
          <p:nvPr/>
        </p:nvSpPr>
        <p:spPr bwMode="auto">
          <a:xfrm>
            <a:off x="8490511" y="4083439"/>
            <a:ext cx="553974" cy="54311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nil</a:t>
            </a:r>
            <a:endParaRPr kumimoji="0" lang="en-US" sz="2000" b="0" i="0" u="none" strike="noStrike" cap="none" normalizeH="0" dirty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946011" y="4050199"/>
            <a:ext cx="1427226" cy="609601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68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9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1200" dirty="0">
                <a:latin typeface="+mn-lt"/>
              </a:rPr>
              <a:t>Prefer (Within) Fixed Pair Effect Estimator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kern="1200" dirty="0"/>
              <a:t>Exploits variation over time, answers the policy question of interest, i.e. the (time series) question </a:t>
            </a:r>
          </a:p>
          <a:p>
            <a:pPr lvl="1"/>
            <a:r>
              <a:rPr lang="en-US" kern="1200" dirty="0"/>
              <a:t>“What is the trade effect of a country joining (or leaving) a currency union?”  </a:t>
            </a:r>
          </a:p>
          <a:p>
            <a:pPr lvl="1"/>
            <a:endParaRPr lang="en-US" kern="1200" dirty="0"/>
          </a:p>
          <a:p>
            <a:r>
              <a:rPr lang="en-US" kern="1200" dirty="0"/>
              <a:t>Controls for unobserved pair effects, including potential endogeneity of currency union</a:t>
            </a:r>
          </a:p>
          <a:p>
            <a:pPr marL="0" indent="0">
              <a:buNone/>
            </a:pPr>
            <a:endParaRPr lang="en-US" kern="1200" dirty="0"/>
          </a:p>
          <a:p>
            <a:pPr marL="0" indent="0">
              <a:buNone/>
            </a:pPr>
            <a:r>
              <a:rPr lang="en-US" dirty="0"/>
              <a:t>	ln(</a:t>
            </a:r>
            <a:r>
              <a:rPr lang="en-US" dirty="0" err="1"/>
              <a:t>Trade</a:t>
            </a:r>
            <a:r>
              <a:rPr lang="en-US" baseline="-25000" dirty="0" err="1"/>
              <a:t>ijt</a:t>
            </a:r>
            <a:r>
              <a:rPr lang="en-US" dirty="0"/>
              <a:t>) = 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</a:t>
            </a:r>
            <a:r>
              <a:rPr lang="en-US" dirty="0" err="1"/>
              <a:t>CU</a:t>
            </a:r>
            <a:r>
              <a:rPr lang="en-US" baseline="-25000" dirty="0" err="1"/>
              <a:t>ijt</a:t>
            </a:r>
            <a:r>
              <a:rPr lang="en-US" dirty="0"/>
              <a:t> +  </a:t>
            </a:r>
            <a:r>
              <a:rPr lang="en-US" dirty="0">
                <a:sym typeface="Symbol"/>
              </a:rPr>
              <a:t></a:t>
            </a:r>
            <a:r>
              <a:rPr lang="en-US" dirty="0" err="1"/>
              <a:t>Z</a:t>
            </a:r>
            <a:r>
              <a:rPr lang="en-US" baseline="-25000" dirty="0" err="1"/>
              <a:t>ijt</a:t>
            </a:r>
            <a:r>
              <a:rPr lang="en-US" baseline="-25000" dirty="0"/>
              <a:t> </a:t>
            </a:r>
            <a:r>
              <a:rPr lang="en-US" dirty="0"/>
              <a:t>+ {</a:t>
            </a:r>
            <a:r>
              <a:rPr lang="en-US" dirty="0" err="1"/>
              <a:t>δ</a:t>
            </a:r>
            <a:r>
              <a:rPr lang="en-US" baseline="-25000" dirty="0" err="1"/>
              <a:t>t</a:t>
            </a:r>
            <a:r>
              <a:rPr lang="en-US" dirty="0"/>
              <a:t>} </a:t>
            </a:r>
            <a:r>
              <a:rPr lang="en-US" dirty="0">
                <a:solidFill>
                  <a:srgbClr val="FF0000"/>
                </a:solidFill>
              </a:rPr>
              <a:t>+ {</a:t>
            </a:r>
            <a:r>
              <a:rPr lang="el-GR" dirty="0">
                <a:solidFill>
                  <a:srgbClr val="FF0000"/>
                </a:solidFill>
              </a:rPr>
              <a:t>θ</a:t>
            </a:r>
            <a:r>
              <a:rPr lang="en-US" baseline="-25000" dirty="0" err="1">
                <a:solidFill>
                  <a:srgbClr val="FF0000"/>
                </a:solidFill>
              </a:rPr>
              <a:t>ij</a:t>
            </a:r>
            <a:r>
              <a:rPr lang="en-US" dirty="0">
                <a:solidFill>
                  <a:srgbClr val="FF0000"/>
                </a:solidFill>
              </a:rPr>
              <a:t>} </a:t>
            </a:r>
            <a:r>
              <a:rPr lang="en-US" dirty="0"/>
              <a:t>+</a:t>
            </a:r>
            <a:r>
              <a:rPr lang="en-US" baseline="-25000" dirty="0"/>
              <a:t> </a:t>
            </a:r>
            <a:r>
              <a:rPr lang="en-US" dirty="0">
                <a:sym typeface="Symbol"/>
              </a:rPr>
              <a:t></a:t>
            </a:r>
            <a:r>
              <a:rPr lang="en-US" baseline="-25000" dirty="0" err="1"/>
              <a:t>ijt</a:t>
            </a:r>
            <a:endParaRPr lang="en-US" baseline="-25000" dirty="0"/>
          </a:p>
          <a:p>
            <a:endParaRPr lang="en-US" kern="1200" dirty="0"/>
          </a:p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60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Gravity </a:t>
            </a:r>
            <a:r>
              <a:rPr lang="en-US" dirty="0">
                <a:sym typeface="Symbol"/>
              </a:rPr>
              <a:t> </a:t>
            </a:r>
            <a:r>
              <a:rPr lang="en-US" altLang="en-US" dirty="0"/>
              <a:t>Estimates for Trade </a:t>
            </a:r>
            <a:br>
              <a:rPr lang="en-US" altLang="en-US" dirty="0"/>
            </a:br>
            <a:r>
              <a:rPr lang="en-US" altLang="en-US" dirty="0"/>
              <a:t>with Pair Fixed Effects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890596"/>
              </p:ext>
            </p:extLst>
          </p:nvPr>
        </p:nvGraphicFramePr>
        <p:xfrm>
          <a:off x="76200" y="1118938"/>
          <a:ext cx="8763000" cy="5187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740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US" sz="24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Table 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EER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2002 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New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With non-EMU and EMU CUs dis-aggregated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9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All CUs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.65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(.05) 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.63 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(.07)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72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All Non-EMU CUs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.75 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(.10)</a:t>
                      </a:r>
                      <a:endParaRPr lang="en-US" sz="28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744">
                <a:tc>
                  <a:txBody>
                    <a:bodyPr/>
                    <a:lstStyle/>
                    <a:p>
                      <a:r>
                        <a:rPr lang="en-US" sz="2400" b="1" dirty="0"/>
                        <a:t>EMU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.41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(.05)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5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Sample</a:t>
                      </a:r>
                      <a:r>
                        <a:rPr lang="en-US" sz="2400" b="1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period</a:t>
                      </a:r>
                      <a:endParaRPr lang="en-US" sz="2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#Obs. 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1948-1997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219,55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1948-2013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426,953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1948-2013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426,953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77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#Pair</a:t>
                      </a:r>
                      <a:r>
                        <a:rPr lang="en-US" sz="2400" b="1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FE</a:t>
                      </a:r>
                      <a:endParaRPr lang="en-US" sz="2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11,178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14,801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14,801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5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9C3A31E-44E0-4086-9EA2-B5AED7879E5E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6305976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0" dirty="0"/>
              <a:t>Note: Pooled OLS estimates. Other gravity </a:t>
            </a:r>
            <a:r>
              <a:rPr lang="en-US" sz="1600" b="0" i="0" dirty="0" err="1"/>
              <a:t>regressors</a:t>
            </a:r>
            <a:r>
              <a:rPr lang="en-US" sz="1600" b="0" i="0" dirty="0"/>
              <a:t> and year dummies included, but not reported. Robust standard errors in parentheses.</a:t>
            </a:r>
          </a:p>
          <a:p>
            <a:endParaRPr lang="en-US" sz="1600" b="0" i="0" dirty="0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0" y="4885790"/>
            <a:ext cx="8686800" cy="914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ounded Rectangle 8"/>
          <p:cNvSpPr/>
          <p:nvPr/>
        </p:nvSpPr>
        <p:spPr bwMode="auto">
          <a:xfrm>
            <a:off x="4724400" y="4296707"/>
            <a:ext cx="1676400" cy="54311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latin typeface="Tahoma" pitchFamily="34" charset="0"/>
              </a:rPr>
              <a:t>e</a:t>
            </a:r>
            <a:r>
              <a:rPr kumimoji="0" lang="en-US" sz="2000" b="0" i="0" u="none" strike="noStrike" cap="none" normalizeH="0" baseline="30000" dirty="0">
                <a:ln>
                  <a:noFill/>
                </a:ln>
                <a:solidFill>
                  <a:srgbClr val="0033CC"/>
                </a:solidFill>
                <a:effectLst/>
                <a:latin typeface="Tahoma" pitchFamily="34" charset="0"/>
              </a:rPr>
              <a:t>.41 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rgbClr val="0033CC"/>
                </a:solidFill>
                <a:effectLst/>
                <a:latin typeface="Tahoma" pitchFamily="34" charset="0"/>
              </a:rPr>
              <a:t>-1 ~ 51%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6432747" y="4595562"/>
            <a:ext cx="4572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6889947" y="4290337"/>
            <a:ext cx="1427226" cy="609601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1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Does this Compare with Literature?</a:t>
            </a:r>
          </a:p>
        </p:txBody>
      </p:sp>
      <p:sp>
        <p:nvSpPr>
          <p:cNvPr id="925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9C3A31E-44E0-4086-9EA2-B5AED7879E5E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6305976"/>
            <a:ext cx="746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i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Easiest to graph (large) literature</a:t>
            </a:r>
          </a:p>
        </p:txBody>
      </p:sp>
    </p:spTree>
    <p:extLst>
      <p:ext uri="{BB962C8B-B14F-4D97-AF65-F5344CB8AC3E}">
        <p14:creationId xmlns:p14="http://schemas.microsoft.com/office/powerpoint/2010/main" val="2216575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Forest Plot of (45) Literature </a:t>
            </a:r>
            <a:r>
              <a:rPr lang="en-US" i="1" dirty="0"/>
              <a:t>EMU </a:t>
            </a:r>
            <a:r>
              <a:rPr lang="en-US" dirty="0"/>
              <a:t>Estimates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362" y="1371600"/>
            <a:ext cx="4967275" cy="52578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56018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Meta-Estimate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Random effects estimator delivers estimate of (exp(.116)-1≈) 12.3%</a:t>
            </a:r>
          </a:p>
          <a:p>
            <a:pPr lvl="1"/>
            <a:r>
              <a:rPr lang="en-US" dirty="0"/>
              <a:t>Economically non-trivial</a:t>
            </a:r>
          </a:p>
          <a:p>
            <a:pPr lvl="1"/>
            <a:r>
              <a:rPr lang="en-US" dirty="0"/>
              <a:t>Statistically significant</a:t>
            </a:r>
          </a:p>
          <a:p>
            <a:pPr lvl="1"/>
            <a:r>
              <a:rPr lang="en-US" dirty="0"/>
              <a:t>Robust to reasonable sub-samples</a:t>
            </a:r>
          </a:p>
        </p:txBody>
      </p:sp>
    </p:spTree>
    <p:extLst>
      <p:ext uri="{BB962C8B-B14F-4D97-AF65-F5344CB8AC3E}">
        <p14:creationId xmlns:p14="http://schemas.microsoft.com/office/powerpoint/2010/main" val="155166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Meta-Estimates of EMU Trade/Export Effect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16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180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Estimator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Point Est.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95% Confidence Interval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P-value, no Hetero.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5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Lower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Upper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8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Fixed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(45)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.085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.091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8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Random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(45)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.084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.147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18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Random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Export (27)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18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Random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Dyadic (35)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.088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18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Random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Monadic (9)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.291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74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Publication Bias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 twenty (of 45) papers unpublished</a:t>
            </a:r>
          </a:p>
          <a:p>
            <a:r>
              <a:rPr lang="en-US" dirty="0"/>
              <a:t>Still, can investigate easily with standard techniques</a:t>
            </a:r>
          </a:p>
          <a:p>
            <a:pPr lvl="1"/>
            <a:r>
              <a:rPr lang="en-US" dirty="0"/>
              <a:t>Funnel plots of estimate against precision indicates weak right skew</a:t>
            </a:r>
          </a:p>
          <a:p>
            <a:pPr lvl="1"/>
            <a:r>
              <a:rPr lang="en-US" i="1" dirty="0"/>
              <a:t>Many</a:t>
            </a:r>
            <a:r>
              <a:rPr lang="en-US" dirty="0"/>
              <a:t> estimates outside 95% confidence interval!</a:t>
            </a:r>
          </a:p>
          <a:p>
            <a:pPr lvl="1"/>
            <a:r>
              <a:rPr lang="en-US" dirty="0"/>
              <a:t>Results in Figure 2</a:t>
            </a:r>
          </a:p>
          <a:p>
            <a:pPr lvl="1"/>
            <a:r>
              <a:rPr lang="en-US" i="1" dirty="0"/>
              <a:t>Conclude</a:t>
            </a:r>
            <a:r>
              <a:rPr lang="en-US" dirty="0"/>
              <a:t>: little evidence of publication bias</a:t>
            </a:r>
          </a:p>
          <a:p>
            <a:pPr lvl="2"/>
            <a:r>
              <a:rPr lang="en-US" dirty="0"/>
              <a:t>But worrying dispersion!</a:t>
            </a:r>
          </a:p>
        </p:txBody>
      </p:sp>
    </p:spTree>
    <p:extLst>
      <p:ext uri="{BB962C8B-B14F-4D97-AF65-F5344CB8AC3E}">
        <p14:creationId xmlns:p14="http://schemas.microsoft.com/office/powerpoint/2010/main" val="189956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Publication Bias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29" y="1440769"/>
            <a:ext cx="7576142" cy="480445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66907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EMU Estimates Vary Across Studies?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Rising with (log) observations</a:t>
            </a:r>
          </a:p>
          <a:p>
            <a:r>
              <a:rPr lang="en-US" dirty="0"/>
              <a:t>Small (positive) effect of years in EMU</a:t>
            </a:r>
          </a:p>
          <a:p>
            <a:r>
              <a:rPr lang="en-US" dirty="0"/>
              <a:t>Positive (big) effect of span in years</a:t>
            </a:r>
          </a:p>
          <a:p>
            <a:r>
              <a:rPr lang="en-US" dirty="0"/>
              <a:t>Positive (big) effect of number countries</a:t>
            </a:r>
          </a:p>
          <a:p>
            <a:endParaRPr lang="en-US" dirty="0"/>
          </a:p>
          <a:p>
            <a:r>
              <a:rPr lang="en-US" dirty="0"/>
              <a:t>Histograms, scatterplots, regressions all provided in Figure 3</a:t>
            </a:r>
          </a:p>
          <a:p>
            <a:pPr lvl="1"/>
            <a:r>
              <a:rPr lang="en-US" dirty="0"/>
              <a:t>Note paucity of observations</a:t>
            </a:r>
          </a:p>
          <a:p>
            <a:pPr lvl="1"/>
            <a:r>
              <a:rPr lang="en-US" dirty="0"/>
              <a:t>Special note: usually </a:t>
            </a:r>
            <a:r>
              <a:rPr lang="en-US" i="1" dirty="0"/>
              <a:t>very few countries </a:t>
            </a:r>
            <a:r>
              <a:rPr lang="en-US" dirty="0"/>
              <a:t>in sample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Currency Unions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5349875"/>
          </a:xfrm>
        </p:spPr>
        <p:txBody>
          <a:bodyPr/>
          <a:lstStyle/>
          <a:p>
            <a:r>
              <a:rPr lang="en-US" dirty="0"/>
              <a:t>Bilateral Currency Unions (“Dollarization”)</a:t>
            </a:r>
          </a:p>
          <a:p>
            <a:pPr lvl="1"/>
            <a:r>
              <a:rPr lang="en-US" sz="2200" dirty="0"/>
              <a:t>British £:    Bahamas (-1965), NZ  (-1966), India (-1966),                      	                Ireland (-1978) ….</a:t>
            </a:r>
          </a:p>
          <a:p>
            <a:pPr lvl="1"/>
            <a:r>
              <a:rPr lang="en-US" sz="2200" dirty="0"/>
              <a:t>US $:         Panama, Bahamas (1966-), Ecuador (2000-), </a:t>
            </a:r>
          </a:p>
          <a:p>
            <a:pPr marL="457200" lvl="1" indent="0">
              <a:buNone/>
            </a:pPr>
            <a:r>
              <a:rPr lang="en-US" sz="2200" dirty="0"/>
              <a:t>		    El Salvador (2001-), Zimbabwe (2009-) ….</a:t>
            </a:r>
          </a:p>
          <a:p>
            <a:pPr lvl="1"/>
            <a:r>
              <a:rPr lang="en-US" sz="2200" dirty="0"/>
              <a:t>Fr Franc:   Morocco (-1957), Algeria (-1968) …</a:t>
            </a:r>
          </a:p>
          <a:p>
            <a:pPr lvl="1"/>
            <a:endParaRPr lang="en-US" sz="2200" dirty="0"/>
          </a:p>
          <a:p>
            <a:r>
              <a:rPr lang="en-US" dirty="0"/>
              <a:t>Multilateral Currency Unions</a:t>
            </a:r>
          </a:p>
          <a:p>
            <a:pPr lvl="1"/>
            <a:r>
              <a:rPr lang="en-US" sz="2200" dirty="0"/>
              <a:t>CFA Franc Zones</a:t>
            </a:r>
          </a:p>
          <a:p>
            <a:pPr lvl="1"/>
            <a:r>
              <a:rPr lang="en-US" sz="2200" dirty="0"/>
              <a:t>Eastern Caribbean Currency Union</a:t>
            </a:r>
          </a:p>
          <a:p>
            <a:pPr lvl="1"/>
            <a:r>
              <a:rPr lang="en-US" sz="2200" dirty="0"/>
              <a:t>Common (Rand) Monetary Area</a:t>
            </a:r>
          </a:p>
          <a:p>
            <a:pPr lvl="1"/>
            <a:r>
              <a:rPr lang="en-US" sz="2200" dirty="0"/>
              <a:t>European Economic and Monetary Union, EMU (1999-)</a:t>
            </a:r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93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Effect and Sample Size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" y="1444625"/>
            <a:ext cx="7680960" cy="4800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73880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Confirmation via Meta-Regression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to check ocular evidence</a:t>
            </a:r>
          </a:p>
          <a:p>
            <a:pPr lvl="1"/>
            <a:r>
              <a:rPr lang="en-US" i="1" dirty="0"/>
              <a:t>Strong</a:t>
            </a:r>
            <a:r>
              <a:rPr lang="en-US" dirty="0"/>
              <a:t> positive effect of #countries</a:t>
            </a:r>
          </a:p>
          <a:p>
            <a:pPr lvl="1"/>
            <a:r>
              <a:rPr lang="en-US" i="1" dirty="0"/>
              <a:t>Strong</a:t>
            </a:r>
            <a:r>
              <a:rPr lang="en-US" dirty="0"/>
              <a:t> positive effect of #years</a:t>
            </a:r>
          </a:p>
          <a:p>
            <a:pPr lvl="1"/>
            <a:r>
              <a:rPr lang="en-US" dirty="0"/>
              <a:t>Other effects?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Check via Meta Regression Analysis</a:t>
            </a:r>
          </a:p>
          <a:p>
            <a:pPr lvl="1"/>
            <a:r>
              <a:rPr lang="en-US" dirty="0"/>
              <a:t>Check for sensitivity to weighting</a:t>
            </a:r>
          </a:p>
          <a:p>
            <a:pPr lvl="1"/>
            <a:r>
              <a:rPr lang="en-US" dirty="0"/>
              <a:t>Check for other determinants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0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 Regressions of EMU Trade Effect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599" cy="4556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Weight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Std. Err.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</a:t>
                      </a:r>
                      <a:r>
                        <a:rPr lang="en-US" sz="18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GSCites</a:t>
                      </a:r>
                      <a:r>
                        <a:rPr lang="en-US" sz="18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Std. Err.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Std. Err.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Std. Err.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 Countries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Time-Vary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Country FE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(.07)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Exports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en-US" sz="18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Trade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(.06)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Dyadic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(.07)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P(value)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.63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.81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Adjust R</a:t>
                      </a:r>
                      <a:r>
                        <a:rPr lang="en-US" sz="18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.47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211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literature: </a:t>
            </a:r>
            <a:r>
              <a:rPr lang="en-US" i="1" dirty="0"/>
              <a:t>longer</a:t>
            </a:r>
            <a:r>
              <a:rPr lang="en-US" dirty="0"/>
              <a:t>, </a:t>
            </a:r>
            <a:r>
              <a:rPr lang="en-US" i="1" dirty="0"/>
              <a:t>wider</a:t>
            </a:r>
            <a:r>
              <a:rPr lang="en-US" dirty="0"/>
              <a:t> spans of data over both time and countries systematically associated with higher estimate of EMU trade effect</a:t>
            </a:r>
          </a:p>
          <a:p>
            <a:pPr lvl="1"/>
            <a:r>
              <a:rPr lang="en-US" dirty="0"/>
              <a:t>Curious … extra data increases </a:t>
            </a:r>
            <a:r>
              <a:rPr lang="el-GR" dirty="0"/>
              <a:t>γ</a:t>
            </a:r>
            <a:r>
              <a:rPr lang="en-US" dirty="0"/>
              <a:t> </a:t>
            </a:r>
            <a:r>
              <a:rPr lang="en-US" i="1" dirty="0"/>
              <a:t>even if extra observations </a:t>
            </a:r>
            <a:r>
              <a:rPr lang="en-US" i="1" dirty="0">
                <a:solidFill>
                  <a:srgbClr val="FF0000"/>
                </a:solidFill>
              </a:rPr>
              <a:t>not directly relevant to EMU</a:t>
            </a:r>
            <a:r>
              <a:rPr lang="en-US" i="1" dirty="0"/>
              <a:t>!</a:t>
            </a:r>
          </a:p>
          <a:p>
            <a:pPr lvl="1"/>
            <a:r>
              <a:rPr lang="en-US" dirty="0"/>
              <a:t>(Explains why these observations – e.g., small/poor countries – often omitted from studies; natural to include only relevant observations when estimating EMU trade effect – encompassing)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1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But </a:t>
            </a:r>
            <a:r>
              <a:rPr lang="en-US" dirty="0"/>
              <a:t>… only 7 papers in literature use preferred methodology (exports, dyadic and time-varying country fixed effects) … and most papers use few countries (median 22), years (median 20)</a:t>
            </a:r>
          </a:p>
          <a:p>
            <a:r>
              <a:rPr lang="en-US" dirty="0"/>
              <a:t>So, seems wise to check meta-results with actual data, plain-vanilla methodology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What’s Trustworthy?  Measuring Trade Effects </a:t>
            </a:r>
            <a:br>
              <a:rPr lang="en-US" altLang="en-US" dirty="0"/>
            </a:br>
            <a:r>
              <a:rPr lang="en-US" altLang="en-US" dirty="0"/>
              <a:t>Newer (Export) Gravity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Much work on “theory-consistent” gravity estimation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en-US" dirty="0"/>
              <a:t>Use Least Squares with </a:t>
            </a:r>
            <a:r>
              <a:rPr lang="en-US" u="sng" dirty="0">
                <a:solidFill>
                  <a:srgbClr val="FF0000"/>
                </a:solidFill>
              </a:rPr>
              <a:t>time-varying</a:t>
            </a:r>
            <a:r>
              <a:rPr lang="en-US" dirty="0"/>
              <a:t> country Dummy Variables (LSDV) (+ dyadic FE) to control for multilateral resistance, other general equilibrium effects:</a:t>
            </a: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000" dirty="0"/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000" dirty="0"/>
              <a:t>ln(</a:t>
            </a:r>
            <a:r>
              <a:rPr lang="en-US" sz="3000" dirty="0" err="1"/>
              <a:t>Exports</a:t>
            </a:r>
            <a:r>
              <a:rPr lang="en-US" sz="3000" baseline="-25000" dirty="0" err="1"/>
              <a:t>ijt</a:t>
            </a:r>
            <a:r>
              <a:rPr lang="en-US" sz="3000" dirty="0"/>
              <a:t>) = </a:t>
            </a:r>
            <a:r>
              <a:rPr lang="en-US" sz="3000" dirty="0">
                <a:solidFill>
                  <a:srgbClr val="FF0000"/>
                </a:solidFill>
                <a:sym typeface="Symbol" panose="05050102010706020507" pitchFamily="18" charset="2"/>
              </a:rPr>
              <a:t></a:t>
            </a:r>
            <a:r>
              <a:rPr lang="en-US" sz="3000" dirty="0" err="1"/>
              <a:t>CU</a:t>
            </a:r>
            <a:r>
              <a:rPr lang="en-US" sz="3000" baseline="-25000" dirty="0" err="1"/>
              <a:t>ijt</a:t>
            </a:r>
            <a:r>
              <a:rPr lang="en-US" sz="3000" dirty="0"/>
              <a:t> + </a:t>
            </a:r>
            <a:r>
              <a:rPr lang="en-US" sz="3000" dirty="0">
                <a:sym typeface="Symbol" panose="05050102010706020507" pitchFamily="18" charset="2"/>
              </a:rPr>
              <a:t></a:t>
            </a:r>
            <a:r>
              <a:rPr lang="en-US" sz="3000" dirty="0" err="1">
                <a:sym typeface="Symbol" panose="05050102010706020507" pitchFamily="18" charset="2"/>
              </a:rPr>
              <a:t>Z</a:t>
            </a:r>
            <a:r>
              <a:rPr lang="en-US" sz="3000" baseline="-25000" dirty="0" err="1"/>
              <a:t>ijt</a:t>
            </a:r>
            <a:r>
              <a:rPr lang="en-US" sz="3000" dirty="0"/>
              <a:t>+ {</a:t>
            </a:r>
            <a:r>
              <a:rPr lang="en-US" sz="3000" dirty="0" err="1">
                <a:solidFill>
                  <a:srgbClr val="FF0000"/>
                </a:solidFill>
              </a:rPr>
              <a:t>λ</a:t>
            </a:r>
            <a:r>
              <a:rPr lang="en-US" sz="3000" baseline="-25000" dirty="0" err="1">
                <a:solidFill>
                  <a:srgbClr val="FF0000"/>
                </a:solidFill>
              </a:rPr>
              <a:t>it</a:t>
            </a:r>
            <a:r>
              <a:rPr lang="en-US" sz="3000" dirty="0"/>
              <a:t>} + {</a:t>
            </a:r>
            <a:r>
              <a:rPr lang="en-US" sz="3000" dirty="0" err="1">
                <a:solidFill>
                  <a:srgbClr val="FF0000"/>
                </a:solidFill>
              </a:rPr>
              <a:t>ψ</a:t>
            </a:r>
            <a:r>
              <a:rPr lang="en-US" sz="3000" baseline="-25000" dirty="0" err="1">
                <a:solidFill>
                  <a:srgbClr val="FF0000"/>
                </a:solidFill>
              </a:rPr>
              <a:t>jt</a:t>
            </a:r>
            <a:r>
              <a:rPr lang="en-US" sz="3000" dirty="0"/>
              <a:t>} + {</a:t>
            </a:r>
            <a:r>
              <a:rPr lang="el-GR" sz="3000" dirty="0">
                <a:solidFill>
                  <a:srgbClr val="FF0000"/>
                </a:solidFill>
              </a:rPr>
              <a:t>θ</a:t>
            </a:r>
            <a:r>
              <a:rPr lang="en-US" sz="3000" baseline="-25000" dirty="0" err="1">
                <a:solidFill>
                  <a:srgbClr val="FF0000"/>
                </a:solidFill>
              </a:rPr>
              <a:t>ij</a:t>
            </a:r>
            <a:r>
              <a:rPr lang="en-US" sz="3000" dirty="0"/>
              <a:t>} + </a:t>
            </a:r>
            <a:r>
              <a:rPr lang="en-US" sz="3000" dirty="0">
                <a:sym typeface="Symbol" panose="05050102010706020507" pitchFamily="18" charset="2"/>
              </a:rPr>
              <a:t></a:t>
            </a:r>
            <a:r>
              <a:rPr lang="en-US" sz="3000" baseline="-25000" dirty="0" err="1"/>
              <a:t>ijt</a:t>
            </a:r>
            <a:endParaRPr lang="en-US" sz="3000" baseline="-25000" dirty="0"/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000" baseline="-25000" dirty="0"/>
          </a:p>
          <a:p>
            <a:pPr lvl="0" eaLnBrk="1" fontAlgn="auto" hangingPunct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err="1"/>
              <a:t>X</a:t>
            </a:r>
            <a:r>
              <a:rPr lang="en-US" baseline="-25000" dirty="0" err="1"/>
              <a:t>ijt</a:t>
            </a:r>
            <a:r>
              <a:rPr lang="en-US" dirty="0"/>
              <a:t> = nominal bilateral exports from i to j at time t,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/>
              <a:t>{</a:t>
            </a:r>
            <a:r>
              <a:rPr lang="en-US" dirty="0" err="1"/>
              <a:t>λ</a:t>
            </a:r>
            <a:r>
              <a:rPr lang="en-US" baseline="-25000" dirty="0" err="1"/>
              <a:t>it</a:t>
            </a:r>
            <a:r>
              <a:rPr lang="en-US" dirty="0"/>
              <a:t>} = set of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u="sng" dirty="0">
                <a:solidFill>
                  <a:srgbClr val="FF3300"/>
                </a:solidFill>
              </a:rPr>
              <a:t>time-varying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/>
              <a:t>exporter dummy variables,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{</a:t>
            </a:r>
            <a:r>
              <a:rPr lang="en-US" dirty="0" err="1"/>
              <a:t>ψ</a:t>
            </a:r>
            <a:r>
              <a:rPr lang="en-US" baseline="-25000" dirty="0" err="1"/>
              <a:t>jt</a:t>
            </a:r>
            <a:r>
              <a:rPr lang="en-US" dirty="0"/>
              <a:t>} = set of </a:t>
            </a:r>
            <a:r>
              <a:rPr lang="en-US" u="sng" dirty="0">
                <a:solidFill>
                  <a:srgbClr val="FF3300"/>
                </a:solidFill>
              </a:rPr>
              <a:t>time-varying</a:t>
            </a:r>
            <a:r>
              <a:rPr lang="en-US" dirty="0"/>
              <a:t> importer dummy variables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{</a:t>
            </a:r>
            <a:r>
              <a:rPr lang="el-GR" dirty="0"/>
              <a:t>θ</a:t>
            </a:r>
            <a:r>
              <a:rPr lang="en-US" baseline="-25000" dirty="0" err="1"/>
              <a:t>ij</a:t>
            </a:r>
            <a:r>
              <a:rPr lang="en-US" dirty="0"/>
              <a:t>} = set of </a:t>
            </a:r>
            <a:r>
              <a:rPr lang="en-US" u="sng" dirty="0">
                <a:solidFill>
                  <a:srgbClr val="FF3300"/>
                </a:solidFill>
              </a:rPr>
              <a:t>time-invariant</a:t>
            </a:r>
            <a:r>
              <a:rPr lang="en-US" dirty="0"/>
              <a:t> pair-specific dummy variables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F133A073-1FAF-4657-A470-C617DE7C34D2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4358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43235"/>
            <a:ext cx="9144000" cy="1366485"/>
          </a:xfrm>
        </p:spPr>
        <p:txBody>
          <a:bodyPr/>
          <a:lstStyle/>
          <a:p>
            <a:pPr eaLnBrk="1" hangingPunct="1"/>
            <a:r>
              <a:rPr lang="en-US" altLang="en-US" dirty="0"/>
              <a:t>Gravity </a:t>
            </a:r>
            <a:r>
              <a:rPr lang="en-US" dirty="0">
                <a:sym typeface="Symbol"/>
              </a:rPr>
              <a:t> </a:t>
            </a:r>
            <a:r>
              <a:rPr lang="en-US" altLang="en-US" dirty="0"/>
              <a:t>Estimates for Exports</a:t>
            </a:r>
            <a:br>
              <a:rPr lang="en-US" altLang="en-US" dirty="0"/>
            </a:br>
            <a:r>
              <a:rPr lang="en-US" altLang="en-US" dirty="0"/>
              <a:t>with country-year effects for exporter &amp; importer</a:t>
            </a:r>
            <a:br>
              <a:rPr lang="en-US" altLang="en-US" dirty="0"/>
            </a:br>
            <a:r>
              <a:rPr lang="en-US" altLang="en-US" dirty="0"/>
              <a:t>&amp; </a:t>
            </a:r>
            <a:r>
              <a:rPr lang="en-US" altLang="en-US" u="sng" dirty="0"/>
              <a:t>country pair FE</a:t>
            </a:r>
            <a:r>
              <a:rPr lang="en-US" altLang="en-US" dirty="0"/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031577"/>
              </p:ext>
            </p:extLst>
          </p:nvPr>
        </p:nvGraphicFramePr>
        <p:xfrm>
          <a:off x="190499" y="1409720"/>
          <a:ext cx="8763001" cy="4865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2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7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3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096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US" sz="24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Table 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Aggregate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With non-EMU and EMU CUs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dis-aggregated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2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All CUs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.34 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(.02)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4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All Non-EMU CUs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.30 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(.03)</a:t>
                      </a:r>
                      <a:endParaRPr lang="en-US" sz="28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2400" b="1" dirty="0"/>
                        <a:t>EMU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.43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(.02)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7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Sample</a:t>
                      </a:r>
                      <a:r>
                        <a:rPr lang="en-US" sz="2400" b="1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period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1948-2013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1948-2013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#Obs. 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879,794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879,794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#Country-year effects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22,438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22,438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6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#Pair</a:t>
                      </a:r>
                      <a:r>
                        <a:rPr lang="en-US" sz="2400" b="1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FE</a:t>
                      </a:r>
                      <a:endParaRPr lang="en-US" sz="2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33,886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33,886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25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9C3A31E-44E0-4086-9EA2-B5AED7879E5E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" y="6305976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0" dirty="0"/>
              <a:t>Note: Other gravity </a:t>
            </a:r>
            <a:r>
              <a:rPr lang="en-US" sz="1600" b="0" i="0" dirty="0" err="1"/>
              <a:t>regressors</a:t>
            </a:r>
            <a:r>
              <a:rPr lang="en-US" sz="1600" b="0" i="0" dirty="0"/>
              <a:t> and year dummies included, but not reported. Robust standard errors in parentheses.</a:t>
            </a:r>
          </a:p>
          <a:p>
            <a:r>
              <a:rPr lang="en-US" sz="1600" b="0" i="0" dirty="0"/>
              <a:t> 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0" y="4648200"/>
            <a:ext cx="86106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Oval 7"/>
          <p:cNvSpPr/>
          <p:nvPr/>
        </p:nvSpPr>
        <p:spPr bwMode="auto">
          <a:xfrm>
            <a:off x="6721031" y="4052046"/>
            <a:ext cx="1584769" cy="609601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305300" y="4052046"/>
            <a:ext cx="1676400" cy="54311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latin typeface="Tahoma" pitchFamily="34" charset="0"/>
              </a:rPr>
              <a:t>e</a:t>
            </a:r>
            <a:r>
              <a:rPr kumimoji="0" lang="en-US" sz="2000" b="0" i="0" u="none" strike="noStrike" cap="none" normalizeH="0" baseline="30000" dirty="0">
                <a:ln>
                  <a:noFill/>
                </a:ln>
                <a:solidFill>
                  <a:srgbClr val="0033CC"/>
                </a:solidFill>
                <a:effectLst/>
                <a:latin typeface="Tahoma" pitchFamily="34" charset="0"/>
              </a:rPr>
              <a:t>.43 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rgbClr val="0033CC"/>
                </a:solidFill>
                <a:effectLst/>
                <a:latin typeface="Tahoma" pitchFamily="34" charset="0"/>
              </a:rPr>
              <a:t>-1 ~ 54%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6096000" y="4365811"/>
            <a:ext cx="4572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5856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Tangent: Allow for Dynamic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/>
              <a:t>Add (14) leads and lags around currency union exit/entry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i.e. Add </a:t>
            </a:r>
            <a:r>
              <a:rPr lang="en-US" dirty="0" err="1"/>
              <a:t>Σ</a:t>
            </a:r>
            <a:r>
              <a:rPr lang="en-US" baseline="-25000" dirty="0" err="1"/>
              <a:t>k</a:t>
            </a:r>
            <a:r>
              <a:rPr lang="en-US" dirty="0" err="1"/>
              <a:t>θ</a:t>
            </a:r>
            <a:r>
              <a:rPr lang="en-US" baseline="-25000" dirty="0" err="1"/>
              <a:t>k</a:t>
            </a:r>
            <a:r>
              <a:rPr lang="en-US" dirty="0" err="1"/>
              <a:t>CUENTRY</a:t>
            </a:r>
            <a:r>
              <a:rPr lang="en-US" baseline="-25000" dirty="0" err="1"/>
              <a:t>ijt</a:t>
            </a:r>
            <a:r>
              <a:rPr lang="en-US" baseline="-25000" dirty="0"/>
              <a:t>-k</a:t>
            </a:r>
            <a:r>
              <a:rPr lang="en-US" dirty="0"/>
              <a:t> + </a:t>
            </a:r>
            <a:r>
              <a:rPr lang="en-US" dirty="0" err="1"/>
              <a:t>Σ</a:t>
            </a:r>
            <a:r>
              <a:rPr lang="en-US" baseline="-25000" dirty="0" err="1"/>
              <a:t>k</a:t>
            </a:r>
            <a:r>
              <a:rPr lang="en-US" dirty="0" err="1"/>
              <a:t>φ</a:t>
            </a:r>
            <a:r>
              <a:rPr lang="en-US" baseline="-25000" dirty="0" err="1"/>
              <a:t>k</a:t>
            </a:r>
            <a:r>
              <a:rPr lang="en-US" dirty="0" err="1"/>
              <a:t>CUEXIT</a:t>
            </a:r>
            <a:r>
              <a:rPr lang="en-US" baseline="-25000" dirty="0" err="1"/>
              <a:t>ijt</a:t>
            </a:r>
            <a:r>
              <a:rPr lang="en-US" baseline="-25000" dirty="0"/>
              <a:t>-k</a:t>
            </a:r>
            <a:r>
              <a:rPr lang="en-US" dirty="0"/>
              <a:t> to gravity equation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Distinguish effects between EMU/non-EMU exit and entries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Estimate with pair FE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000" dirty="0"/>
              <a:t>Test for Symmetry (post-entry = - post-exit)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Find symmetry holds well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8713D34-2569-485D-A24C-80B6AD96BCA9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2895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-109849"/>
            <a:ext cx="9144000" cy="1355725"/>
          </a:xfrm>
        </p:spPr>
        <p:txBody>
          <a:bodyPr/>
          <a:lstStyle/>
          <a:p>
            <a:pPr eaLnBrk="1" hangingPunct="1"/>
            <a:r>
              <a:rPr lang="en-US" altLang="en-US" dirty="0"/>
              <a:t>Allowing Dynamic Effects, </a:t>
            </a:r>
            <a:br>
              <a:rPr lang="en-US" altLang="en-US" dirty="0"/>
            </a:br>
            <a:r>
              <a:rPr lang="en-US" altLang="en-US" dirty="0"/>
              <a:t>CU exit lowers exports, entry raises exports 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B4113075-0C79-4116-B4D6-13059E3B8900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24580" name="Content Placeholder 5"/>
          <p:cNvPicPr preferRelativeResize="0"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1" y="1492220"/>
            <a:ext cx="6972300" cy="5197475"/>
          </a:xfrm>
          <a:ln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 rot="21040821">
            <a:off x="2565743" y="4923904"/>
            <a:ext cx="2092707" cy="684213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1376" y="1292165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0" dirty="0"/>
              <a:t>Figure 2</a:t>
            </a:r>
          </a:p>
        </p:txBody>
      </p:sp>
      <p:sp>
        <p:nvSpPr>
          <p:cNvPr id="7" name="Oval 6"/>
          <p:cNvSpPr/>
          <p:nvPr/>
        </p:nvSpPr>
        <p:spPr>
          <a:xfrm rot="468236">
            <a:off x="2247186" y="2754696"/>
            <a:ext cx="1957743" cy="684213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 rot="21088513">
            <a:off x="5896176" y="4927362"/>
            <a:ext cx="2127807" cy="684213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23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Symmetry Tests, </a:t>
            </a:r>
            <a:br>
              <a:rPr lang="en-US" altLang="en-US" dirty="0"/>
            </a:br>
            <a:r>
              <a:rPr lang="en-US" altLang="en-US" dirty="0"/>
              <a:t>Exports with country-year and pair FE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1257659"/>
              </p:ext>
            </p:extLst>
          </p:nvPr>
        </p:nvGraphicFramePr>
        <p:xfrm>
          <a:off x="304798" y="1413991"/>
          <a:ext cx="8458200" cy="4377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07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Table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6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F-stat (p value)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After CU Entry = - After CU Exit?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.8 (.71)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6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Before CU Entry = - Before CU Exit?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.8 (.68)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2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Both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1.0 (.49)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7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After non-EMU CU Entry = After EMU Entry?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1.3 (.17)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7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Before non-EMU CU Entry = Before EMU Entry?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1.4 (.16)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48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Both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2.8 (.00)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0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After non-EMU CU Exit = - After EMU Entry?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.9(.51)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25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764B0540-F6D8-481B-8D2F-9EB5A375E169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16061" y="5029200"/>
            <a:ext cx="8470739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241622" y="3429000"/>
            <a:ext cx="8470739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558961" y="60198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0" dirty="0">
                <a:latin typeface="+mn-lt"/>
              </a:rPr>
              <a:t>Table reports  F-test statistic for Ho of identical slopes </a:t>
            </a:r>
            <a:r>
              <a:rPr lang="en-US" sz="2000" b="0" i="0" dirty="0" err="1"/>
              <a:t>Σ</a:t>
            </a:r>
            <a:r>
              <a:rPr lang="en-US" sz="2000" b="0" i="0" baseline="-25000" dirty="0" err="1"/>
              <a:t>k</a:t>
            </a:r>
            <a:r>
              <a:rPr lang="en-US" sz="2000" b="0" i="0" dirty="0" err="1"/>
              <a:t>θ</a:t>
            </a:r>
            <a:r>
              <a:rPr lang="en-US" sz="2000" b="0" i="0" baseline="-25000" dirty="0" err="1"/>
              <a:t>k</a:t>
            </a:r>
            <a:r>
              <a:rPr lang="en-US" sz="2000" b="0" i="0" baseline="-25000" dirty="0"/>
              <a:t>   </a:t>
            </a:r>
            <a:r>
              <a:rPr lang="en-US" sz="2000" b="0" i="0" dirty="0" err="1"/>
              <a:t>Σ</a:t>
            </a:r>
            <a:r>
              <a:rPr lang="en-US" sz="2000" b="0" i="0" baseline="-25000" dirty="0" err="1"/>
              <a:t>k</a:t>
            </a:r>
            <a:r>
              <a:rPr lang="en-US" sz="2000" b="0" i="0" dirty="0" err="1"/>
              <a:t>φ</a:t>
            </a:r>
            <a:r>
              <a:rPr lang="en-US" sz="2000" b="0" i="0" baseline="-25000" dirty="0" err="1"/>
              <a:t>k</a:t>
            </a:r>
            <a:r>
              <a:rPr lang="en-US" sz="2000" b="0" i="0" dirty="0"/>
              <a:t> for given CU pairs and time periods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93261" y="2239662"/>
            <a:ext cx="8382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0" i="0" dirty="0">
                <a:solidFill>
                  <a:srgbClr val="FF0000"/>
                </a:solidFill>
              </a:rPr>
              <a:t>Can’t reject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29597" y="5098972"/>
            <a:ext cx="8382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0" i="0" dirty="0">
                <a:solidFill>
                  <a:srgbClr val="FF0000"/>
                </a:solidFill>
              </a:rPr>
              <a:t>Can’t reject</a:t>
            </a:r>
          </a:p>
        </p:txBody>
      </p:sp>
      <p:sp>
        <p:nvSpPr>
          <p:cNvPr id="2" name="Right Brace 1"/>
          <p:cNvSpPr/>
          <p:nvPr/>
        </p:nvSpPr>
        <p:spPr bwMode="auto">
          <a:xfrm>
            <a:off x="7924798" y="1911556"/>
            <a:ext cx="228602" cy="1392486"/>
          </a:xfrm>
          <a:prstGeom prst="rightBrace">
            <a:avLst/>
          </a:prstGeom>
          <a:solidFill>
            <a:schemeClr val="accent1">
              <a:alpha val="0"/>
            </a:scheme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7784937" y="5060513"/>
            <a:ext cx="368463" cy="654488"/>
          </a:xfrm>
          <a:prstGeom prst="rightBrace">
            <a:avLst>
              <a:gd name="adj1" fmla="val 8333"/>
              <a:gd name="adj2" fmla="val 52055"/>
            </a:avLst>
          </a:prstGeom>
          <a:solidFill>
            <a:schemeClr val="accent1">
              <a:alpha val="0"/>
            </a:scheme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18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CDB64-A2CB-4A17-9814-6EB784EB8D56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2858"/>
            <a:ext cx="9144000" cy="990600"/>
          </a:xfrm>
        </p:spPr>
        <p:txBody>
          <a:bodyPr/>
          <a:lstStyle/>
          <a:p>
            <a:pPr eaLnBrk="1" hangingPunct="1">
              <a:defRPr/>
            </a:pPr>
            <a:br>
              <a:rPr lang="en-US" dirty="0"/>
            </a:br>
            <a:r>
              <a:rPr lang="en-US" dirty="0"/>
              <a:t>Costs and Benefits of Joining a Monetary Union</a:t>
            </a:r>
            <a:r>
              <a:rPr lang="en-US" sz="2400" b="0" dirty="0"/>
              <a:t> 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025" y="1701800"/>
            <a:ext cx="8475663" cy="5019675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u="sng" dirty="0"/>
              <a:t>Key Costs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Loss of nominal exchange rate as policy tool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Loss of national monetary policy control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EMU: these costs are high!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dirty="0"/>
              <a:t> </a:t>
            </a:r>
          </a:p>
          <a:p>
            <a:pPr marL="0" indent="0" algn="ctr"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ko-KR" sz="3200" u="sng" dirty="0">
                <a:ea typeface="굴림"/>
                <a:cs typeface="굴림"/>
              </a:rPr>
              <a:t>Potential (Economic) Benefits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ko-KR" dirty="0">
                <a:ea typeface="굴림"/>
                <a:cs typeface="굴림"/>
              </a:rPr>
              <a:t>Greater transparency of prices encourages greater competition and efficiency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ko-KR" dirty="0">
                <a:ea typeface="굴림"/>
                <a:cs typeface="굴림"/>
              </a:rPr>
              <a:t>Reduced currency risk </a:t>
            </a:r>
            <a:r>
              <a:rPr lang="en-US" altLang="ko-KR" u="sng" dirty="0">
                <a:ea typeface="굴림"/>
                <a:cs typeface="굴림"/>
              </a:rPr>
              <a:t>encourages more trade </a:t>
            </a:r>
            <a:r>
              <a:rPr lang="en-US" altLang="ko-KR" dirty="0">
                <a:ea typeface="굴림"/>
                <a:cs typeface="굴림"/>
              </a:rPr>
              <a:t>and investment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ko-KR" dirty="0">
                <a:ea typeface="굴림"/>
                <a:cs typeface="굴림"/>
              </a:rPr>
              <a:t>Is there actually any substantive benefit in the data?</a:t>
            </a:r>
          </a:p>
          <a:p>
            <a:pPr marL="457200" lvl="1" indent="0" eaLnBrk="1" hangingPunct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06566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05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Sensitivity Analysis of </a:t>
            </a:r>
            <a:r>
              <a:rPr lang="en-US" dirty="0">
                <a:sym typeface="Symbol"/>
              </a:rPr>
              <a:t> </a:t>
            </a:r>
            <a:r>
              <a:rPr lang="en-US" altLang="en-US" dirty="0"/>
              <a:t>Estimates : </a:t>
            </a:r>
            <a:br>
              <a:rPr lang="en-US" altLang="en-US" dirty="0"/>
            </a:br>
            <a:r>
              <a:rPr lang="en-US" altLang="en-US" dirty="0"/>
              <a:t>Dis-aggregating Other CUs</a:t>
            </a:r>
          </a:p>
        </p:txBody>
      </p:sp>
      <p:sp>
        <p:nvSpPr>
          <p:cNvPr id="225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764B0540-F6D8-481B-8D2F-9EB5A375E169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5635446"/>
              </p:ext>
            </p:extLst>
          </p:nvPr>
        </p:nvGraphicFramePr>
        <p:xfrm>
          <a:off x="510988" y="1199050"/>
          <a:ext cx="8099612" cy="51170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0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4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0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sym typeface="Symbol"/>
                        </a:rPr>
                        <a:t>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sym typeface="Symbol"/>
                        </a:rPr>
                        <a:t> 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3300"/>
                          </a:solidFill>
                          <a:effectLst/>
                          <a:latin typeface="+mn-lt"/>
                          <a:ea typeface="Times New Roman"/>
                        </a:rPr>
                        <a:t>EMU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.43** (.02)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  .43**   (.02)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Other CUs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.30** (.03)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-.10      (.06)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CFA Franc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.58**   (.10)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ECCU $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1.64**   (.11)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Aussie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effectLst/>
                        </a:rPr>
                        <a:t> $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.39       (.20)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Brit. £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.55**    (.03)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French Franc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.87**    (.08)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Indian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effectLst/>
                        </a:rPr>
                        <a:t> Rupee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             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    .52**    (.11)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US $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-.05      (.06)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0988" y="6273225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0" dirty="0"/>
              <a:t>Note: Other gravity </a:t>
            </a:r>
            <a:r>
              <a:rPr lang="en-US" sz="1600" b="0" i="0" dirty="0" err="1"/>
              <a:t>regressors</a:t>
            </a:r>
            <a:r>
              <a:rPr lang="en-US" sz="1600" b="0" i="0" dirty="0"/>
              <a:t>, country-year and pair dummies included, but not reported. 879,794 annual observations, 1948-2013.</a:t>
            </a:r>
          </a:p>
        </p:txBody>
      </p:sp>
    </p:spTree>
    <p:extLst>
      <p:ext uri="{BB962C8B-B14F-4D97-AF65-F5344CB8AC3E}">
        <p14:creationId xmlns:p14="http://schemas.microsoft.com/office/powerpoint/2010/main" val="22851557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0" y="-1914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Sensitivity Analysis</a:t>
            </a:r>
            <a:r>
              <a:rPr lang="en-US" dirty="0">
                <a:sym typeface="Symbol"/>
              </a:rPr>
              <a:t> of  EMU </a:t>
            </a:r>
            <a:r>
              <a:rPr lang="en-US" altLang="en-US" dirty="0"/>
              <a:t>Estimates: </a:t>
            </a:r>
            <a:br>
              <a:rPr lang="en-US" altLang="en-US" dirty="0"/>
            </a:br>
            <a:r>
              <a:rPr lang="en-US" altLang="en-US" dirty="0"/>
              <a:t>Varying Country and Sample Period </a:t>
            </a:r>
          </a:p>
        </p:txBody>
      </p:sp>
      <p:sp>
        <p:nvSpPr>
          <p:cNvPr id="225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764B0540-F6D8-481B-8D2F-9EB5A375E169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156296"/>
              </p:ext>
            </p:extLst>
          </p:nvPr>
        </p:nvGraphicFramePr>
        <p:xfrm>
          <a:off x="0" y="1205491"/>
          <a:ext cx="9220200" cy="4833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2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9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83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23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1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31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sym typeface="Symbol"/>
                        </a:rPr>
                        <a:t>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EMU 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1948-2013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1995-2013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1948-2005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1985-2005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1995-2005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67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All Countries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43**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(.02)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[879,794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]</a:t>
                      </a:r>
                    </a:p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.47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** (.03)</a:t>
                      </a:r>
                    </a:p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[424,230]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20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.18** </a:t>
                      </a:r>
                      <a:r>
                        <a:rPr lang="en-US" sz="18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(.03)</a:t>
                      </a:r>
                    </a:p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18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[691,074]</a:t>
                      </a:r>
                      <a:endParaRPr lang="en-US" sz="1800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.18**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(.03)</a:t>
                      </a:r>
                    </a:p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[386,653]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.18**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(.04)</a:t>
                      </a:r>
                    </a:p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[235,510]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86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Upper Income Countries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(GDP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p/c&gt;$12,736)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.11**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(.03)</a:t>
                      </a:r>
                    </a:p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[75,468]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.16**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(.03)</a:t>
                      </a:r>
                    </a:p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[45,401]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-.02 </a:t>
                      </a:r>
                      <a:r>
                        <a:rPr lang="en-US" sz="1800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(.04)</a:t>
                      </a:r>
                    </a:p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[52,103]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-.01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(.04)</a:t>
                      </a:r>
                    </a:p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[35,865]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-.09*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(.04)</a:t>
                      </a:r>
                    </a:p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[22,036]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31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Industrial</a:t>
                      </a:r>
                      <a:r>
                        <a:rPr lang="en-US" sz="2000" b="1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Countries + Present/future EU</a:t>
                      </a:r>
                      <a:endParaRPr lang="en-US" sz="2000" b="1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-.01 </a:t>
                      </a:r>
                      <a:r>
                        <a:rPr lang="en-US" sz="1800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(.02)</a:t>
                      </a:r>
                    </a:p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[73,253]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20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.04 </a:t>
                      </a:r>
                      <a:r>
                        <a:rPr lang="en-US" sz="18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(.02)</a:t>
                      </a:r>
                    </a:p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18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[26,763]</a:t>
                      </a:r>
                      <a:endParaRPr lang="en-US" sz="1800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20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-.09** </a:t>
                      </a:r>
                      <a:r>
                        <a:rPr lang="en-US" sz="18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(.03)</a:t>
                      </a:r>
                    </a:p>
                    <a:p>
                      <a:pPr algn="ctr">
                        <a:spcBef>
                          <a:spcPts val="1000"/>
                        </a:spcBef>
                      </a:pPr>
                      <a:r>
                        <a:rPr lang="en-US" sz="18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[61,939]</a:t>
                      </a:r>
                      <a:endParaRPr lang="en-US" sz="1800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20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-.16**</a:t>
                      </a:r>
                      <a:r>
                        <a:rPr lang="en-US" sz="18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(.03)</a:t>
                      </a:r>
                    </a:p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18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[27,570]</a:t>
                      </a:r>
                      <a:endParaRPr lang="en-US" sz="1800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20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-.07 </a:t>
                      </a:r>
                      <a:r>
                        <a:rPr lang="en-US" sz="18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(.04)</a:t>
                      </a:r>
                    </a:p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1800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[15,449]</a:t>
                      </a:r>
                      <a:endParaRPr lang="en-US" sz="1800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1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Present/future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EU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-.27**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(.02)</a:t>
                      </a:r>
                    </a:p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[30,731]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-.04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(.02)</a:t>
                      </a:r>
                    </a:p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[13,337]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-.31** </a:t>
                      </a:r>
                      <a:r>
                        <a:rPr lang="en-US" sz="1800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(.04)</a:t>
                      </a:r>
                    </a:p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[25,115]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-.29**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(.03)</a:t>
                      </a:r>
                    </a:p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[12,230]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-.10**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(.03)</a:t>
                      </a:r>
                    </a:p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[7,721]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6322094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0" dirty="0"/>
              <a:t>Note: dependent variable is log exports. </a:t>
            </a:r>
            <a:r>
              <a:rPr lang="en-US" sz="1600" b="0" i="0" dirty="0">
                <a:ea typeface="Tahoma" panose="020B0604030504040204" pitchFamily="34" charset="0"/>
                <a:cs typeface="Tahoma" panose="020B0604030504040204" pitchFamily="34" charset="0"/>
              </a:rPr>
              <a:t>Other gravity </a:t>
            </a:r>
            <a:r>
              <a:rPr lang="en-US" sz="1600" b="0" i="0" dirty="0" err="1">
                <a:ea typeface="Tahoma" panose="020B0604030504040204" pitchFamily="34" charset="0"/>
                <a:cs typeface="Tahoma" panose="020B0604030504040204" pitchFamily="34" charset="0"/>
              </a:rPr>
              <a:t>regressors</a:t>
            </a:r>
            <a:r>
              <a:rPr lang="en-US" sz="1600" b="0" i="0" dirty="0">
                <a:ea typeface="Tahoma" panose="020B0604030504040204" pitchFamily="34" charset="0"/>
                <a:cs typeface="Tahoma" panose="020B0604030504040204" pitchFamily="34" charset="0"/>
              </a:rPr>
              <a:t>, country-year and pair dummies included, but not reported. Robust standard errors in parentheses</a:t>
            </a:r>
            <a:r>
              <a:rPr lang="en-US" sz="1600" b="0" dirty="0"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sz="1600" b="0" i="0" dirty="0">
                <a:ea typeface="Tahoma" panose="020B0604030504040204" pitchFamily="34" charset="0"/>
                <a:cs typeface="Tahoma" panose="020B0604030504040204" pitchFamily="34" charset="0"/>
              </a:rPr>
              <a:t>no</a:t>
            </a:r>
            <a:r>
              <a:rPr lang="en-US" sz="1600" b="0" i="0" dirty="0"/>
              <a:t>. of obs. in brackets.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9800" y="1599531"/>
            <a:ext cx="6705600" cy="610269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 rot="5400000">
            <a:off x="413209" y="3407712"/>
            <a:ext cx="4645694" cy="900113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80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Dimensionality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Adding more years </a:t>
            </a:r>
            <a:r>
              <a:rPr lang="en-US" dirty="0"/>
              <a:t>increases </a:t>
            </a:r>
            <a:r>
              <a:rPr lang="el-GR" dirty="0"/>
              <a:t>γ</a:t>
            </a:r>
            <a:r>
              <a:rPr lang="en-US" dirty="0"/>
              <a:t>!</a:t>
            </a:r>
          </a:p>
          <a:p>
            <a:r>
              <a:rPr lang="en-US" i="1" dirty="0"/>
              <a:t>Adding more countries </a:t>
            </a:r>
            <a:r>
              <a:rPr lang="en-US" dirty="0"/>
              <a:t>increases </a:t>
            </a:r>
            <a:r>
              <a:rPr lang="el-GR" dirty="0"/>
              <a:t>γ</a:t>
            </a:r>
            <a:endParaRPr lang="en-US" dirty="0"/>
          </a:p>
          <a:p>
            <a:pPr lvl="1"/>
            <a:r>
              <a:rPr lang="en-US" dirty="0"/>
              <a:t>Consistent with meta-regressions!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3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Gravity Estimates of EMU Effect</a:t>
            </a:r>
            <a:br>
              <a:rPr lang="en-US" dirty="0"/>
            </a:br>
            <a:r>
              <a:rPr lang="en-US" sz="1800" dirty="0"/>
              <a:t>Varying end dates and country samples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437631"/>
              </p:ext>
            </p:extLst>
          </p:nvPr>
        </p:nvGraphicFramePr>
        <p:xfrm>
          <a:off x="457200" y="1600200"/>
          <a:ext cx="8229600" cy="35209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56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2001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2003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2005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2007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2009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2011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2013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49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2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.08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(.05)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.12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(.04)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.17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(.03)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.19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(.03)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.25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(.02)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.36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(.02)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.43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(.02)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56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(.05)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-.01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(.04)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-.02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(.04)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-.04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(.03)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(.03)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.07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(.03)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.11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(.03)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63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EU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-.33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(.06)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-.36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(.05)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-.32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(.04)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-.28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(.04)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-.26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(.07)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-.25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(.03)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-.24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(.03)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685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Graphical Estimates of EMU Export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91639"/>
            <a:ext cx="8229600" cy="443452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25712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from Meta-Regression-cum-Regression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Throwing away data </a:t>
            </a:r>
            <a:r>
              <a:rPr lang="en-US" i="1" dirty="0"/>
              <a:t>easily </a:t>
            </a:r>
            <a:r>
              <a:rPr lang="en-US" dirty="0"/>
              <a:t>allows one to estimate small/negative EMU export effect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Adding years of data in EMU (relevant!) </a:t>
            </a:r>
            <a:r>
              <a:rPr lang="en-US" i="1" dirty="0"/>
              <a:t>increases</a:t>
            </a:r>
            <a:r>
              <a:rPr lang="en-US" dirty="0"/>
              <a:t> EMU export effect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Adding countries </a:t>
            </a:r>
            <a:r>
              <a:rPr lang="en-US" i="1" dirty="0"/>
              <a:t>outside</a:t>
            </a:r>
            <a:r>
              <a:rPr lang="en-US" dirty="0"/>
              <a:t> EMU (seemingly irrelevant!) </a:t>
            </a:r>
            <a:r>
              <a:rPr lang="en-US" i="1" dirty="0"/>
              <a:t>increases </a:t>
            </a:r>
            <a:r>
              <a:rPr lang="en-US" dirty="0"/>
              <a:t>EMU export effect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9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the Differences?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Anderson and van Wincoop (2003, p 176); multilateral trade resistance depends positively on trade barriers with </a:t>
            </a:r>
            <a:r>
              <a:rPr lang="en-US" i="1" dirty="0"/>
              <a:t>all</a:t>
            </a:r>
            <a:r>
              <a:rPr lang="en-US" dirty="0"/>
              <a:t> trading partners  </a:t>
            </a:r>
          </a:p>
          <a:p>
            <a:pPr lvl="1"/>
            <a:r>
              <a:rPr lang="en-US" dirty="0"/>
              <a:t>Dropping small and/or poor countries (likely to have systematically different trade resistance) leads to biased estimates of multilateral trade resistance; higher multilateral resistance leads to more trade.</a:t>
            </a:r>
          </a:p>
          <a:p>
            <a:pPr lvl="1"/>
            <a:r>
              <a:rPr lang="en-US" dirty="0"/>
              <a:t>Downward-biased estimates of multilateral resistance biases γ down.</a:t>
            </a:r>
          </a:p>
          <a:p>
            <a:r>
              <a:rPr lang="en-US" dirty="0"/>
              <a:t>Multilateral trade resistance is a function of all bilateral trade barriers, so all trade partners should be included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164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Estimates of Multilateral Resistance:</a:t>
            </a:r>
            <a:br>
              <a:rPr lang="en-US" dirty="0"/>
            </a:br>
            <a:r>
              <a:rPr lang="en-US" dirty="0"/>
              <a:t>Evidence of Bias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7355426"/>
              </p:ext>
            </p:extLst>
          </p:nvPr>
        </p:nvGraphicFramePr>
        <p:xfrm>
          <a:off x="457200" y="1371601"/>
          <a:ext cx="8229600" cy="4879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53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2001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2003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2005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2007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2009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5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All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.08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(.05)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.12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(.04)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.17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.19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.25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.36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.43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(.02)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5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Rich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(.05)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.07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.11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5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EU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-.33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(.06)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-.36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(.05)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-.32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-.28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-.26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(.07)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-.25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-.24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(.03)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372">
                <a:tc gridSpan="8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Observations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1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597,565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642,571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688,519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735,025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782,047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829,708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877,736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3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Rich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42,673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46,851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51,824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57,317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62,764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68,428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75,096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13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EU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22,887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24,341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25,788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27,350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28,891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30,434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31,982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1372">
                <a:tc gridSpan="8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Average of Exporter/Importer-Year Fixed Effects, {λ</a:t>
                      </a:r>
                      <a:r>
                        <a:rPr lang="en-US" sz="1200" baseline="-25000" dirty="0">
                          <a:effectLst/>
                        </a:rPr>
                        <a:t>it</a:t>
                      </a:r>
                      <a:r>
                        <a:rPr lang="en-US" sz="1200" dirty="0">
                          <a:effectLst/>
                        </a:rPr>
                        <a:t>}, {ψ</a:t>
                      </a:r>
                      <a:r>
                        <a:rPr lang="en-US" sz="1200" baseline="-25000" dirty="0">
                          <a:effectLst/>
                        </a:rPr>
                        <a:t>jt</a:t>
                      </a:r>
                      <a:r>
                        <a:rPr lang="en-US" sz="1200" dirty="0">
                          <a:effectLst/>
                        </a:rPr>
                        <a:t>} for rich-country Observations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13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Exporter (All)</a:t>
                      </a:r>
                      <a:endParaRPr lang="en-US" sz="12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.94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.94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.94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.95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.97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.98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13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Importer</a:t>
                      </a:r>
                      <a:r>
                        <a:rPr lang="en-US" sz="1200" kern="0" baseline="0" dirty="0">
                          <a:effectLst/>
                        </a:rPr>
                        <a:t> (All)</a:t>
                      </a:r>
                      <a:endParaRPr lang="en-US" sz="12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1372">
                <a:tc gridSpan="8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Average of Exporter/Importer-Year Fixed Effects, {λ</a:t>
                      </a:r>
                      <a:r>
                        <a:rPr lang="en-US" sz="1200" baseline="-25000" dirty="0">
                          <a:effectLst/>
                        </a:rPr>
                        <a:t>it</a:t>
                      </a:r>
                      <a:r>
                        <a:rPr lang="en-US" sz="1200" dirty="0">
                          <a:effectLst/>
                        </a:rPr>
                        <a:t>}, {ψ</a:t>
                      </a:r>
                      <a:r>
                        <a:rPr lang="en-US" sz="1200" baseline="-25000" dirty="0">
                          <a:effectLst/>
                        </a:rPr>
                        <a:t>jt</a:t>
                      </a:r>
                      <a:r>
                        <a:rPr lang="en-US" sz="1200" dirty="0">
                          <a:effectLst/>
                        </a:rPr>
                        <a:t>} for other non-rich Observations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13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Exporter</a:t>
                      </a:r>
                      <a:r>
                        <a:rPr lang="en-US" sz="1200" kern="0" baseline="0" dirty="0">
                          <a:effectLst/>
                        </a:rPr>
                        <a:t> (All)</a:t>
                      </a:r>
                      <a:endParaRPr lang="en-US" sz="12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13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Importer</a:t>
                      </a:r>
                      <a:r>
                        <a:rPr lang="en-US" sz="1200" kern="0" baseline="0" dirty="0">
                          <a:effectLst/>
                        </a:rPr>
                        <a:t> (</a:t>
                      </a:r>
                      <a:r>
                        <a:rPr lang="en-US" sz="1200" kern="0" dirty="0">
                          <a:effectLst/>
                        </a:rPr>
                        <a:t>All)</a:t>
                      </a:r>
                      <a:endParaRPr lang="en-US" sz="12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-.10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1372">
                <a:tc gridSpan="8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Average difference between Full and Rich sample estimates for EMU observations 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13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FF0000"/>
                          </a:solidFill>
                          <a:effectLst/>
                        </a:rPr>
                        <a:t>Exporter</a:t>
                      </a:r>
                      <a:endParaRPr lang="en-US" sz="1600" b="1" kern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.65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.64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.64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.62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.66</a:t>
                      </a:r>
                      <a:endParaRPr lang="en-US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.67</a:t>
                      </a:r>
                      <a:endParaRPr lang="en-US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.67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13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FF0000"/>
                          </a:solidFill>
                          <a:effectLst/>
                        </a:rPr>
                        <a:t>Importer</a:t>
                      </a:r>
                      <a:endParaRPr lang="en-US" sz="1600" b="1" kern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1.10</a:t>
                      </a:r>
                      <a:endParaRPr lang="en-US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1.06</a:t>
                      </a:r>
                      <a:endParaRPr lang="en-US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.99</a:t>
                      </a:r>
                      <a:endParaRPr lang="en-US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.95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.86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.77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.68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9314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Glick-Rose (2002) concluded 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“a pair of countries which joined/left a currency union experienced a near-doubling/halving of bilateral trade.”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Based on: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Assumption of symmetry between currency union exits and entries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Caveat: EMU might be different from other currency unions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Our results insensitive to precise econometric methodology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Here, re-estimate using variety of models, annual panel &gt;200 countries, 1948-2013, 15 EMU years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8DB082D0-4060-4455-9DD6-2C41475F782F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9801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Conclusions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953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600" dirty="0"/>
              <a:t> </a:t>
            </a:r>
          </a:p>
          <a:p>
            <a:pPr eaLnBrk="1" hangingPunct="1"/>
            <a:r>
              <a:rPr lang="en-US" altLang="en-US" sz="2600" dirty="0"/>
              <a:t>Methodology and sample matter</a:t>
            </a:r>
          </a:p>
          <a:p>
            <a:pPr lvl="1" eaLnBrk="1" hangingPunct="1"/>
            <a:r>
              <a:rPr lang="en-US" altLang="en-US" sz="2200" dirty="0"/>
              <a:t>Preferred methodology is panel with country-pair fixed effects </a:t>
            </a:r>
          </a:p>
          <a:p>
            <a:pPr lvl="1" eaLnBrk="1" hangingPunct="1"/>
            <a:r>
              <a:rPr lang="en-US" altLang="en-US" sz="2200" dirty="0"/>
              <a:t>Preferred sample includes all countries, all periods of time</a:t>
            </a:r>
          </a:p>
          <a:p>
            <a:pPr eaLnBrk="1" hangingPunct="1"/>
            <a:endParaRPr lang="en-US" altLang="en-US" sz="2600" dirty="0"/>
          </a:p>
          <a:p>
            <a:pPr eaLnBrk="1" hangingPunct="1"/>
            <a:r>
              <a:rPr lang="en-US" altLang="en-US" dirty="0"/>
              <a:t>Symmetry holds between currency union entry and exits</a:t>
            </a:r>
          </a:p>
          <a:p>
            <a:pPr lvl="1" eaLnBrk="1" hangingPunct="1"/>
            <a:endParaRPr lang="en-US" altLang="en-US" sz="2000" dirty="0"/>
          </a:p>
          <a:p>
            <a:pPr marL="457200" lvl="1" indent="-457200" eaLnBrk="1" hangingPunct="1">
              <a:buSzPct val="75000"/>
              <a:buFont typeface="Wingdings" pitchFamily="2" charset="2"/>
              <a:buChar char="q"/>
            </a:pPr>
            <a:r>
              <a:rPr lang="en-US" altLang="en-US" sz="2600" dirty="0"/>
              <a:t>EMU is different</a:t>
            </a:r>
          </a:p>
          <a:p>
            <a:pPr marL="857250" lvl="2" indent="-457200" eaLnBrk="1" hangingPunct="1">
              <a:buSzPct val="100000"/>
              <a:buFont typeface="Wingdings" panose="05000000000000000000" pitchFamily="2" charset="2"/>
              <a:buChar char="§"/>
            </a:pPr>
            <a:r>
              <a:rPr lang="en-US" altLang="en-US" sz="2200" dirty="0"/>
              <a:t>EMU boosts trade by 50%</a:t>
            </a:r>
          </a:p>
          <a:p>
            <a:pPr marL="857250" lvl="2" indent="-457200" eaLnBrk="1" hangingPunct="1"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Other currency unions have different effects on trade</a:t>
            </a:r>
          </a:p>
          <a:p>
            <a:pPr marL="0" indent="0" eaLnBrk="1" hangingPunct="1">
              <a:buNone/>
            </a:pPr>
            <a:r>
              <a:rPr lang="en-US" altLang="en-US" sz="2600" dirty="0"/>
              <a:t> 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81726C9A-E2AE-4A6A-ABB3-4257B399E87F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31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Debate in Literature on </a:t>
            </a:r>
            <a:br>
              <a:rPr lang="en-US" dirty="0"/>
            </a:br>
            <a:r>
              <a:rPr lang="en-US" dirty="0"/>
              <a:t>Magnitude of Trade Effect of CUs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5849"/>
            <a:ext cx="8077200" cy="509905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u="sng" dirty="0"/>
              <a:t>Big, 90-100%.</a:t>
            </a:r>
          </a:p>
          <a:p>
            <a:pPr lvl="1">
              <a:spcBef>
                <a:spcPts val="1200"/>
              </a:spcBef>
            </a:pPr>
            <a:r>
              <a:rPr lang="en-US" sz="2200" dirty="0"/>
              <a:t>e.g. Glick and Rose (2002), Frankel (2010)</a:t>
            </a:r>
          </a:p>
          <a:p>
            <a:pPr>
              <a:spcBef>
                <a:spcPts val="1200"/>
              </a:spcBef>
            </a:pPr>
            <a:r>
              <a:rPr lang="en-US" u="sng" dirty="0"/>
              <a:t>Moderate, 40-50% </a:t>
            </a:r>
          </a:p>
          <a:p>
            <a:pPr lvl="1">
              <a:spcBef>
                <a:spcPts val="1200"/>
              </a:spcBef>
            </a:pPr>
            <a:r>
              <a:rPr lang="en-US" sz="2200" dirty="0"/>
              <a:t>e.g. </a:t>
            </a:r>
            <a:r>
              <a:rPr lang="en-US" sz="2200" dirty="0" err="1"/>
              <a:t>Eicher</a:t>
            </a:r>
            <a:r>
              <a:rPr lang="en-US" sz="2200" dirty="0"/>
              <a:t> and Henn (2011) </a:t>
            </a:r>
          </a:p>
          <a:p>
            <a:pPr>
              <a:spcBef>
                <a:spcPts val="1200"/>
              </a:spcBef>
            </a:pPr>
            <a:r>
              <a:rPr lang="en-US" u="sng" dirty="0"/>
              <a:t>Small, 0-20%</a:t>
            </a:r>
          </a:p>
          <a:p>
            <a:pPr lvl="1">
              <a:spcBef>
                <a:spcPts val="1200"/>
              </a:spcBef>
            </a:pPr>
            <a:r>
              <a:rPr lang="en-US" sz="2200" dirty="0"/>
              <a:t>e.g. </a:t>
            </a:r>
            <a:r>
              <a:rPr lang="en-US" sz="2200" dirty="0" err="1"/>
              <a:t>Micco</a:t>
            </a:r>
            <a:r>
              <a:rPr lang="en-US" sz="2200" dirty="0"/>
              <a:t> et al (2003), Bun and </a:t>
            </a:r>
            <a:r>
              <a:rPr lang="en-US" sz="2200" dirty="0" err="1"/>
              <a:t>Klaasen</a:t>
            </a:r>
            <a:r>
              <a:rPr lang="en-US" sz="2200" dirty="0"/>
              <a:t> (2002, 2007), de Nardis and </a:t>
            </a:r>
            <a:r>
              <a:rPr lang="en-US" sz="2200" dirty="0" err="1"/>
              <a:t>Vicarelli</a:t>
            </a:r>
            <a:r>
              <a:rPr lang="en-US" sz="2200" dirty="0"/>
              <a:t> (2003), Flam and Nordstrom (2007), Berger and </a:t>
            </a:r>
            <a:r>
              <a:rPr lang="en-US" sz="2200" dirty="0" err="1"/>
              <a:t>Nitsch</a:t>
            </a:r>
            <a:r>
              <a:rPr lang="en-US" sz="2200" dirty="0"/>
              <a:t> (2008), </a:t>
            </a:r>
            <a:r>
              <a:rPr lang="en-US" sz="2200" dirty="0" err="1"/>
              <a:t>Camarero</a:t>
            </a:r>
            <a:r>
              <a:rPr lang="en-US" sz="2200" dirty="0"/>
              <a:t> et al (2013) </a:t>
            </a:r>
          </a:p>
          <a:p>
            <a:pPr>
              <a:spcBef>
                <a:spcPts val="1200"/>
              </a:spcBef>
            </a:pPr>
            <a:r>
              <a:rPr lang="en-US" u="sng" dirty="0"/>
              <a:t>Negative?</a:t>
            </a:r>
          </a:p>
          <a:p>
            <a:pPr lvl="1">
              <a:spcBef>
                <a:spcPts val="1200"/>
              </a:spcBef>
            </a:pPr>
            <a:r>
              <a:rPr lang="en-US" sz="2200" dirty="0"/>
              <a:t>e.g. Baldwin and </a:t>
            </a:r>
            <a:r>
              <a:rPr lang="en-US" sz="2200" dirty="0" err="1"/>
              <a:t>Taglioni</a:t>
            </a:r>
            <a:r>
              <a:rPr lang="en-US" sz="2200" dirty="0"/>
              <a:t> (2007) </a:t>
            </a:r>
          </a:p>
          <a:p>
            <a:pPr lvl="1"/>
            <a:endParaRPr lang="en-US" dirty="0"/>
          </a:p>
          <a:p>
            <a:endParaRPr lang="en-US" sz="2400" dirty="0"/>
          </a:p>
          <a:p>
            <a:endParaRPr lang="en-US" dirty="0"/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86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Conclusion/Summary: Why do Estimates</a:t>
            </a:r>
            <a:br>
              <a:rPr lang="en-US" altLang="en-US" dirty="0"/>
            </a:br>
            <a:r>
              <a:rPr lang="en-US" altLang="en-US" dirty="0"/>
              <a:t>of EMU Trade Effect Vary so Much?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953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600" dirty="0"/>
              <a:t> </a:t>
            </a:r>
          </a:p>
          <a:p>
            <a:pPr eaLnBrk="1" hangingPunct="1"/>
            <a:r>
              <a:rPr lang="en-US" altLang="en-US" sz="2600" dirty="0"/>
              <a:t> Varying sample sizes by time and (especially) country</a:t>
            </a:r>
          </a:p>
          <a:p>
            <a:pPr lvl="1" eaLnBrk="1" hangingPunct="1"/>
            <a:r>
              <a:rPr lang="en-US" altLang="en-US" sz="2200" i="1" dirty="0"/>
              <a:t>More Data is Better!</a:t>
            </a:r>
          </a:p>
          <a:p>
            <a:pPr lvl="2" eaLnBrk="1" hangingPunct="1"/>
            <a:r>
              <a:rPr lang="en-US" altLang="en-US" sz="1800" dirty="0"/>
              <a:t>Established via meta-analysis and regressions</a:t>
            </a:r>
          </a:p>
          <a:p>
            <a:pPr lvl="2" eaLnBrk="1" hangingPunct="1"/>
            <a:r>
              <a:rPr lang="en-US" altLang="en-US" sz="1800" dirty="0"/>
              <a:t>Truncating sample (omitting small/poor countries) biases downward EMU trade effect in a) theory, b) data, and c) literature</a:t>
            </a:r>
          </a:p>
          <a:p>
            <a:pPr eaLnBrk="1" hangingPunct="1"/>
            <a:r>
              <a:rPr lang="en-US" altLang="en-US" sz="2600" dirty="0"/>
              <a:t>Including entire post-war sample of countries/years delivers large estimate of EMU export effect of </a:t>
            </a:r>
            <a:r>
              <a:rPr lang="el-GR" altLang="en-US" sz="2600" dirty="0"/>
              <a:t>γ≈</a:t>
            </a:r>
            <a:r>
              <a:rPr lang="en-US" altLang="en-US" sz="2600" dirty="0"/>
              <a:t>.43 or (exp(.43-1≈) 54%!</a:t>
            </a:r>
          </a:p>
          <a:p>
            <a:pPr lvl="1" eaLnBrk="1" hangingPunct="1"/>
            <a:r>
              <a:rPr lang="en-US" altLang="en-US" sz="2200" dirty="0"/>
              <a:t>Economically large (may grow)</a:t>
            </a:r>
          </a:p>
          <a:p>
            <a:pPr lvl="1" eaLnBrk="1" hangingPunct="1"/>
            <a:r>
              <a:rPr lang="en-US" altLang="en-US" sz="2200" dirty="0"/>
              <a:t>Statistically significant (robust t-statistic&gt;20)</a:t>
            </a:r>
          </a:p>
          <a:p>
            <a:pPr lvl="1" eaLnBrk="1" hangingPunct="1"/>
            <a:r>
              <a:rPr lang="en-US" altLang="en-US" sz="2200" i="1" dirty="0"/>
              <a:t>Quite c</a:t>
            </a:r>
            <a:r>
              <a:rPr lang="en-US" altLang="en-US" sz="2200" dirty="0"/>
              <a:t>onsistent with Rose-Stanley survey (2005): 47%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81726C9A-E2AE-4A6A-ABB3-4257B399E87F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47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Handling zero and missing trade observations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LS estimates may be biased because of:</a:t>
            </a:r>
          </a:p>
          <a:p>
            <a:pPr marL="131445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/>
              <a:t>Heteroskedasticity</a:t>
            </a:r>
            <a:r>
              <a:rPr lang="en-US" dirty="0"/>
              <a:t>, and/or</a:t>
            </a:r>
          </a:p>
          <a:p>
            <a:pPr marL="131445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Discarded observations of zero/missing trade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Santos Silva and </a:t>
            </a:r>
            <a:r>
              <a:rPr lang="en-US" dirty="0" err="1"/>
              <a:t>Tenreyro</a:t>
            </a:r>
            <a:r>
              <a:rPr lang="en-US" dirty="0"/>
              <a:t> propose Poisson pseudo-maximum likelihood to handle both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/>
              <a:t>Used to be difficult in big panels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b="1" i="1" dirty="0"/>
              <a:t>Now Done</a:t>
            </a:r>
            <a:r>
              <a:rPr lang="en-US" dirty="0"/>
              <a:t> by Larch, </a:t>
            </a:r>
            <a:r>
              <a:rPr lang="en-US" dirty="0" err="1"/>
              <a:t>Wanner</a:t>
            </a:r>
            <a:r>
              <a:rPr lang="en-US" dirty="0"/>
              <a:t>, </a:t>
            </a:r>
            <a:r>
              <a:rPr lang="en-US" dirty="0" err="1"/>
              <a:t>Yotov</a:t>
            </a:r>
            <a:r>
              <a:rPr lang="en-US" dirty="0"/>
              <a:t> and </a:t>
            </a:r>
            <a:r>
              <a:rPr lang="en-US" dirty="0" err="1"/>
              <a:t>Zylkin</a:t>
            </a:r>
            <a:r>
              <a:rPr lang="en-US" dirty="0"/>
              <a:t>, others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Interaction of effects of joining CUs and other forms of economic integration, such as regional trade arrangements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Countries joined EU shortly before EMU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01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Specific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054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3300" dirty="0"/>
              <a:t>Glick-Rose (2002) used panel approach to investigate effect of currency unions on trade, using data for 1948-1997 </a:t>
            </a:r>
            <a:r>
              <a:rPr lang="en-US" sz="3300" i="1" dirty="0"/>
              <a:t>before</a:t>
            </a:r>
            <a:r>
              <a:rPr lang="en-US" sz="3300" dirty="0"/>
              <a:t> establishment of EMU</a:t>
            </a:r>
          </a:p>
          <a:p>
            <a:pPr lvl="1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800" dirty="0"/>
              <a:t>Found </a:t>
            </a:r>
            <a:r>
              <a:rPr lang="en-US" sz="2800" dirty="0">
                <a:solidFill>
                  <a:srgbClr val="FF0000"/>
                </a:solidFill>
              </a:rPr>
              <a:t>currency unions increase trade </a:t>
            </a:r>
            <a:r>
              <a:rPr lang="en-US" sz="2800" dirty="0"/>
              <a:t>by </a:t>
            </a:r>
            <a:r>
              <a:rPr lang="en-US" sz="2800" dirty="0">
                <a:solidFill>
                  <a:srgbClr val="FF0000"/>
                </a:solidFill>
              </a:rPr>
              <a:t>≈90%</a:t>
            </a:r>
          </a:p>
          <a:p>
            <a:pPr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3300" dirty="0"/>
              <a:t>Current paper uses data for 1948-</a:t>
            </a:r>
            <a:r>
              <a:rPr lang="en-US" sz="3300" dirty="0">
                <a:solidFill>
                  <a:srgbClr val="FF0000"/>
                </a:solidFill>
              </a:rPr>
              <a:t>2013</a:t>
            </a:r>
            <a:r>
              <a:rPr lang="en-US" sz="3300" dirty="0"/>
              <a:t> and asks</a:t>
            </a:r>
          </a:p>
          <a:p>
            <a:pPr marL="914400" lvl="1" indent="-457200" eaLnBrk="1" fontAlgn="auto" hangingPunct="1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Is EMU similar to other currency unions?</a:t>
            </a:r>
          </a:p>
          <a:p>
            <a:pPr marL="914400" lvl="1" indent="-457200" eaLnBrk="1" fontAlgn="auto" hangingPunct="1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Is there symmetry between currency union exit and entry?</a:t>
            </a:r>
          </a:p>
          <a:p>
            <a:pPr lvl="2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400" dirty="0"/>
              <a:t>Assumed symmetry before. Couldn’t test because had only 16 entries, 130 exits in 1948-1997 sample</a:t>
            </a:r>
          </a:p>
          <a:p>
            <a:pPr lvl="2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400" dirty="0"/>
              <a:t>Can test now with EMU </a:t>
            </a:r>
            <a:r>
              <a:rPr lang="en-US" sz="2400" dirty="0">
                <a:solidFill>
                  <a:srgbClr val="FF0000"/>
                </a:solidFill>
              </a:rPr>
              <a:t>entries</a:t>
            </a:r>
          </a:p>
          <a:p>
            <a:pPr marL="971550" lvl="1" indent="-514350" eaLnBrk="1" fontAlgn="auto" hangingPunct="1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Do advances in methodology matter</a:t>
            </a:r>
            <a:r>
              <a:rPr lang="en-US" sz="3200" dirty="0"/>
              <a:t>?</a:t>
            </a:r>
          </a:p>
          <a:p>
            <a:pPr marL="971550" lvl="1" indent="-514350" eaLnBrk="1" fontAlgn="auto" hangingPunct="1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3200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4D587EA5-9AC6-4C9E-B352-43A777770AA6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05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Preview of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11" y="1957387"/>
            <a:ext cx="8229600" cy="4525963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EMU different from other CUs, increases trade among EMU countries by ~50%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Find symmetry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Econometric methodology matters </a:t>
            </a:r>
            <a:r>
              <a:rPr lang="en-US" i="1" dirty="0"/>
              <a:t>a lot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i="1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Sample matters a lot as well </a:t>
            </a:r>
            <a:endParaRPr lang="en-US" i="1" dirty="0"/>
          </a:p>
          <a:p>
            <a:pPr lvl="2" indent="-457200" eaLnBrk="1" fontAlgn="auto" hangingPunct="1">
              <a:spcAft>
                <a:spcPts val="0"/>
              </a:spcAft>
              <a:buNone/>
              <a:defRPr/>
            </a:pPr>
            <a:endParaRPr lang="en-US" sz="280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BF588526-B7E3-41CB-9D49-BD68B3E22F80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837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Measuring Trade Effects</a:t>
            </a:r>
            <a:br>
              <a:rPr lang="en-US" altLang="en-US" dirty="0"/>
            </a:br>
            <a:r>
              <a:rPr lang="en-US" altLang="en-US" dirty="0"/>
              <a:t>“Old” Methodology: Gravity Equation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ln(</a:t>
            </a:r>
            <a:r>
              <a:rPr lang="en-US" dirty="0" err="1"/>
              <a:t>Trade</a:t>
            </a:r>
            <a:r>
              <a:rPr lang="en-US" baseline="-25000" dirty="0" err="1"/>
              <a:t>ijt</a:t>
            </a:r>
            <a:r>
              <a:rPr lang="en-US" dirty="0"/>
              <a:t>) = 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</a:t>
            </a:r>
            <a:r>
              <a:rPr lang="en-US" dirty="0" err="1"/>
              <a:t>CU</a:t>
            </a:r>
            <a:r>
              <a:rPr lang="en-US" baseline="-25000" dirty="0" err="1"/>
              <a:t>ijt</a:t>
            </a:r>
            <a:r>
              <a:rPr lang="en-US" dirty="0"/>
              <a:t> +  </a:t>
            </a:r>
            <a:r>
              <a:rPr lang="en-US" dirty="0">
                <a:sym typeface="Symbol"/>
              </a:rPr>
              <a:t></a:t>
            </a:r>
            <a:r>
              <a:rPr lang="en-US" dirty="0" err="1"/>
              <a:t>Z</a:t>
            </a:r>
            <a:r>
              <a:rPr lang="en-US" baseline="-25000" dirty="0" err="1"/>
              <a:t>ijt</a:t>
            </a:r>
            <a:r>
              <a:rPr lang="en-US" baseline="-25000" dirty="0"/>
              <a:t> </a:t>
            </a:r>
            <a:r>
              <a:rPr lang="en-US" dirty="0"/>
              <a:t>+ {</a:t>
            </a:r>
            <a:r>
              <a:rPr lang="en-US" dirty="0" err="1"/>
              <a:t>δ</a:t>
            </a:r>
            <a:r>
              <a:rPr lang="en-US" baseline="-25000" dirty="0" err="1"/>
              <a:t>t</a:t>
            </a:r>
            <a:r>
              <a:rPr lang="en-US" dirty="0"/>
              <a:t>} +</a:t>
            </a:r>
            <a:r>
              <a:rPr lang="en-US" baseline="-25000" dirty="0"/>
              <a:t> </a:t>
            </a:r>
            <a:r>
              <a:rPr lang="en-US" dirty="0">
                <a:sym typeface="Symbol"/>
              </a:rPr>
              <a:t></a:t>
            </a:r>
            <a:r>
              <a:rPr lang="en-US" baseline="-25000" dirty="0" err="1"/>
              <a:t>ijt</a:t>
            </a:r>
            <a:endParaRPr lang="en-US" baseline="-25000" dirty="0"/>
          </a:p>
          <a:p>
            <a:pPr lvl="0">
              <a:lnSpc>
                <a:spcPct val="12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dirty="0" err="1"/>
              <a:t>Trade</a:t>
            </a:r>
            <a:r>
              <a:rPr lang="en-US" baseline="-25000" dirty="0" err="1"/>
              <a:t>ijt</a:t>
            </a:r>
            <a:r>
              <a:rPr lang="en-US" dirty="0"/>
              <a:t> = average nominal value of bilateral trade between i and j at time t,</a:t>
            </a:r>
          </a:p>
          <a:p>
            <a:pPr lvl="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dirty="0"/>
              <a:t>CU = 1 if </a:t>
            </a:r>
            <a:r>
              <a:rPr lang="en-US" dirty="0" err="1"/>
              <a:t>i</a:t>
            </a:r>
            <a:r>
              <a:rPr lang="en-US" dirty="0"/>
              <a:t> and j use the same currency at time t and 0 otherwise,</a:t>
            </a:r>
          </a:p>
          <a:p>
            <a:pPr lvl="0">
              <a:lnSpc>
                <a:spcPct val="12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dirty="0"/>
              <a:t>Z = gravity control variables, usual suspects: e.g. GDP, distance, common language, border, regional RTA, colonial history, etc. …</a:t>
            </a:r>
          </a:p>
          <a:p>
            <a:pPr lvl="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</a:rPr>
              <a:t>{</a:t>
            </a:r>
            <a:r>
              <a:rPr lang="en-US" dirty="0" err="1">
                <a:latin typeface="Calibri" panose="020F0502020204030204" pitchFamily="34" charset="0"/>
              </a:rPr>
              <a:t>δ</a:t>
            </a:r>
            <a:r>
              <a:rPr lang="en-US" baseline="-25000" dirty="0" err="1">
                <a:latin typeface="Calibri" panose="020F0502020204030204" pitchFamily="34" charset="0"/>
              </a:rPr>
              <a:t>t</a:t>
            </a:r>
            <a:r>
              <a:rPr lang="en-US" dirty="0">
                <a:latin typeface="Calibri" panose="020F0502020204030204" pitchFamily="34" charset="0"/>
              </a:rPr>
              <a:t>}  = </a:t>
            </a:r>
            <a:r>
              <a:rPr lang="en-US" dirty="0"/>
              <a:t>year-specific effects</a:t>
            </a:r>
          </a:p>
          <a:p>
            <a:pPr marL="0" indent="0" algn="ctr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aseline="-25000" dirty="0"/>
          </a:p>
          <a:p>
            <a:pPr marL="0" indent="0" algn="ctr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40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22A1742-6B96-49BB-B043-35C71C678B14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052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Methodological Issues in Estimating</a:t>
            </a:r>
            <a:r>
              <a:rPr lang="en-US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sym typeface="Symbol"/>
              </a:rPr>
              <a:t>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Simultaneity (</a:t>
            </a:r>
            <a:r>
              <a:rPr lang="en-US" i="1" dirty="0"/>
              <a:t>persists</a:t>
            </a:r>
            <a:r>
              <a:rPr lang="en-US" dirty="0"/>
              <a:t>)</a:t>
            </a:r>
          </a:p>
          <a:p>
            <a:pPr>
              <a:spcBef>
                <a:spcPts val="1800"/>
              </a:spcBef>
            </a:pPr>
            <a:r>
              <a:rPr lang="en-US" dirty="0"/>
              <a:t>Omitted variables</a:t>
            </a:r>
          </a:p>
          <a:p>
            <a:pPr>
              <a:spcBef>
                <a:spcPts val="1800"/>
              </a:spcBef>
            </a:pPr>
            <a:r>
              <a:rPr lang="en-US" kern="1200" dirty="0"/>
              <a:t>Effects of CU between </a:t>
            </a:r>
            <a:r>
              <a:rPr lang="en-US" kern="1200" dirty="0" err="1"/>
              <a:t>i</a:t>
            </a:r>
            <a:r>
              <a:rPr lang="en-US" kern="1200" dirty="0"/>
              <a:t> and j on other countries through “multilateral resistance” effects</a:t>
            </a:r>
          </a:p>
          <a:p>
            <a:pPr>
              <a:spcBef>
                <a:spcPts val="1800"/>
              </a:spcBef>
            </a:pPr>
            <a:r>
              <a:rPr lang="en-US" kern="1200" dirty="0"/>
              <a:t>General equilibrium effects on spending and output for all countries</a:t>
            </a:r>
          </a:p>
          <a:p>
            <a:pPr>
              <a:spcBef>
                <a:spcPts val="1800"/>
              </a:spcBef>
            </a:pPr>
            <a:r>
              <a:rPr lang="en-US" kern="1200" dirty="0"/>
              <a:t>Homogeneity implicit in treating all currency unions alike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23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Data Set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altLang="en-US" dirty="0"/>
              <a:t>IMF </a:t>
            </a:r>
            <a:r>
              <a:rPr lang="en-US" altLang="en-US" dirty="0" err="1"/>
              <a:t>DoTS</a:t>
            </a:r>
            <a:r>
              <a:rPr lang="en-US" altLang="en-US" dirty="0"/>
              <a:t> trade: &gt;200 “countries” 1948-2013 (with gaps)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dirty="0"/>
              <a:t>Population, real GDP: </a:t>
            </a:r>
            <a:r>
              <a:rPr lang="en-US" altLang="en-US" i="1" dirty="0"/>
              <a:t>WDI</a:t>
            </a:r>
            <a:r>
              <a:rPr lang="en-US" altLang="en-US" dirty="0"/>
              <a:t> &gt; PWT &gt; IFS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dirty="0"/>
              <a:t>Country Characteristics: </a:t>
            </a:r>
            <a:r>
              <a:rPr lang="en-US" altLang="en-US" i="1" dirty="0"/>
              <a:t>World </a:t>
            </a:r>
            <a:r>
              <a:rPr lang="en-US" altLang="en-US" i="1" dirty="0" err="1"/>
              <a:t>Factbook</a:t>
            </a:r>
            <a:endParaRPr lang="en-US" altLang="en-US" dirty="0"/>
          </a:p>
          <a:p>
            <a:pPr eaLnBrk="1" hangingPunct="1">
              <a:spcBef>
                <a:spcPts val="1200"/>
              </a:spcBef>
            </a:pPr>
            <a:r>
              <a:rPr lang="en-US" altLang="en-US" dirty="0"/>
              <a:t>Regional Trade Agreements (RTAs): </a:t>
            </a:r>
            <a:r>
              <a:rPr lang="en-US" altLang="en-US" i="1" dirty="0"/>
              <a:t>WTO</a:t>
            </a:r>
            <a:endParaRPr lang="en-US" altLang="en-US" dirty="0"/>
          </a:p>
          <a:p>
            <a:pPr eaLnBrk="1" hangingPunct="1">
              <a:spcBef>
                <a:spcPts val="1200"/>
              </a:spcBef>
            </a:pPr>
            <a:r>
              <a:rPr lang="en-US" altLang="en-US" dirty="0"/>
              <a:t>Currency Unions: Glick-Rose updated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dirty="0"/>
              <a:t>1:1 par for extended period of time (not just hard fixes)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dirty="0"/>
              <a:t>Transitive: x-y and y-z imply x-z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AF5D1772-E9D6-4639-816D-BD39A93DB993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12429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21263</TotalTime>
  <Words>3034</Words>
  <Application>Microsoft Office PowerPoint</Application>
  <PresentationFormat>On-screen Show (4:3)</PresentationFormat>
  <Paragraphs>790</Paragraphs>
  <Slides>41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굴림</vt:lpstr>
      <vt:lpstr>Arial</vt:lpstr>
      <vt:lpstr>Calibri</vt:lpstr>
      <vt:lpstr>Symbol</vt:lpstr>
      <vt:lpstr>Tahoma</vt:lpstr>
      <vt:lpstr>Times New Roman</vt:lpstr>
      <vt:lpstr>Wingdings</vt:lpstr>
      <vt:lpstr>Custom Design</vt:lpstr>
      <vt:lpstr>  Has the European Monetary Union Increased Trade? </vt:lpstr>
      <vt:lpstr>Currency Unions</vt:lpstr>
      <vt:lpstr> Costs and Benefits of Joining a Monetary Union  </vt:lpstr>
      <vt:lpstr>Debate in Literature on  Magnitude of Trade Effect of CUs </vt:lpstr>
      <vt:lpstr>Specific Motivation</vt:lpstr>
      <vt:lpstr>Preview of Findings</vt:lpstr>
      <vt:lpstr>Measuring Trade Effects “Old” Methodology: Gravity Equation</vt:lpstr>
      <vt:lpstr>Methodological Issues in Estimating  </vt:lpstr>
      <vt:lpstr>Data Set</vt:lpstr>
      <vt:lpstr>Gravity  Estimates for Trade</vt:lpstr>
      <vt:lpstr>Prefer (Within) Fixed Pair Effect Estimator</vt:lpstr>
      <vt:lpstr>Gravity  Estimates for Trade  with Pair Fixed Effects</vt:lpstr>
      <vt:lpstr>How Does this Compare with Literature?</vt:lpstr>
      <vt:lpstr>Forest Plot of (45) Literature EMU Estimates</vt:lpstr>
      <vt:lpstr>Meta-Estimate</vt:lpstr>
      <vt:lpstr>Meta-Estimates of EMU Trade/Export Effect</vt:lpstr>
      <vt:lpstr>Publication Bias</vt:lpstr>
      <vt:lpstr>Publication Bias</vt:lpstr>
      <vt:lpstr>Why do EMU Estimates Vary Across Studies?</vt:lpstr>
      <vt:lpstr>EMU Effect and Sample Size</vt:lpstr>
      <vt:lpstr>Confirmation via Meta-Regression</vt:lpstr>
      <vt:lpstr>Meta Regressions of EMU Trade Effect</vt:lpstr>
      <vt:lpstr>Quick Summary</vt:lpstr>
      <vt:lpstr>Caveat</vt:lpstr>
      <vt:lpstr>What’s Trustworthy?  Measuring Trade Effects  Newer (Export) Gravity Models</vt:lpstr>
      <vt:lpstr>Gravity  Estimates for Exports with country-year effects for exporter &amp; importer &amp; country pair FE </vt:lpstr>
      <vt:lpstr>Tangent: Allow for Dynamic Effects</vt:lpstr>
      <vt:lpstr>Allowing Dynamic Effects,  CU exit lowers exports, entry raises exports </vt:lpstr>
      <vt:lpstr>Symmetry Tests,  Exports with country-year and pair FE</vt:lpstr>
      <vt:lpstr>Sensitivity Analysis of  Estimates :  Dis-aggregating Other CUs</vt:lpstr>
      <vt:lpstr>Sensitivity Analysis of  EMU Estimates:  Varying Country and Sample Period </vt:lpstr>
      <vt:lpstr>Dimensionality Effects</vt:lpstr>
      <vt:lpstr>Gravity Estimates of EMU Effect Varying end dates and country samples</vt:lpstr>
      <vt:lpstr>Graphical Estimates of EMU Export Effect</vt:lpstr>
      <vt:lpstr>Conclusions from Meta-Regression-cum-Regression Analysis</vt:lpstr>
      <vt:lpstr>Why the Differences?</vt:lpstr>
      <vt:lpstr>Estimates of Multilateral Resistance: Evidence of Bias</vt:lpstr>
      <vt:lpstr>Summary</vt:lpstr>
      <vt:lpstr>Conclusions</vt:lpstr>
      <vt:lpstr>Conclusion/Summary: Why do Estimates of EMU Trade Effect Vary so Much?</vt:lpstr>
      <vt:lpstr>Future Research</vt:lpstr>
    </vt:vector>
  </TitlesOfParts>
  <Company>FRBSF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 “Post Crisis Exchange Rate Policy in 5 Asian Countries: Filling in the ‘Hollow Middle’?” by ? Hernandez and ? Montiel</dc:title>
  <dc:creator>Chrystie T. Nguyen</dc:creator>
  <cp:lastModifiedBy>Andrew Rose</cp:lastModifiedBy>
  <cp:revision>943</cp:revision>
  <cp:lastPrinted>2016-04-06T18:47:34Z</cp:lastPrinted>
  <dcterms:created xsi:type="dcterms:W3CDTF">2002-09-21T00:59:30Z</dcterms:created>
  <dcterms:modified xsi:type="dcterms:W3CDTF">2018-10-16T09:31:02Z</dcterms:modified>
</cp:coreProperties>
</file>