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99" r:id="rId4"/>
    <p:sldId id="313" r:id="rId5"/>
    <p:sldId id="314" r:id="rId6"/>
    <p:sldId id="315" r:id="rId7"/>
    <p:sldId id="312" r:id="rId8"/>
    <p:sldId id="320" r:id="rId9"/>
    <p:sldId id="298" r:id="rId10"/>
    <p:sldId id="316" r:id="rId11"/>
    <p:sldId id="317" r:id="rId12"/>
    <p:sldId id="311" r:id="rId13"/>
    <p:sldId id="321" r:id="rId14"/>
    <p:sldId id="318" r:id="rId15"/>
    <p:sldId id="319" r:id="rId16"/>
    <p:sldId id="305" r:id="rId17"/>
    <p:sldId id="302" r:id="rId18"/>
    <p:sldId id="300" r:id="rId19"/>
    <p:sldId id="304" r:id="rId20"/>
    <p:sldId id="322" r:id="rId21"/>
    <p:sldId id="323" r:id="rId22"/>
    <p:sldId id="324" r:id="rId23"/>
    <p:sldId id="325" r:id="rId24"/>
    <p:sldId id="326" r:id="rId25"/>
    <p:sldId id="327" r:id="rId26"/>
    <p:sldId id="330" r:id="rId27"/>
    <p:sldId id="328" r:id="rId28"/>
    <p:sldId id="329" r:id="rId29"/>
    <p:sldId id="331" r:id="rId30"/>
    <p:sldId id="332" r:id="rId31"/>
    <p:sldId id="333" r:id="rId32"/>
    <p:sldId id="334" r:id="rId33"/>
    <p:sldId id="33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1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9E0D-C02A-4857-9E1B-842EA420C201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9A229-9F2D-4CBF-B0E3-D8C1C66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1290C-D614-4ECF-962B-E905686C1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2B226-BC18-4427-83BE-5C3E64049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AAB52-8F1B-4281-BC83-125B9C62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295-14F9-4B4C-B0AE-55E4D53CBCD5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E5D5C-83D3-46B1-832F-3DF43391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85991-A29A-44E2-9BA5-A3102868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4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2EA6-EAAD-4E81-BF63-65AC9573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08542-BB25-4040-9AB7-C8E1E1706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E8336-6737-4B1B-B80B-CD6D8D83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A8D5-443D-4334-B1E6-32789B2B2124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14753-E24A-480F-ADB1-1D683FA6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98AA6-5012-4E63-87EC-26F1CDF2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6A88BD-F918-4812-99E2-B2F966700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6F7E7-A270-470E-A978-97E2C85023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420FD-D79C-4039-BF11-80C96014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0913-D975-4D48-A9A5-6BFDCB9C1D09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3AD2-FA29-4758-AF2B-9B9E3E2F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04B7B-8172-45B3-871E-F823205D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3488-9E6B-4FD4-A2E2-713AE0711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40453-D8E5-49BC-B1B0-D9FDFDA47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17677-7BBD-44A1-BEEE-457A6C2A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B0B-903E-4F1A-916F-96B7B6B0A050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92629-9360-433F-8797-492012FD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C70FC-4346-4516-ACA7-44F2ED70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0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44F6-E482-4A85-AB19-47FC3351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FE277-119F-492F-8DC7-F3C536D50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FFA65-3EBD-4924-84B9-DD09F709D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3577-989E-469A-8CD5-360F43FEE933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1E39F-05BE-4AD6-BBCC-C9785CF9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686E7-6BC5-4E05-A62E-EEDE1D78B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DEB4-A6E3-44B5-B19A-A897767B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BB438-0BAD-4E78-BC6E-4E9974212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E648C-568F-4CA0-A82C-EC40EF14F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6C10B-9B8A-4F44-8EBF-40F7824B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C75C-7EDF-43A5-8AFC-C255E42AD6EC}" type="datetime1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26A32-C36B-4208-85A3-C9A9F47F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B315B-4A47-4057-92C2-255C4CE4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FABB-6EAB-4338-A476-4D718B53C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EC990-BB5B-407D-9B52-790190226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6F334-AACF-47AC-9B48-5FF01F529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05898-A4D1-4F9C-8DFA-0FD5ED28F0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3ED9BA-5E2B-4981-B5B7-3BE6D5593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7886C-F62E-4873-86DB-19DC0C7D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D5125-D62B-4EC7-8C89-A0E4C22BE4C6}" type="datetime1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25CE7-A9EE-4340-9FB7-63569F78F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07E6B2-9385-4BCF-A098-0D9146BBC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3A76C-2592-4E0A-8435-77A696DE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60A686-5815-47A2-A206-122F2B4F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24D0-D8C0-40C3-AD06-0297418D8189}" type="datetime1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BC045-45B9-4FEB-A0D6-DD9686C4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11BC4-A853-40A0-9B48-7185EC72D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B68E9F-BCE2-497B-941B-410D5179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F735-A64B-4631-AE06-94DFB51DF24D}" type="datetime1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670AA-A4ED-47FA-9CE0-D99453C7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5C69E-745B-43AB-AF20-77649D45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5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8FD87-2CA3-421F-9473-58F8C816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15BBE-04D4-492E-A460-069B95310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94543-4A9C-44B1-8152-6944F3D52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78F24-FD50-4166-82EC-3A531114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5C40-CA00-4BEF-B531-B367C3113363}" type="datetime1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92735-BC75-403B-8AFB-B373ADDE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3730B-A953-4F7F-B29C-7F873AC7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A5A58-0F61-4E7D-ADCB-DFA48BD9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2F163-0CF2-4E97-9CF7-8E0E2265A7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3CD0C-0E29-49D6-8461-5AC73933A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66A6D-76B1-4D36-A5B1-1E20CB30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B73AA-0DD3-4800-91CC-9B2C66AA0E91}" type="datetime1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789C1-7E58-421C-B2C8-8378F992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261BC-9B6E-419D-BD68-CEBCFE52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5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DBDF02-14AE-4FB7-B1AD-0135C645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D169D-486E-4660-8965-A20F9688C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0A7A8-6FD9-454B-9F20-076A7E054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B2CA9-581A-4A52-9C1D-A310DE51D34B}" type="datetime1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4B8A6-1BD3-4DC0-B7B4-283BD63C5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Trump and Trade: Andrew Rose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30B76-C60A-4B0F-980B-71468D014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0B6B-BDDD-4FAD-BC5A-2F3DEB1D3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7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ACA6-ACC6-4E01-AC57-283BE449E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Trump and Trade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8FAE5-50B1-4820-B5B3-4B267B965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Andrew K Rose</a:t>
            </a:r>
          </a:p>
          <a:p>
            <a:r>
              <a:rPr lang="en-US" dirty="0"/>
              <a:t>Wee Cho Yaw Visiting Fellow, NUS</a:t>
            </a:r>
          </a:p>
          <a:p>
            <a:r>
              <a:rPr lang="en-US" dirty="0"/>
              <a:t>Berkeley-Haas, ABFER, CEPR and NBER</a:t>
            </a:r>
          </a:p>
        </p:txBody>
      </p:sp>
    </p:spTree>
    <p:extLst>
      <p:ext uri="{BB962C8B-B14F-4D97-AF65-F5344CB8AC3E}">
        <p14:creationId xmlns:p14="http://schemas.microsoft.com/office/powerpoint/2010/main" val="1156509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D581-50F6-49FF-B8B7-D19355465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Economists and Free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0145B-9846-4B1F-9601-147CD084D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avoid protectionism, need </a:t>
            </a:r>
            <a:r>
              <a:rPr lang="en-US" i="1" dirty="0"/>
              <a:t>sustainable</a:t>
            </a:r>
            <a:r>
              <a:rPr lang="en-US" dirty="0"/>
              <a:t> </a:t>
            </a:r>
            <a:r>
              <a:rPr lang="en-US" i="1" dirty="0"/>
              <a:t>institutional </a:t>
            </a:r>
            <a:r>
              <a:rPr lang="en-US" dirty="0"/>
              <a:t>commitment to liberal trade</a:t>
            </a:r>
          </a:p>
          <a:p>
            <a:pPr lvl="1"/>
            <a:r>
              <a:rPr lang="en-US" dirty="0"/>
              <a:t>Rules (on protectionism, dispute settlement, etc.) better than discretion</a:t>
            </a:r>
          </a:p>
          <a:p>
            <a:pPr lvl="2"/>
            <a:r>
              <a:rPr lang="en-US" dirty="0"/>
              <a:t>Uncertainty critical to encourage costly investment (but Trump likes uncertainty …)</a:t>
            </a:r>
          </a:p>
          <a:p>
            <a:pPr lvl="2"/>
            <a:r>
              <a:rPr lang="en-US" dirty="0"/>
              <a:t>Institutions are better than individuals</a:t>
            </a:r>
          </a:p>
          <a:p>
            <a:pPr lvl="1"/>
            <a:r>
              <a:rPr lang="en-US" dirty="0"/>
              <a:t>But the WTO, regional trade agreements (like NAFTA), and the rules-based trade institutions are being undermined by Team Trump</a:t>
            </a:r>
          </a:p>
          <a:p>
            <a:pPr lvl="2"/>
            <a:r>
              <a:rPr lang="en-US" dirty="0"/>
              <a:t>Belief that US can win more concessions unilaterally</a:t>
            </a:r>
          </a:p>
          <a:p>
            <a:pPr lvl="2"/>
            <a:r>
              <a:rPr lang="en-US" dirty="0"/>
              <a:t>Little supporting evidence thus far</a:t>
            </a:r>
          </a:p>
          <a:p>
            <a:pPr lvl="2"/>
            <a:endParaRPr lang="en-US" dirty="0"/>
          </a:p>
          <a:p>
            <a:pPr lvl="1"/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64CBE-FD15-4F44-902F-990A3C2E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2D2D2-228A-48E6-8EA1-0B655EF0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5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D581-50F6-49FF-B8B7-D19355465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Trade Liberalization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0145B-9846-4B1F-9601-147CD084D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Multilateral WTO-lead rounds currently dead (Doha)</a:t>
            </a:r>
          </a:p>
          <a:p>
            <a:r>
              <a:rPr lang="en-US" dirty="0"/>
              <a:t>Hence Regional Trade Agreements proliferating </a:t>
            </a:r>
          </a:p>
          <a:p>
            <a:pPr lvl="1"/>
            <a:r>
              <a:rPr lang="en-US" dirty="0"/>
              <a:t>Even better for Team Trump to push America’s weight around</a:t>
            </a:r>
          </a:p>
          <a:p>
            <a:pPr lvl="1"/>
            <a:r>
              <a:rPr lang="en-US" dirty="0"/>
              <a:t>Traditionally US more liberal than partners; lower American barriers </a:t>
            </a:r>
            <a:r>
              <a:rPr lang="en-US" i="1" dirty="0"/>
              <a:t>less</a:t>
            </a:r>
          </a:p>
          <a:p>
            <a:pPr lvl="1"/>
            <a:r>
              <a:rPr lang="en-US" dirty="0"/>
              <a:t>And if old deals were so bad, why aren’t newer better deals easy to sign?</a:t>
            </a:r>
          </a:p>
          <a:p>
            <a:r>
              <a:rPr lang="en-US" dirty="0"/>
              <a:t>One “success” thus far: KORUS</a:t>
            </a:r>
          </a:p>
          <a:p>
            <a:pPr lvl="1"/>
            <a:r>
              <a:rPr lang="en-US" dirty="0"/>
              <a:t>Renegotiation trivial </a:t>
            </a:r>
          </a:p>
          <a:p>
            <a:pPr lvl="2"/>
            <a:r>
              <a:rPr lang="en-US" dirty="0"/>
              <a:t>Reduced Korean steel exports, maintain US tariffs on small trucks [that Korea doesn’t export] and raise Korean car import limits [that Koreans don’t buy].</a:t>
            </a:r>
          </a:p>
          <a:p>
            <a:pPr lvl="2"/>
            <a:r>
              <a:rPr lang="en-US" dirty="0"/>
              <a:t>Likely because of North Korean nuclear disarmament drive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64CBE-FD15-4F44-902F-990A3C2E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2D2D2-228A-48E6-8EA1-0B655EF0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1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9CA0-568E-4506-B3E7-5805F4EB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Trumpian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E603-8218-4CBE-857C-80BAEC2A8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Focusing on trade in </a:t>
            </a:r>
            <a:r>
              <a:rPr lang="en-US" i="1" dirty="0"/>
              <a:t>goods</a:t>
            </a:r>
            <a:r>
              <a:rPr lang="en-US" dirty="0"/>
              <a:t>, ignoring services is just dumb</a:t>
            </a:r>
          </a:p>
          <a:p>
            <a:pPr lvl="1"/>
            <a:r>
              <a:rPr lang="en-US" dirty="0"/>
              <a:t>What’s special about something you can drop on your foot?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Thinking of a G&amp;S surplus as “</a:t>
            </a:r>
            <a:r>
              <a:rPr lang="en-US" i="1" dirty="0"/>
              <a:t>good</a:t>
            </a:r>
            <a:r>
              <a:rPr lang="en-US" dirty="0"/>
              <a:t>” is just dumb</a:t>
            </a:r>
          </a:p>
          <a:p>
            <a:pPr lvl="1"/>
            <a:r>
              <a:rPr lang="en-US" dirty="0"/>
              <a:t>Especially to potential defaulters … like Trump …</a:t>
            </a:r>
          </a:p>
          <a:p>
            <a:pPr lvl="1"/>
            <a:r>
              <a:rPr lang="en-US" dirty="0"/>
              <a:t>Think of a trade balance after a typical currency crisis … or Japan … or my trade balance with my son … or my son’s with </a:t>
            </a:r>
            <a:r>
              <a:rPr lang="en-US" dirty="0" err="1"/>
              <a:t>UChicago</a:t>
            </a:r>
            <a:r>
              <a:rPr lang="en-US" dirty="0"/>
              <a:t> 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Focus on </a:t>
            </a:r>
            <a:r>
              <a:rPr lang="en-US" i="1" dirty="0"/>
              <a:t>bilateral</a:t>
            </a:r>
            <a:r>
              <a:rPr lang="en-US" dirty="0"/>
              <a:t> trade balance is just dumb</a:t>
            </a:r>
          </a:p>
          <a:p>
            <a:pPr lvl="1"/>
            <a:r>
              <a:rPr lang="en-US" dirty="0"/>
              <a:t>Think of my trade balance with my barber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One can understand protectionism during bad times like the early 1980s (even if don’t agree).  But protectionism during good times is especially perplexing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Liking strong US$</a:t>
            </a:r>
            <a:r>
              <a:rPr lang="en-US" i="1" dirty="0"/>
              <a:t> and </a:t>
            </a:r>
            <a:r>
              <a:rPr lang="en-US" dirty="0"/>
              <a:t>trade surplus is contradictory and dumb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53008-EC87-414E-9165-611D0088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5986D-503C-45F0-B330-CF3AE0C7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2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7DA2-45FB-4A35-9A32-CAE7F844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Trump Induces Trade Policy Uncertainty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D90B7-003B-497E-B50C-A9E509A8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gains?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DE056-B6D9-4D21-BCEF-000E4847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E81A2-8972-4D97-97F0-28CED6D6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13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D92C9A-C77C-40EC-BADC-648AFCA81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986" y="2196385"/>
            <a:ext cx="5116027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55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9CA0-568E-4506-B3E7-5805F4EB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Trump </a:t>
            </a:r>
            <a:r>
              <a:rPr lang="en-US" i="1" dirty="0"/>
              <a:t>really </a:t>
            </a:r>
            <a:r>
              <a:rPr lang="en-US" i="1" dirty="0" err="1"/>
              <a:t>REALLY</a:t>
            </a:r>
            <a:r>
              <a:rPr lang="en-US" i="1" dirty="0"/>
              <a:t> </a:t>
            </a:r>
            <a:r>
              <a:rPr lang="en-US" dirty="0"/>
              <a:t>cares about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E603-8218-4CBE-857C-80BAEC2A8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Reducing US bilateral trade deficits is the </a:t>
            </a:r>
            <a:r>
              <a:rPr lang="en-US" i="1" dirty="0"/>
              <a:t>one</a:t>
            </a:r>
            <a:r>
              <a:rPr lang="en-US" dirty="0"/>
              <a:t> national “issue” Trump has consistently cared about</a:t>
            </a:r>
          </a:p>
          <a:p>
            <a:pPr lvl="1"/>
            <a:r>
              <a:rPr lang="en-US" dirty="0"/>
              <a:t>“Other countries are taking advantage of us”</a:t>
            </a:r>
          </a:p>
          <a:p>
            <a:pPr lvl="1"/>
            <a:r>
              <a:rPr lang="en-US" dirty="0"/>
              <a:t>“The United States has trade deficits with many, many countries, and we cannot allow that to continue”</a:t>
            </a:r>
          </a:p>
          <a:p>
            <a:pPr lvl="1"/>
            <a:r>
              <a:rPr lang="en-US" dirty="0"/>
              <a:t>“Trade wars are good and easy to win”</a:t>
            </a:r>
          </a:p>
          <a:p>
            <a:pPr lvl="1"/>
            <a:r>
              <a:rPr lang="en-US" dirty="0"/>
              <a:t>US is being “ripped off so badly” and “losing billions”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53008-EC87-414E-9165-611D0088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5986D-503C-45F0-B330-CF3AE0C7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7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9CA0-568E-4506-B3E7-5805F4EB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Big Mystery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E603-8218-4CBE-857C-80BAEC2A8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Why has my president found such a large audience?  </a:t>
            </a:r>
            <a:endParaRPr lang="en-US" sz="1600" dirty="0"/>
          </a:p>
          <a:p>
            <a:pPr lvl="1"/>
            <a:r>
              <a:rPr lang="en-US" dirty="0"/>
              <a:t>Why no political cost from raising taxes?</a:t>
            </a:r>
          </a:p>
          <a:p>
            <a:pPr lvl="1"/>
            <a:r>
              <a:rPr lang="en-US" dirty="0"/>
              <a:t>Why protect inputs, focus on bilateral deficits, …?</a:t>
            </a:r>
            <a:endParaRPr lang="en-US" sz="1400" dirty="0"/>
          </a:p>
          <a:p>
            <a:pPr lvl="1"/>
            <a:r>
              <a:rPr lang="en-US" dirty="0"/>
              <a:t>Why has the profession failed?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53008-EC87-414E-9165-611D0088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5986D-503C-45F0-B330-CF3AE0C7A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Because … the Trade War </a:t>
            </a:r>
            <a:r>
              <a:rPr lang="en-US" i="1" dirty="0"/>
              <a:t>is </a:t>
            </a:r>
            <a:r>
              <a:rPr lang="en-US" dirty="0"/>
              <a:t>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Ironic that USA, creator of rules-based system, now undermining it</a:t>
            </a:r>
          </a:p>
          <a:p>
            <a:pPr lvl="1"/>
            <a:r>
              <a:rPr lang="en-US" dirty="0"/>
              <a:t>Violating old agreements raises geopolitical tension</a:t>
            </a:r>
          </a:p>
          <a:p>
            <a:pPr lvl="2"/>
            <a:r>
              <a:rPr lang="en-US" dirty="0"/>
              <a:t>Ex: Iran nuclear deal and Korean denuclearization</a:t>
            </a:r>
          </a:p>
          <a:p>
            <a:r>
              <a:rPr lang="en-US" dirty="0"/>
              <a:t>Also, ironic to have </a:t>
            </a:r>
            <a:r>
              <a:rPr lang="en-US" i="1" dirty="0"/>
              <a:t>any </a:t>
            </a:r>
            <a:r>
              <a:rPr lang="en-US" dirty="0"/>
              <a:t>focus on trade for US</a:t>
            </a:r>
          </a:p>
          <a:p>
            <a:pPr lvl="1"/>
            <a:r>
              <a:rPr lang="en-US" dirty="0"/>
              <a:t>Trade matters for employment, wages … but not that much</a:t>
            </a:r>
          </a:p>
          <a:p>
            <a:pPr lvl="2"/>
            <a:r>
              <a:rPr lang="en-US" dirty="0"/>
              <a:t>“China shock” well documented but finite and unusual</a:t>
            </a:r>
          </a:p>
          <a:p>
            <a:pPr lvl="2"/>
            <a:r>
              <a:rPr lang="en-US" dirty="0"/>
              <a:t>Consensus that automation matters much more over long periods of time</a:t>
            </a:r>
          </a:p>
          <a:p>
            <a:pPr lvl="1"/>
            <a:r>
              <a:rPr lang="en-US" dirty="0"/>
              <a:t>Trade just isn’t that important for US</a:t>
            </a:r>
          </a:p>
          <a:p>
            <a:pPr lvl="2"/>
            <a:r>
              <a:rPr lang="en-US" dirty="0"/>
              <a:t>Ordinarily, international is a backwater for American economists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8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War,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 it started already?</a:t>
            </a:r>
          </a:p>
          <a:p>
            <a:pPr lvl="1"/>
            <a:r>
              <a:rPr lang="en-US" dirty="0"/>
              <a:t>No </a:t>
            </a:r>
            <a:r>
              <a:rPr lang="en-US" i="1" dirty="0"/>
              <a:t>official</a:t>
            </a:r>
            <a:r>
              <a:rPr lang="en-US" dirty="0"/>
              <a:t> declaration; tariffs often raised/lowered</a:t>
            </a:r>
          </a:p>
          <a:p>
            <a:pPr lvl="1"/>
            <a:r>
              <a:rPr lang="en-US" dirty="0"/>
              <a:t>Trump’s steel/aluminum tariffs (Spring 2018), &lt;5% US imports</a:t>
            </a:r>
          </a:p>
          <a:p>
            <a:pPr lvl="2"/>
            <a:r>
              <a:rPr lang="en-US" dirty="0"/>
              <a:t>Has </a:t>
            </a:r>
            <a:r>
              <a:rPr lang="en-US" i="1" dirty="0"/>
              <a:t>not</a:t>
            </a:r>
            <a:r>
              <a:rPr lang="en-US" dirty="0"/>
              <a:t> exempted allies (Canada, EU, Mexico)</a:t>
            </a:r>
          </a:p>
          <a:p>
            <a:pPr lvl="2"/>
            <a:r>
              <a:rPr lang="en-US" dirty="0"/>
              <a:t>WTO ignored, national security rationalization (section 232) a new (low) first</a:t>
            </a:r>
          </a:p>
          <a:p>
            <a:pPr lvl="2"/>
            <a:r>
              <a:rPr lang="en-US" dirty="0"/>
              <a:t>Little stock market reaction as of now</a:t>
            </a:r>
          </a:p>
          <a:p>
            <a:pPr lvl="1"/>
            <a:r>
              <a:rPr lang="en-US" dirty="0"/>
              <a:t>Canada, EU, Mexico, China </a:t>
            </a:r>
            <a:r>
              <a:rPr lang="en-US" i="1" dirty="0"/>
              <a:t>have </a:t>
            </a:r>
            <a:r>
              <a:rPr lang="en-US" dirty="0"/>
              <a:t>retaliated to steel/aluminum tariffs</a:t>
            </a:r>
          </a:p>
          <a:p>
            <a:pPr lvl="2"/>
            <a:r>
              <a:rPr lang="en-US" dirty="0"/>
              <a:t>Trump threatening further retaliation … and more on European autos</a:t>
            </a:r>
          </a:p>
          <a:p>
            <a:pPr lvl="2"/>
            <a:r>
              <a:rPr lang="en-US" dirty="0"/>
              <a:t>Trump paying farmers for lost sales </a:t>
            </a:r>
          </a:p>
          <a:p>
            <a:pPr lvl="2"/>
            <a:r>
              <a:rPr lang="en-US" dirty="0"/>
              <a:t>China’s response calibrated, restrained thus far … but … spiraling escalation?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0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4DEE-0BD5-4BF7-ACA6-66BBE79C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US-China Trade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59545-690F-46FD-9C14-556A8676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China runs bilateral surplus, hence more to lose</a:t>
            </a:r>
          </a:p>
          <a:p>
            <a:pPr lvl="1"/>
            <a:r>
              <a:rPr lang="en-US" dirty="0"/>
              <a:t>(Similar to saying one country can lose more from nuclear exchange)</a:t>
            </a:r>
          </a:p>
          <a:p>
            <a:pPr lvl="1"/>
            <a:r>
              <a:rPr lang="en-US" dirty="0"/>
              <a:t>Hence Chinese responses targeted (pork, bourbon, soybeans, narrow body airframes, …)</a:t>
            </a:r>
          </a:p>
          <a:p>
            <a:pPr lvl="1"/>
            <a:r>
              <a:rPr lang="en-US" dirty="0"/>
              <a:t>Can do </a:t>
            </a:r>
            <a:r>
              <a:rPr lang="en-US" i="1" dirty="0"/>
              <a:t>much </a:t>
            </a:r>
            <a:r>
              <a:rPr lang="en-US" dirty="0"/>
              <a:t>more (iPhone assembly: a national security threat?)  Sales of US firms in China</a:t>
            </a:r>
          </a:p>
          <a:p>
            <a:r>
              <a:rPr lang="en-US" dirty="0"/>
              <a:t>China has higher Export/GDP</a:t>
            </a:r>
          </a:p>
          <a:p>
            <a:pPr lvl="1"/>
            <a:r>
              <a:rPr lang="en-US" dirty="0"/>
              <a:t>Hence interested in preserving WTO, rules-based trading system</a:t>
            </a:r>
          </a:p>
          <a:p>
            <a:pPr lvl="1"/>
            <a:r>
              <a:rPr lang="en-US" dirty="0"/>
              <a:t>Also Chinese use of WTO helps other countries, provides soft power for China to pursue other initiatives (Taiwan, South China sea, etc.)</a:t>
            </a:r>
          </a:p>
          <a:p>
            <a:r>
              <a:rPr lang="en-US" dirty="0"/>
              <a:t>China can affect exchange rate (as they have historically)</a:t>
            </a:r>
          </a:p>
          <a:p>
            <a:r>
              <a:rPr lang="en-US" dirty="0"/>
              <a:t>China owns &gt; $1 trillion of US treasuries</a:t>
            </a:r>
          </a:p>
          <a:p>
            <a:pPr lvl="1"/>
            <a:r>
              <a:rPr lang="en-US" dirty="0"/>
              <a:t>Unconventional weapon (harms China)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292C1-7278-4FDE-BF57-2E6406A4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002F1-AC60-4BDD-9DD2-EE42E2AC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1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4DEE-0BD5-4BF7-ACA6-66BBE79C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US-China Trade War,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59545-690F-46FD-9C14-556A8676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Consensus that China </a:t>
            </a:r>
            <a:r>
              <a:rPr lang="en-US" i="1" dirty="0"/>
              <a:t>does</a:t>
            </a:r>
            <a:r>
              <a:rPr lang="en-US" dirty="0"/>
              <a:t> violate letter and spirit of intellectual property agreements in WTO.  (Not everything Trump does is wrong!)</a:t>
            </a:r>
          </a:p>
          <a:p>
            <a:pPr lvl="1"/>
            <a:r>
              <a:rPr lang="en-US" dirty="0"/>
              <a:t>Industrial espionage, forced licensing and joint ventures</a:t>
            </a:r>
          </a:p>
          <a:p>
            <a:pPr lvl="1"/>
            <a:r>
              <a:rPr lang="en-US" dirty="0"/>
              <a:t>But ineffectual US response; more effective to create WTO-based coalition</a:t>
            </a:r>
          </a:p>
          <a:p>
            <a:pPr lvl="1"/>
            <a:r>
              <a:rPr lang="en-US" dirty="0"/>
              <a:t>Timing unfortunate; steel/aluminum were first, but are minor and divisive</a:t>
            </a:r>
          </a:p>
          <a:p>
            <a:pPr lvl="1"/>
            <a:r>
              <a:rPr lang="en-US" dirty="0"/>
              <a:t>Ironic that TPP intended to harness China, </a:t>
            </a:r>
            <a:r>
              <a:rPr lang="en-US" i="1" dirty="0"/>
              <a:t>but Trump left</a:t>
            </a:r>
          </a:p>
          <a:p>
            <a:endParaRPr lang="en-US" i="1" dirty="0"/>
          </a:p>
          <a:p>
            <a:r>
              <a:rPr lang="en-US" dirty="0"/>
              <a:t>All in all VERY frustrating for economists!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292C1-7278-4FDE-BF57-2E6406A41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002F1-AC60-4BDD-9DD2-EE42E2AC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4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95E42-8365-47D4-9F17-BEA8F08A3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23FD3-5C29-4C08-BC7B-512D87A0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Do Economists Think of Protectionism and Why?</a:t>
            </a:r>
          </a:p>
          <a:p>
            <a:pPr lvl="1"/>
            <a:r>
              <a:rPr lang="en-US" dirty="0"/>
              <a:t>Costs of Trump’s Protectionism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Effect is Trump </a:t>
            </a:r>
            <a:r>
              <a:rPr lang="en-US" i="1" dirty="0"/>
              <a:t>Himself</a:t>
            </a:r>
            <a:r>
              <a:rPr lang="en-US" dirty="0"/>
              <a:t> Having on American Exports?</a:t>
            </a:r>
          </a:p>
          <a:p>
            <a:pPr lvl="1"/>
            <a:r>
              <a:rPr lang="en-US" dirty="0"/>
              <a:t>New Research linking “Soft Power” to Trade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DA816-3A2C-4AA0-9CDC-F7DF335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29394-BA0D-4315-9A92-3CFF8FA3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8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310EA-B436-4F50-AD6B-CBA71190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Research: Soft Power and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47CD4-E887-4900-AB3B-FEA1011B2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Trump’s Leadership Style affect trade </a:t>
            </a:r>
            <a:r>
              <a:rPr lang="en-US" i="1" dirty="0"/>
              <a:t>in and of itself</a:t>
            </a:r>
            <a:r>
              <a:rPr lang="en-US" dirty="0"/>
              <a:t>?</a:t>
            </a:r>
          </a:p>
          <a:p>
            <a:r>
              <a:rPr lang="en-US" dirty="0"/>
              <a:t>Hard power is the ability to coerce</a:t>
            </a:r>
          </a:p>
          <a:p>
            <a:pPr lvl="1"/>
            <a:r>
              <a:rPr lang="en-US" dirty="0"/>
              <a:t>Grows out of country’s military and economic might</a:t>
            </a:r>
          </a:p>
          <a:p>
            <a:r>
              <a:rPr lang="en-US" dirty="0"/>
              <a:t>“Soft Power” (Nye) arises from attractiveness of country’s culture, political ideals and policies</a:t>
            </a:r>
          </a:p>
          <a:p>
            <a:pPr lvl="1"/>
            <a:r>
              <a:rPr lang="en-US" dirty="0"/>
              <a:t>“… the ability to attract, [since] attraction often leads to acquiescence … soft power uses a different type of currency (not force, not money) to engender cooperation – an attraction to shared values ...”</a:t>
            </a:r>
          </a:p>
          <a:p>
            <a:endParaRPr lang="en-US" dirty="0"/>
          </a:p>
          <a:p>
            <a:r>
              <a:rPr lang="en-US" dirty="0"/>
              <a:t>Does Trump’s effect on US soft power affect trade?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EC8EB-5EF2-417B-B2A8-4B91EAA1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BABAF9-AB17-4EF9-B066-5602AC19A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6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2DC4-C7B6-4664-A784-76F5C928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Soft Power Measured?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E98DC-C3F5-4FE3-A727-6049A922A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Gallup asks (≈1000) participants in (&gt;150) countries:</a:t>
            </a:r>
          </a:p>
          <a:p>
            <a:pPr lvl="1"/>
            <a:r>
              <a:rPr lang="en-US" dirty="0"/>
              <a:t>“Do you approve or disapprove of the job performance of the leadership of China/Germany/Russia/UK/USA”</a:t>
            </a:r>
          </a:p>
          <a:p>
            <a:pPr lvl="1"/>
            <a:r>
              <a:rPr lang="en-US" dirty="0"/>
              <a:t>A standard measure of soft power</a:t>
            </a:r>
          </a:p>
          <a:p>
            <a:r>
              <a:rPr lang="en-US" dirty="0"/>
              <a:t>Alternatives exist (deliver similar results)</a:t>
            </a:r>
          </a:p>
          <a:p>
            <a:pPr lvl="1"/>
            <a:r>
              <a:rPr lang="en-US" dirty="0"/>
              <a:t>BBC asks people in (&gt;40) countries about (17) other countries:</a:t>
            </a:r>
          </a:p>
          <a:p>
            <a:pPr lvl="2"/>
            <a:r>
              <a:rPr lang="en-US" dirty="0"/>
              <a:t>“Please tell me if you think each of the following are having a mainly positive or negative influence in the world?”</a:t>
            </a:r>
          </a:p>
          <a:p>
            <a:pPr lvl="1"/>
            <a:r>
              <a:rPr lang="en-US" dirty="0"/>
              <a:t>Pew:</a:t>
            </a:r>
          </a:p>
          <a:p>
            <a:pPr lvl="2"/>
            <a:r>
              <a:rPr lang="en-US" dirty="0"/>
              <a:t>“Please tell me if you have a very favorable, somewhat favorable, somewhat unfavorable or very unfavorable opinion of _____?”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C6ADE-2FB8-460F-AD8F-36F24CE4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A6019-6F4D-4D8D-8111-74EC58DC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C2DC4-C7B6-4664-A784-76F5C928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Trump has Certainly Harmed US Soft Power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C6ADE-2FB8-460F-AD8F-36F24CE4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A6019-6F4D-4D8D-8111-74EC58DC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22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ACFD9E0-C8B5-4A7C-9DB5-C4C16972571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37487"/>
            <a:ext cx="10515599" cy="43287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5397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998E6-4CA4-495A-BB09-CDA7A502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Still, a Range of Views Across Countries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7E808-5390-4089-85DC-EDB8FA214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C61B0-CF39-42BB-B2B4-C74B3623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23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04FECA1-7687-4F39-80A6-F9F78A54307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0383"/>
            <a:ext cx="10515599" cy="4425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9855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FE77C-B6D4-4FBD-ADBE-6E4D4521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Importers of US Goods Preferred Obama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1F4B5-939F-4B55-9673-5341B318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B69BD-D1EE-4F2B-8B25-39A2575F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24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BAA5373-EBA2-4D5F-89F3-0B4368333B7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64658"/>
            <a:ext cx="10409729" cy="44093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7805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01FE2-63A0-499A-B831-F30BF091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Does Soft Power Actually Affect Exports?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430D4-EC66-4095-BC42-2BC9F6D35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control for other export determinants via “Gravity Model”</a:t>
            </a:r>
          </a:p>
          <a:p>
            <a:pPr lvl="1"/>
            <a:r>
              <a:rPr lang="en-US" dirty="0"/>
              <a:t>One country (e.g., US) trades more with countries which are:</a:t>
            </a:r>
          </a:p>
          <a:p>
            <a:pPr lvl="2"/>
            <a:r>
              <a:rPr lang="en-US" i="1" dirty="0"/>
              <a:t>Larger</a:t>
            </a:r>
            <a:r>
              <a:rPr lang="en-US" dirty="0"/>
              <a:t> in economic mass (GDP)</a:t>
            </a:r>
          </a:p>
          <a:p>
            <a:pPr lvl="2"/>
            <a:r>
              <a:rPr lang="en-US" i="1" dirty="0"/>
              <a:t>Closer</a:t>
            </a:r>
            <a:r>
              <a:rPr lang="en-US" dirty="0"/>
              <a:t> </a:t>
            </a:r>
          </a:p>
          <a:p>
            <a:pPr lvl="3"/>
            <a:r>
              <a:rPr lang="en-US" dirty="0"/>
              <a:t>Geographically: distance, common land border</a:t>
            </a:r>
          </a:p>
          <a:p>
            <a:pPr lvl="3"/>
            <a:r>
              <a:rPr lang="en-US" dirty="0"/>
              <a:t>Culturally: share language, colonial heritage</a:t>
            </a:r>
          </a:p>
          <a:p>
            <a:pPr lvl="3"/>
            <a:r>
              <a:rPr lang="en-US" dirty="0"/>
              <a:t>Politically: regional trade agreement</a:t>
            </a:r>
          </a:p>
          <a:p>
            <a:r>
              <a:rPr lang="en-US" dirty="0"/>
              <a:t>Gravity: a (rare) example of an economic model that works well in both theory and practice</a:t>
            </a:r>
          </a:p>
          <a:p>
            <a:pPr lvl="1"/>
            <a:r>
              <a:rPr lang="en-US" dirty="0"/>
              <a:t>Fits well; large and similar (across study) effects of income, distance </a:t>
            </a:r>
          </a:p>
          <a:p>
            <a:pPr lvl="1"/>
            <a:r>
              <a:rPr lang="en-US" dirty="0"/>
              <a:t>Heritage of Tinbergen (and Newton)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478DE-E721-49D7-B269-DC7D1B33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2873D-6F30-4261-B48A-7A5BCB8D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8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7D438-62C0-4F7F-89AE-A1AA0FB67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F8885-C011-484C-80B8-A86A65EBC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estimate: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ln(</a:t>
            </a:r>
            <a:r>
              <a:rPr lang="en-US" dirty="0" err="1"/>
              <a:t>X</a:t>
            </a:r>
            <a:r>
              <a:rPr lang="en-US" baseline="-25000" dirty="0" err="1"/>
              <a:t>ijt</a:t>
            </a:r>
            <a:r>
              <a:rPr lang="en-US" dirty="0"/>
              <a:t>) = </a:t>
            </a:r>
            <a:r>
              <a:rPr lang="en-US" dirty="0">
                <a:sym typeface="Symbol" panose="05050102010706020507" pitchFamily="18" charset="2"/>
              </a:rPr>
              <a:t></a:t>
            </a:r>
            <a:r>
              <a:rPr lang="en-US" dirty="0" err="1"/>
              <a:t>SOFTPOWER</a:t>
            </a:r>
            <a:r>
              <a:rPr lang="en-US" baseline="-25000" dirty="0" err="1"/>
              <a:t>ijt</a:t>
            </a:r>
            <a:r>
              <a:rPr lang="en-US" dirty="0"/>
              <a:t> +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ln(D</a:t>
            </a:r>
            <a:r>
              <a:rPr lang="en-US" baseline="-25000" dirty="0"/>
              <a:t>ij</a:t>
            </a:r>
            <a:r>
              <a:rPr lang="en-US" dirty="0"/>
              <a:t>) +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baseline="-25000" dirty="0"/>
              <a:t>2</a:t>
            </a:r>
            <a:r>
              <a:rPr lang="en-US" dirty="0"/>
              <a:t>Lang</a:t>
            </a:r>
            <a:r>
              <a:rPr lang="en-US" baseline="-25000" dirty="0"/>
              <a:t>ij</a:t>
            </a:r>
            <a:r>
              <a:rPr lang="en-US" dirty="0"/>
              <a:t> +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baseline="-25000" dirty="0"/>
              <a:t>3</a:t>
            </a:r>
            <a:r>
              <a:rPr lang="en-US" dirty="0"/>
              <a:t>Cont</a:t>
            </a:r>
            <a:r>
              <a:rPr lang="en-US" baseline="-25000" dirty="0"/>
              <a:t>ij</a:t>
            </a:r>
            <a:r>
              <a:rPr lang="en-US" dirty="0"/>
              <a:t> +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baseline="-25000" dirty="0"/>
              <a:t>4</a:t>
            </a:r>
            <a:r>
              <a:rPr lang="en-US" dirty="0"/>
              <a:t>RTA</a:t>
            </a:r>
            <a:r>
              <a:rPr lang="en-US" baseline="-25000" dirty="0"/>
              <a:t>ijt</a:t>
            </a:r>
            <a:r>
              <a:rPr lang="en-US" dirty="0"/>
              <a:t> + </a:t>
            </a:r>
            <a:r>
              <a:rPr lang="en-US" dirty="0">
                <a:sym typeface="Symbol" panose="05050102010706020507" pitchFamily="18" charset="2"/>
              </a:rPr>
              <a:t></a:t>
            </a:r>
            <a:r>
              <a:rPr lang="en-US" baseline="-25000" dirty="0"/>
              <a:t>5</a:t>
            </a:r>
            <a:r>
              <a:rPr lang="en-US" dirty="0"/>
              <a:t>Colony</a:t>
            </a:r>
            <a:r>
              <a:rPr lang="en-US" baseline="-25000" dirty="0"/>
              <a:t>ij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+ {λ</a:t>
            </a:r>
            <a:r>
              <a:rPr lang="en-US" baseline="-25000" dirty="0"/>
              <a:t>it</a:t>
            </a:r>
            <a:r>
              <a:rPr lang="en-US" dirty="0"/>
              <a:t>} + {ψ</a:t>
            </a:r>
            <a:r>
              <a:rPr lang="en-US" baseline="-25000" dirty="0"/>
              <a:t>jt</a:t>
            </a:r>
            <a:r>
              <a:rPr lang="en-US" dirty="0"/>
              <a:t>} +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baseline="-25000" dirty="0"/>
              <a:t>ijt</a:t>
            </a:r>
          </a:p>
          <a:p>
            <a:pPr marL="0" indent="0">
              <a:buNone/>
            </a:pPr>
            <a:endParaRPr lang="en-US" baseline="-25000" dirty="0"/>
          </a:p>
          <a:p>
            <a:r>
              <a:rPr lang="en-US" dirty="0"/>
              <a:t>Bilateral data, 55 Exporter-Year/1426 Importer-Year FE; 2006-17, for 5 exporters, 157 importers, 6,331 observations, LS estimation</a:t>
            </a:r>
            <a:endParaRPr lang="en-US" baseline="-25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AC236-70D7-4E74-914D-163A5F69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D73CE-EA42-4062-A2EA-BBE5780D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6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B8A80-2145-4A32-94AF-E9B05931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Power Has a </a:t>
            </a:r>
            <a:r>
              <a:rPr lang="en-US" i="1" dirty="0"/>
              <a:t>Big</a:t>
            </a:r>
            <a:r>
              <a:rPr lang="en-US" dirty="0"/>
              <a:t> Effect!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8CD17AE-0C25-4B61-AB48-629E08F73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45650"/>
              </p:ext>
            </p:extLst>
          </p:nvPr>
        </p:nvGraphicFramePr>
        <p:xfrm>
          <a:off x="838200" y="1404839"/>
          <a:ext cx="10515600" cy="48234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5555648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02217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2350007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12637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Log(Approval)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.66**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570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Log(Disapproval)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-.35**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600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Fraction Approval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.91**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(.20)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89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-.77**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-.89**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-.83**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(.09)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9176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Language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.39*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.38*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.35*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(.18)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9193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Border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.76**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(.29)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.82**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.79**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(.30)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879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 Trade Agreement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.52**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.60**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.54**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(.19)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626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Colonial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Relationship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.81**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.88**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.83**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(.02)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1599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6,331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9933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816834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C339F-FB10-42CF-B7F6-E3A6CBAA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36416-DB9C-4811-96DE-0271E3BD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BD14-C086-4365-821D-5AE118A10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Big is the Trump Effect on Exports?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CBD4-B137-45A5-8408-78ABC0848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1 percentage point improvement in leadership approval raises exports by ≈.1%</a:t>
            </a:r>
          </a:p>
          <a:p>
            <a:r>
              <a:rPr lang="en-US" dirty="0"/>
              <a:t>Average net approval by foreigners of the American leadership fell from +16.6% in 2016 (Obama’s final year in office) to -7.4% in 2017 (the first year of the Trump presidency)</a:t>
            </a:r>
          </a:p>
          <a:p>
            <a:pPr lvl="1"/>
            <a:r>
              <a:rPr lang="en-US" dirty="0"/>
              <a:t>Swing of 24 percentage points in average net approval lowers American exports by (.24*.91*$1.45tn≈) .22% or </a:t>
            </a:r>
            <a:r>
              <a:rPr lang="en-US" dirty="0">
                <a:solidFill>
                  <a:srgbClr val="FF0000"/>
                </a:solidFill>
              </a:rPr>
              <a:t>$3.3 billion</a:t>
            </a:r>
          </a:p>
          <a:p>
            <a:pPr lvl="1"/>
            <a:r>
              <a:rPr lang="en-US" dirty="0"/>
              <a:t>Probably more because both Canada and Mexico (largest US importers) had &gt;50% declines in net American leadership approval</a:t>
            </a:r>
          </a:p>
          <a:p>
            <a:pPr lvl="1"/>
            <a:r>
              <a:rPr lang="en-US" dirty="0"/>
              <a:t>Long run effects bigger than short run effects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028A9-3BD7-4037-AEAA-B92D5739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8D2F0-4104-4B16-9A46-ACF54F51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E02C-026F-479C-AF8E-20A4000A4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343C9-C756-4ED9-9E91-448855C4D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Trump has had a large negative effect on global and American trade</a:t>
            </a:r>
          </a:p>
          <a:p>
            <a:pPr lvl="1"/>
            <a:r>
              <a:rPr lang="en-US" dirty="0"/>
              <a:t>Wrong-minded fixation on a) </a:t>
            </a:r>
            <a:r>
              <a:rPr lang="en-US" dirty="0">
                <a:solidFill>
                  <a:srgbClr val="FF0000"/>
                </a:solidFill>
              </a:rPr>
              <a:t>bilateral</a:t>
            </a:r>
            <a:r>
              <a:rPr lang="en-US" dirty="0"/>
              <a:t> b) </a:t>
            </a:r>
            <a:r>
              <a:rPr lang="en-US" dirty="0">
                <a:solidFill>
                  <a:srgbClr val="FF0000"/>
                </a:solidFill>
              </a:rPr>
              <a:t>deficits</a:t>
            </a:r>
            <a:r>
              <a:rPr lang="en-US" dirty="0"/>
              <a:t> in c) </a:t>
            </a:r>
            <a:r>
              <a:rPr lang="en-US" dirty="0">
                <a:solidFill>
                  <a:srgbClr val="FF0000"/>
                </a:solidFill>
              </a:rPr>
              <a:t>goods</a:t>
            </a:r>
          </a:p>
          <a:p>
            <a:pPr lvl="1"/>
            <a:r>
              <a:rPr lang="en-US" dirty="0"/>
              <a:t>Ignores economic and political benefits of trade, costs of protectionism, causes of aggregate deficit</a:t>
            </a:r>
          </a:p>
          <a:p>
            <a:pPr lvl="1"/>
            <a:r>
              <a:rPr lang="en-US" dirty="0"/>
              <a:t>Inducing retaliation and dollar appreciation</a:t>
            </a:r>
          </a:p>
          <a:p>
            <a:pPr lvl="1"/>
            <a:r>
              <a:rPr lang="en-US" dirty="0"/>
              <a:t>Undermining rules-based international order in trade (and security)</a:t>
            </a:r>
          </a:p>
          <a:p>
            <a:pPr lvl="1"/>
            <a:r>
              <a:rPr lang="en-US" dirty="0"/>
              <a:t>Ironically reducing American soft-power lowers US exports</a:t>
            </a:r>
          </a:p>
          <a:p>
            <a:pPr lvl="1"/>
            <a:endParaRPr lang="en-US" dirty="0"/>
          </a:p>
          <a:p>
            <a:r>
              <a:rPr lang="en-US" dirty="0"/>
              <a:t>Fundamental Problem: protectionism seems to be a “solution” in search of a problem</a:t>
            </a:r>
          </a:p>
          <a:p>
            <a:pPr lvl="1"/>
            <a:r>
              <a:rPr lang="en-US" dirty="0"/>
              <a:t>Incoherence stems from inability to answer: What is the American objective?</a:t>
            </a:r>
          </a:p>
          <a:p>
            <a:pPr lvl="1"/>
            <a:endParaRPr lang="en-US" dirty="0"/>
          </a:p>
          <a:p>
            <a:r>
              <a:rPr lang="en-US" dirty="0"/>
              <a:t>Worse to come likely!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D18F4-13C1-48A6-8A7E-23077720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2758DC-DA92-45C6-B694-95354103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2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Trade Best: Essentially all Economists</a:t>
            </a:r>
          </a:p>
        </p:txBody>
      </p:sp>
      <p:pic>
        <p:nvPicPr>
          <p:cNvPr id="8" name="Content Placeholder 7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3C931A2F-79A6-4676-AB59-4C23A9CAD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1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FCBE-13B3-42CB-84D8-AFAADE1C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57506-A909-4CF3-947D-C5C8EC5DC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C18E85-AA02-46D7-82C1-09CE08CD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06FE2-E89E-4B69-AD41-4711933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15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71D97-606A-4E39-ADC1-77961CF00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Histograms of Gallup Net Approval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3C0B9-E5CC-4EE3-9D05-047AD66A4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112FB-F23D-43E0-8ED1-D60A08EF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31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2D2C69D-2550-4FFD-B757-A2D862E1204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69346"/>
            <a:ext cx="10515599" cy="481794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139667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865D-8B51-4DB8-8D8F-8372B3492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China and Russia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6A100-742E-4CC7-8450-23783286B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AB33D0-F12D-4394-9655-7F9472ED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32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901859-55E5-40E0-A755-92D592E26FB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69346"/>
            <a:ext cx="10515600" cy="47359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866414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07C2-DACB-43B4-9682-3DB8536B7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Measures of Soft Power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F23B5D4-5D07-4A92-9F2E-BA8FF360C7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58516"/>
              </p:ext>
            </p:extLst>
          </p:nvPr>
        </p:nvGraphicFramePr>
        <p:xfrm>
          <a:off x="838200" y="1825624"/>
          <a:ext cx="10515600" cy="448785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5902592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48516237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1714257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014152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98079286"/>
                    </a:ext>
                  </a:extLst>
                </a:gridCol>
              </a:tblGrid>
              <a:tr h="880981"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058490"/>
                  </a:ext>
                </a:extLst>
              </a:tr>
              <a:tr h="8809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Lag of Approval, Gallup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.70**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-.38**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1.02**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270396"/>
                  </a:ext>
                </a:extLst>
              </a:tr>
              <a:tr h="8809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Current+1</a:t>
                      </a:r>
                      <a:r>
                        <a:rPr lang="en-US" sz="20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</a:t>
                      </a:r>
                      <a:r>
                        <a:rPr lang="en-US" sz="20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Lags, (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χ</a:t>
                      </a:r>
                      <a:r>
                        <a:rPr lang="en-US" sz="20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(1)), Gallup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.78**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(27.8)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-.41**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(11.5)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(20.8)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4,166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6085837"/>
                  </a:ext>
                </a:extLst>
              </a:tr>
              <a:tr h="8809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 (Positive Influence), BBC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.48**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-.30**</a:t>
                      </a:r>
                    </a:p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(.10)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.77**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(.22)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3,369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505314"/>
                  </a:ext>
                </a:extLst>
              </a:tr>
              <a:tr h="880981"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 (Favorable Opinion),Pew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.55**</a:t>
                      </a:r>
                    </a:p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(.17)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-.31*</a:t>
                      </a:r>
                    </a:p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(.12)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.62**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(.22)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1,946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13301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8BF7E-CFAD-4D78-98AF-39C4A993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0C29A-6371-4112-9E3D-C49474AC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2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Essentially all Economists Agree?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(Noting how rare such agreement is)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If unrestricted markets are typically good, then protectionism is bad for the same reason </a:t>
            </a:r>
          </a:p>
          <a:p>
            <a:pPr lvl="1"/>
            <a:r>
              <a:rPr lang="en-US" dirty="0"/>
              <a:t>Absent a distortion/externality/market failure, one should let markets rule</a:t>
            </a:r>
          </a:p>
          <a:p>
            <a:pPr lvl="1"/>
            <a:r>
              <a:rPr lang="en-US" dirty="0"/>
              <a:t>Trade is a positive sum game, the way domestic transactions are</a:t>
            </a:r>
          </a:p>
          <a:p>
            <a:pPr lvl="1"/>
            <a:r>
              <a:rPr lang="en-US" dirty="0"/>
              <a:t>Who takes advantage of whom in a mutually agreed transaction (absent constraints, information asymmetries, etc.)?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Of course …</a:t>
            </a:r>
          </a:p>
          <a:p>
            <a:pPr lvl="1"/>
            <a:r>
              <a:rPr lang="en-US" dirty="0"/>
              <a:t>Free trade </a:t>
            </a:r>
            <a:r>
              <a:rPr lang="en-US" i="1" dirty="0"/>
              <a:t>doesn’t</a:t>
            </a:r>
            <a:r>
              <a:rPr lang="en-US" dirty="0"/>
              <a:t> help </a:t>
            </a:r>
            <a:r>
              <a:rPr lang="en-US" i="1" dirty="0"/>
              <a:t>everyone</a:t>
            </a:r>
            <a:r>
              <a:rPr lang="en-US" dirty="0"/>
              <a:t> in theory or practice; some factors of production can lose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3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sometimes market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But tariffs are almost never a targeted solution</a:t>
            </a:r>
          </a:p>
          <a:p>
            <a:pPr lvl="1"/>
            <a:r>
              <a:rPr lang="en-US" dirty="0"/>
              <a:t>One can find almost always find other policy tools with fewer side effects</a:t>
            </a:r>
          </a:p>
          <a:p>
            <a:pPr lvl="2"/>
            <a:r>
              <a:rPr lang="en-US" dirty="0"/>
              <a:t>Ex: if job losses painful, should assist transition across space/industry/occupation</a:t>
            </a:r>
          </a:p>
          <a:p>
            <a:pPr lvl="3"/>
            <a:r>
              <a:rPr lang="en-US" dirty="0"/>
              <a:t>Hence existence of social safety net; facilitates adjustment (counter to Trump policies)</a:t>
            </a:r>
          </a:p>
          <a:p>
            <a:pPr lvl="1"/>
            <a:r>
              <a:rPr lang="en-US" dirty="0"/>
              <a:t>Other trade barriers (quotas, NTBs, VERs) are worse than tariffs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Tariffs (as all taxes) create microeconomic distortions, inefficiency</a:t>
            </a:r>
          </a:p>
          <a:p>
            <a:pPr lvl="1"/>
            <a:r>
              <a:rPr lang="en-US" b="1" dirty="0"/>
              <a:t>Consumers lose </a:t>
            </a:r>
            <a:r>
              <a:rPr lang="en-US" dirty="0"/>
              <a:t>(pay more) </a:t>
            </a:r>
            <a:r>
              <a:rPr lang="en-US" b="1" dirty="0"/>
              <a:t>more than producers gain </a:t>
            </a:r>
            <a:r>
              <a:rPr lang="en-US" dirty="0"/>
              <a:t>(higher prices)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Harberger</a:t>
            </a:r>
            <a:r>
              <a:rPr lang="en-US" dirty="0"/>
              <a:t> Triangles” are small … but add up over long periods of time</a:t>
            </a:r>
          </a:p>
          <a:p>
            <a:pPr lvl="1"/>
            <a:r>
              <a:rPr lang="en-US" dirty="0"/>
              <a:t>Trade is often “deflected” or “redirected”</a:t>
            </a:r>
          </a:p>
          <a:p>
            <a:pPr lvl="2"/>
            <a:r>
              <a:rPr lang="en-US" dirty="0"/>
              <a:t>What is a “German” car?  BMWs produced in America?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9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5F52-D4BE-46CA-AD9B-0CD57941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Analysis of Tariff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Harberger</a:t>
            </a:r>
            <a:r>
              <a:rPr lang="en-US" dirty="0"/>
              <a:t> Triangles)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BB693E-98FF-45AA-8CAC-10F3E8D1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A6F22-28EF-4AF8-AFE0-212C0E9BE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 descr="Image result for analysis of tariffs">
            <a:extLst>
              <a:ext uri="{FF2B5EF4-FFF2-40B4-BE49-F238E27FC236}">
                <a16:creationId xmlns:a16="http://schemas.microsoft.com/office/drawing/2014/main" id="{88F999F7-728E-4DA4-998B-4CF4B11C98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163" y="1847850"/>
            <a:ext cx="424416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10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2885-846F-4A6E-80C1-A6D7D92A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Economists and Free Trade,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C21-DB9E-4C35-BECD-6DF1BBCE9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Imports are often intermediate inputs, so raise costs</a:t>
            </a:r>
          </a:p>
          <a:p>
            <a:pPr lvl="1"/>
            <a:r>
              <a:rPr lang="en-US" dirty="0"/>
              <a:t>Especially true in Asia … and with commodities … like steel, aluminum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Tariffs redistribute “the wrong way” </a:t>
            </a:r>
          </a:p>
          <a:p>
            <a:pPr lvl="1"/>
            <a:r>
              <a:rPr lang="en-US" dirty="0"/>
              <a:t>From many consumers (some poor) to a few producers (usually rich)</a:t>
            </a:r>
          </a:p>
          <a:p>
            <a:pPr lvl="1"/>
            <a:r>
              <a:rPr lang="en-US" dirty="0"/>
              <a:t>Corrupt customs officials and smugglers benefit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Tariffs create wasteful vested interests, so hard to eliminate</a:t>
            </a:r>
          </a:p>
          <a:p>
            <a:pPr lvl="1"/>
            <a:r>
              <a:rPr lang="en-US" dirty="0"/>
              <a:t>Agriculture in rich countries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Tariffs invite retaliation </a:t>
            </a:r>
          </a:p>
          <a:p>
            <a:pPr lvl="1"/>
            <a:r>
              <a:rPr lang="en-US" dirty="0"/>
              <a:t>Especially with legacy of national humiliation – Chinese “Unequal Treaties” after Opium Wars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Tariffs have minor macroeconomic effects, especially with floating exchange rates (which tend to offset)</a:t>
            </a:r>
          </a:p>
          <a:p>
            <a:pPr lvl="1"/>
            <a:r>
              <a:rPr lang="en-US" dirty="0"/>
              <a:t>Without changing savings or investment, protectionism can’t change current account</a:t>
            </a:r>
            <a:endParaRPr lang="en-US" sz="1400" dirty="0"/>
          </a:p>
          <a:p>
            <a:pPr marL="971550" lvl="1" indent="-514350">
              <a:buFont typeface="+mj-lt"/>
              <a:buAutoNum type="arabicPeriod" startAt="3"/>
            </a:pPr>
            <a:endParaRPr lang="en-US" dirty="0"/>
          </a:p>
          <a:p>
            <a:pPr marL="971550" lvl="1" indent="-514350">
              <a:buFont typeface="+mj-lt"/>
              <a:buAutoNum type="arabicPeriod" startAt="3"/>
            </a:pPr>
            <a:endParaRPr lang="en-US" dirty="0"/>
          </a:p>
          <a:p>
            <a:pPr marL="971550" lvl="1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E0044-29A7-4DC4-8D0E-34986630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F4242-C24D-4CE1-9ED0-E2C7C8077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8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1955-F36B-4955-96F3-E2B16B0E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Economists and Free Trade,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A04FA-1EFB-48C8-9AFB-847B9CB9A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/>
              <a:t>No special concern about trade </a:t>
            </a:r>
            <a:r>
              <a:rPr lang="en-US" i="1" dirty="0"/>
              <a:t>deficit</a:t>
            </a:r>
            <a:endParaRPr lang="en-US" dirty="0"/>
          </a:p>
          <a:p>
            <a:pPr lvl="1"/>
            <a:r>
              <a:rPr lang="en-US" dirty="0"/>
              <a:t>A country is not a company (Krugman); trade balance is </a:t>
            </a:r>
            <a:r>
              <a:rPr lang="en-US" i="1" dirty="0"/>
              <a:t>not </a:t>
            </a:r>
            <a:r>
              <a:rPr lang="en-US" dirty="0"/>
              <a:t>bottom line akin to business</a:t>
            </a:r>
          </a:p>
          <a:p>
            <a:pPr lvl="1"/>
            <a:r>
              <a:rPr lang="en-US" dirty="0"/>
              <a:t>Adam Smith: both sides gain </a:t>
            </a:r>
            <a:r>
              <a:rPr lang="en-US" i="1" dirty="0"/>
              <a:t>even if trade is balanced</a:t>
            </a:r>
          </a:p>
          <a:p>
            <a:pPr lvl="1"/>
            <a:r>
              <a:rPr lang="en-US" dirty="0"/>
              <a:t>Trade deficit results from consumption &gt; production, not “bad trade deals”</a:t>
            </a:r>
          </a:p>
          <a:p>
            <a:pPr lvl="1"/>
            <a:r>
              <a:rPr lang="en-US" dirty="0"/>
              <a:t>In any case, US is different:</a:t>
            </a:r>
          </a:p>
          <a:p>
            <a:pPr lvl="2"/>
            <a:r>
              <a:rPr lang="en-US" dirty="0"/>
              <a:t>US$ has three special roles as a currency of choice for: a) trade invoicing, b) official reserves, and c) debt issuance.</a:t>
            </a:r>
          </a:p>
          <a:p>
            <a:pPr lvl="2"/>
            <a:r>
              <a:rPr lang="en-US" dirty="0"/>
              <a:t>Issuing “safe assets” delivers “exorbitant privilege”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B708D8-2A70-43D9-9E59-C34288A8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170D8-2DE1-4686-BD5D-F6134AF8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0B6B-BDDD-4FAD-BC5A-2F3DEB1D38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7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EBEBB-3051-4FF8-A5FB-F7D16665E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Capital Flows and Exchange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BCCDF-A1FA-457B-9480-C2DD85893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fiscal expansion pushing up US interest rates</a:t>
            </a:r>
          </a:p>
          <a:p>
            <a:r>
              <a:rPr lang="en-US" dirty="0"/>
              <a:t>Similarly, monetary tightening is also raising US rates</a:t>
            </a:r>
          </a:p>
          <a:p>
            <a:r>
              <a:rPr lang="en-US" dirty="0"/>
              <a:t>Both serve to attract capital inflows, appreciate US$</a:t>
            </a:r>
          </a:p>
          <a:p>
            <a:pPr lvl="1"/>
            <a:r>
              <a:rPr lang="en-US" dirty="0"/>
              <a:t>Appreciation of dollar, </a:t>
            </a:r>
            <a:r>
              <a:rPr lang="en-US" i="1" dirty="0"/>
              <a:t>worsening</a:t>
            </a:r>
            <a:r>
              <a:rPr lang="en-US" dirty="0"/>
              <a:t> of US current account seems likely</a:t>
            </a:r>
          </a:p>
          <a:p>
            <a:pPr lvl="1"/>
            <a:r>
              <a:rPr lang="en-US" dirty="0"/>
              <a:t>Will affect all countries in American sphere of financial influence – especially developing and emerging markets in Latin America, Caribbean, Asia-Pacific</a:t>
            </a:r>
          </a:p>
          <a:p>
            <a:pPr lvl="2"/>
            <a:r>
              <a:rPr lang="en-US" dirty="0"/>
              <a:t>Because of special role of US$ and resulting currency mismatch, US$ appreciation and access to US markets often leads to problems in developing countries (Turkey!)</a:t>
            </a:r>
          </a:p>
          <a:p>
            <a:pPr lvl="1"/>
            <a:r>
              <a:rPr lang="en-US" dirty="0"/>
              <a:t>Trump concern with current account deficit (≡ Savings – Investment) means that savings should </a:t>
            </a:r>
            <a:r>
              <a:rPr lang="en-US" i="1" dirty="0"/>
              <a:t>rise</a:t>
            </a:r>
            <a:r>
              <a:rPr lang="en-US" dirty="0"/>
              <a:t> not fall to lower current account deficit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EDEDEF-3668-420D-BE90-3CCB5D5C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Trump and Trade: Andrew Rose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54E02-23A6-4988-821C-815FEB60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3727-FF22-467F-9585-135D820B2A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2595</Words>
  <Application>Microsoft Office PowerPoint</Application>
  <PresentationFormat>Widescreen</PresentationFormat>
  <Paragraphs>368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Office Theme</vt:lpstr>
      <vt:lpstr>Trump and Trade</vt:lpstr>
      <vt:lpstr>Today’s Agenda</vt:lpstr>
      <vt:lpstr>Free Trade Best: Essentially all Economists</vt:lpstr>
      <vt:lpstr>Why do Essentially all Economists Agree?</vt:lpstr>
      <vt:lpstr>There are sometimes market failures</vt:lpstr>
      <vt:lpstr>Traditional Analysis of Tariff  (Harberger Triangles)</vt:lpstr>
      <vt:lpstr>Economists and Free Trade, continued</vt:lpstr>
      <vt:lpstr>Economists and Free Trade, more</vt:lpstr>
      <vt:lpstr>More on Capital Flows and Exchange Rates</vt:lpstr>
      <vt:lpstr>Back to Economists and Free Trade</vt:lpstr>
      <vt:lpstr>Regional Trade Liberalization</vt:lpstr>
      <vt:lpstr>Special Trumpian Points</vt:lpstr>
      <vt:lpstr>Trump Induces Trade Policy Uncertainty</vt:lpstr>
      <vt:lpstr>But Trump really REALLY cares about Trade</vt:lpstr>
      <vt:lpstr>The Big Mystery</vt:lpstr>
      <vt:lpstr>Because … the Trade War is Here</vt:lpstr>
      <vt:lpstr>Trade War, continued</vt:lpstr>
      <vt:lpstr>US-China Trade War</vt:lpstr>
      <vt:lpstr>US-China Trade War, continued</vt:lpstr>
      <vt:lpstr>New Research: Soft Power and Trade</vt:lpstr>
      <vt:lpstr>How is Soft Power Measured?</vt:lpstr>
      <vt:lpstr>Trump has Certainly Harmed US Soft Power</vt:lpstr>
      <vt:lpstr>Still, a Range of Views Across Countries</vt:lpstr>
      <vt:lpstr>Importers of US Goods Preferred Obama</vt:lpstr>
      <vt:lpstr>But Does Soft Power Actually Affect Exports?</vt:lpstr>
      <vt:lpstr>Methodology</vt:lpstr>
      <vt:lpstr>Soft Power Has a Big Effect!</vt:lpstr>
      <vt:lpstr>How Big is the Trump Effect on Exports?</vt:lpstr>
      <vt:lpstr>Summary</vt:lpstr>
      <vt:lpstr>Supplementary</vt:lpstr>
      <vt:lpstr>Histograms of Gallup Net Approval</vt:lpstr>
      <vt:lpstr>China and Russia</vt:lpstr>
      <vt:lpstr>Different Measures of Soft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Trump and Trade</dc:title>
  <dc:creator>Andrew Rose</dc:creator>
  <cp:lastModifiedBy>Andrew Rose</cp:lastModifiedBy>
  <cp:revision>92</cp:revision>
  <dcterms:created xsi:type="dcterms:W3CDTF">2018-08-13T07:01:04Z</dcterms:created>
  <dcterms:modified xsi:type="dcterms:W3CDTF">2018-08-16T03:21:52Z</dcterms:modified>
</cp:coreProperties>
</file>