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68"/>
  </p:notesMasterIdLst>
  <p:sldIdLst>
    <p:sldId id="339" r:id="rId2"/>
    <p:sldId id="340" r:id="rId3"/>
    <p:sldId id="341" r:id="rId4"/>
    <p:sldId id="342" r:id="rId5"/>
    <p:sldId id="343" r:id="rId6"/>
    <p:sldId id="344" r:id="rId7"/>
    <p:sldId id="290" r:id="rId8"/>
    <p:sldId id="347" r:id="rId9"/>
    <p:sldId id="348" r:id="rId10"/>
    <p:sldId id="349" r:id="rId11"/>
    <p:sldId id="345" r:id="rId12"/>
    <p:sldId id="265" r:id="rId13"/>
    <p:sldId id="266" r:id="rId14"/>
    <p:sldId id="267" r:id="rId15"/>
    <p:sldId id="274" r:id="rId16"/>
    <p:sldId id="277" r:id="rId17"/>
    <p:sldId id="335" r:id="rId18"/>
    <p:sldId id="271" r:id="rId19"/>
    <p:sldId id="357" r:id="rId20"/>
    <p:sldId id="295" r:id="rId21"/>
    <p:sldId id="351" r:id="rId22"/>
    <p:sldId id="362" r:id="rId23"/>
    <p:sldId id="363" r:id="rId24"/>
    <p:sldId id="364" r:id="rId25"/>
    <p:sldId id="365" r:id="rId26"/>
    <p:sldId id="352" r:id="rId27"/>
    <p:sldId id="353" r:id="rId28"/>
    <p:sldId id="354" r:id="rId29"/>
    <p:sldId id="355" r:id="rId30"/>
    <p:sldId id="378" r:id="rId31"/>
    <p:sldId id="356" r:id="rId32"/>
    <p:sldId id="358" r:id="rId33"/>
    <p:sldId id="359" r:id="rId34"/>
    <p:sldId id="360" r:id="rId35"/>
    <p:sldId id="318" r:id="rId36"/>
    <p:sldId id="284" r:id="rId37"/>
    <p:sldId id="361" r:id="rId38"/>
    <p:sldId id="320" r:id="rId39"/>
    <p:sldId id="292" r:id="rId40"/>
    <p:sldId id="317" r:id="rId41"/>
    <p:sldId id="294" r:id="rId42"/>
    <p:sldId id="366" r:id="rId43"/>
    <p:sldId id="309" r:id="rId44"/>
    <p:sldId id="367" r:id="rId45"/>
    <p:sldId id="322" r:id="rId46"/>
    <p:sldId id="323" r:id="rId47"/>
    <p:sldId id="324" r:id="rId48"/>
    <p:sldId id="369" r:id="rId49"/>
    <p:sldId id="327" r:id="rId50"/>
    <p:sldId id="326" r:id="rId51"/>
    <p:sldId id="328" r:id="rId52"/>
    <p:sldId id="368" r:id="rId53"/>
    <p:sldId id="329" r:id="rId54"/>
    <p:sldId id="285" r:id="rId55"/>
    <p:sldId id="330" r:id="rId56"/>
    <p:sldId id="331" r:id="rId57"/>
    <p:sldId id="332" r:id="rId58"/>
    <p:sldId id="372" r:id="rId59"/>
    <p:sldId id="370" r:id="rId60"/>
    <p:sldId id="371" r:id="rId61"/>
    <p:sldId id="373" r:id="rId62"/>
    <p:sldId id="374" r:id="rId63"/>
    <p:sldId id="333" r:id="rId64"/>
    <p:sldId id="375" r:id="rId65"/>
    <p:sldId id="376" r:id="rId66"/>
    <p:sldId id="37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5" autoAdjust="0"/>
    <p:restoredTop sz="94660"/>
  </p:normalViewPr>
  <p:slideViewPr>
    <p:cSldViewPr>
      <p:cViewPr varScale="1">
        <p:scale>
          <a:sx n="86" d="100"/>
          <a:sy n="86" d="100"/>
        </p:scale>
        <p:origin x="654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E7711-C6A0-4B33-91B7-2F5923AA6A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27CC85-D353-4C01-B323-70BE48F31092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Application submission</a:t>
          </a:r>
        </a:p>
      </dgm:t>
    </dgm:pt>
    <dgm:pt modelId="{6A947060-A0B8-40D3-A8A6-31AB0A946200}" type="parTrans" cxnId="{EF112194-E579-4CAF-A22C-AA3A86799F78}">
      <dgm:prSet/>
      <dgm:spPr/>
      <dgm:t>
        <a:bodyPr/>
        <a:lstStyle/>
        <a:p>
          <a:endParaRPr lang="en-GB"/>
        </a:p>
      </dgm:t>
    </dgm:pt>
    <dgm:pt modelId="{732CFCD4-2948-43B7-832D-64424524FE29}" type="sibTrans" cxnId="{EF112194-E579-4CAF-A22C-AA3A86799F78}">
      <dgm:prSet/>
      <dgm:spPr/>
      <dgm:t>
        <a:bodyPr/>
        <a:lstStyle/>
        <a:p>
          <a:endParaRPr lang="en-GB"/>
        </a:p>
      </dgm:t>
    </dgm:pt>
    <dgm:pt modelId="{6884073B-269E-4024-B577-23CABF4BEF88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Application review </a:t>
          </a:r>
        </a:p>
      </dgm:t>
    </dgm:pt>
    <dgm:pt modelId="{A09DB1E4-A0DB-46B7-B0C8-E16085F3123D}" type="parTrans" cxnId="{A6F8626F-4475-4728-BE8A-461A97A9F212}">
      <dgm:prSet/>
      <dgm:spPr/>
      <dgm:t>
        <a:bodyPr/>
        <a:lstStyle/>
        <a:p>
          <a:endParaRPr lang="en-GB"/>
        </a:p>
      </dgm:t>
    </dgm:pt>
    <dgm:pt modelId="{CF7075D5-CC8A-4B8C-A797-0D52FF0EE022}" type="sibTrans" cxnId="{A6F8626F-4475-4728-BE8A-461A97A9F212}">
      <dgm:prSet/>
      <dgm:spPr/>
      <dgm:t>
        <a:bodyPr/>
        <a:lstStyle/>
        <a:p>
          <a:endParaRPr lang="en-GB"/>
        </a:p>
      </dgm:t>
    </dgm:pt>
    <dgm:pt modelId="{C1478280-A141-4E21-BF51-71488E247D57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Capital injection</a:t>
          </a:r>
        </a:p>
      </dgm:t>
    </dgm:pt>
    <dgm:pt modelId="{17D7C285-B195-4253-9712-18DAB8166EF3}" type="parTrans" cxnId="{C4E5603E-58CC-4E7F-A01B-BD19B9180064}">
      <dgm:prSet/>
      <dgm:spPr/>
      <dgm:t>
        <a:bodyPr/>
        <a:lstStyle/>
        <a:p>
          <a:endParaRPr lang="en-GB"/>
        </a:p>
      </dgm:t>
    </dgm:pt>
    <dgm:pt modelId="{07936091-C969-4871-8C28-14B9BE655931}" type="sibTrans" cxnId="{C4E5603E-58CC-4E7F-A01B-BD19B9180064}">
      <dgm:prSet/>
      <dgm:spPr/>
      <dgm:t>
        <a:bodyPr/>
        <a:lstStyle/>
        <a:p>
          <a:endParaRPr lang="en-GB"/>
        </a:p>
      </dgm:t>
    </dgm:pt>
    <dgm:pt modelId="{7605D0F7-046F-4154-A1B5-5565812BD0BC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Local regulator</a:t>
          </a:r>
        </a:p>
      </dgm:t>
    </dgm:pt>
    <dgm:pt modelId="{56407764-D086-4F46-80E6-588C5A795C5B}" type="parTrans" cxnId="{12C74AA2-D77F-463D-88DA-A7FD5978AFDC}">
      <dgm:prSet/>
      <dgm:spPr/>
      <dgm:t>
        <a:bodyPr/>
        <a:lstStyle/>
        <a:p>
          <a:endParaRPr lang="en-GB"/>
        </a:p>
      </dgm:t>
    </dgm:pt>
    <dgm:pt modelId="{C3190AD3-9F04-4413-A2C3-44DD2A7B900D}" type="sibTrans" cxnId="{12C74AA2-D77F-463D-88DA-A7FD5978AFDC}">
      <dgm:prSet/>
      <dgm:spPr/>
      <dgm:t>
        <a:bodyPr/>
        <a:lstStyle/>
        <a:p>
          <a:endParaRPr lang="en-GB"/>
        </a:p>
      </dgm:t>
    </dgm:pt>
    <dgm:pt modelId="{D86E72D2-DF6C-4EBE-B141-381FBFF5C70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Federal regulator</a:t>
          </a:r>
        </a:p>
      </dgm:t>
    </dgm:pt>
    <dgm:pt modelId="{5CEE67B7-BC84-4CFB-A0A6-ABC72EF5786F}" type="parTrans" cxnId="{5C350895-8948-4194-AF75-92887C404F5F}">
      <dgm:prSet/>
      <dgm:spPr/>
      <dgm:t>
        <a:bodyPr/>
        <a:lstStyle/>
        <a:p>
          <a:endParaRPr lang="en-GB"/>
        </a:p>
      </dgm:t>
    </dgm:pt>
    <dgm:pt modelId="{B9E523B6-9A56-4C80-B901-3000787F62D4}" type="sibTrans" cxnId="{5C350895-8948-4194-AF75-92887C404F5F}">
      <dgm:prSet/>
      <dgm:spPr/>
      <dgm:t>
        <a:bodyPr/>
        <a:lstStyle/>
        <a:p>
          <a:endParaRPr lang="en-GB"/>
        </a:p>
      </dgm:t>
    </dgm:pt>
    <dgm:pt modelId="{60FBD20E-2CCF-4DAA-AD95-E5989278FD0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US Treasury</a:t>
          </a:r>
        </a:p>
      </dgm:t>
    </dgm:pt>
    <dgm:pt modelId="{37D727B7-B532-4F8B-ABFA-2BA63D0E6C96}" type="parTrans" cxnId="{3C32CFDC-FF7B-46D4-90B5-2EAC89D53F9F}">
      <dgm:prSet/>
      <dgm:spPr/>
      <dgm:t>
        <a:bodyPr/>
        <a:lstStyle/>
        <a:p>
          <a:endParaRPr lang="en-GB"/>
        </a:p>
      </dgm:t>
    </dgm:pt>
    <dgm:pt modelId="{50150F4D-CC45-4B9A-AAFF-E6D92FDBD16C}" type="sibTrans" cxnId="{3C32CFDC-FF7B-46D4-90B5-2EAC89D53F9F}">
      <dgm:prSet/>
      <dgm:spPr/>
      <dgm:t>
        <a:bodyPr/>
        <a:lstStyle/>
        <a:p>
          <a:endParaRPr lang="en-GB"/>
        </a:p>
      </dgm:t>
    </dgm:pt>
    <dgm:pt modelId="{1D88A418-3953-4756-94DB-4B400461CB9D}" type="pres">
      <dgm:prSet presAssocID="{EB0E7711-C6A0-4B33-91B7-2F5923AA6A99}" presName="CompostProcess" presStyleCnt="0">
        <dgm:presLayoutVars>
          <dgm:dir/>
          <dgm:resizeHandles val="exact"/>
        </dgm:presLayoutVars>
      </dgm:prSet>
      <dgm:spPr/>
    </dgm:pt>
    <dgm:pt modelId="{6C7361AF-1566-4D47-813D-6A5954B456DA}" type="pres">
      <dgm:prSet presAssocID="{EB0E7711-C6A0-4B33-91B7-2F5923AA6A99}" presName="arrow" presStyleLbl="bgShp" presStyleIdx="0" presStyleCnt="1"/>
      <dgm:spPr/>
    </dgm:pt>
    <dgm:pt modelId="{4841FA79-5F7F-47DC-BAF3-445E1D13B3A7}" type="pres">
      <dgm:prSet presAssocID="{EB0E7711-C6A0-4B33-91B7-2F5923AA6A99}" presName="linearProcess" presStyleCnt="0"/>
      <dgm:spPr/>
    </dgm:pt>
    <dgm:pt modelId="{2DAD4D98-045A-490D-8698-7567BEDBFF4E}" type="pres">
      <dgm:prSet presAssocID="{1627CC85-D353-4C01-B323-70BE48F31092}" presName="textNode" presStyleLbl="node1" presStyleIdx="0" presStyleCnt="3">
        <dgm:presLayoutVars>
          <dgm:bulletEnabled val="1"/>
        </dgm:presLayoutVars>
      </dgm:prSet>
      <dgm:spPr/>
    </dgm:pt>
    <dgm:pt modelId="{355B5190-538A-4F68-BE54-4F6333A136D1}" type="pres">
      <dgm:prSet presAssocID="{732CFCD4-2948-43B7-832D-64424524FE29}" presName="sibTrans" presStyleCnt="0"/>
      <dgm:spPr/>
    </dgm:pt>
    <dgm:pt modelId="{402A6BDD-0D83-4840-B59C-2DE4ED17ED76}" type="pres">
      <dgm:prSet presAssocID="{6884073B-269E-4024-B577-23CABF4BEF88}" presName="textNode" presStyleLbl="node1" presStyleIdx="1" presStyleCnt="3">
        <dgm:presLayoutVars>
          <dgm:bulletEnabled val="1"/>
        </dgm:presLayoutVars>
      </dgm:prSet>
      <dgm:spPr/>
    </dgm:pt>
    <dgm:pt modelId="{A7EA7EE9-BD79-4BB0-A7D3-022E7403BEDE}" type="pres">
      <dgm:prSet presAssocID="{CF7075D5-CC8A-4B8C-A797-0D52FF0EE022}" presName="sibTrans" presStyleCnt="0"/>
      <dgm:spPr/>
    </dgm:pt>
    <dgm:pt modelId="{05135B3B-CEEB-48B1-9227-24A313BF53A8}" type="pres">
      <dgm:prSet presAssocID="{C1478280-A141-4E21-BF51-71488E247D5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4E5603E-58CC-4E7F-A01B-BD19B9180064}" srcId="{EB0E7711-C6A0-4B33-91B7-2F5923AA6A99}" destId="{C1478280-A141-4E21-BF51-71488E247D57}" srcOrd="2" destOrd="0" parTransId="{17D7C285-B195-4253-9712-18DAB8166EF3}" sibTransId="{07936091-C969-4871-8C28-14B9BE655931}"/>
    <dgm:cxn modelId="{4646EB5B-8379-4EDB-9FA2-6DDF2D8DF75C}" type="presOf" srcId="{7605D0F7-046F-4154-A1B5-5565812BD0BC}" destId="{402A6BDD-0D83-4840-B59C-2DE4ED17ED76}" srcOrd="0" destOrd="1" presId="urn:microsoft.com/office/officeart/2005/8/layout/hProcess9"/>
    <dgm:cxn modelId="{F410E96A-9708-48A7-96F5-AE366B545D65}" type="presOf" srcId="{C1478280-A141-4E21-BF51-71488E247D57}" destId="{05135B3B-CEEB-48B1-9227-24A313BF53A8}" srcOrd="0" destOrd="0" presId="urn:microsoft.com/office/officeart/2005/8/layout/hProcess9"/>
    <dgm:cxn modelId="{A6F8626F-4475-4728-BE8A-461A97A9F212}" srcId="{EB0E7711-C6A0-4B33-91B7-2F5923AA6A99}" destId="{6884073B-269E-4024-B577-23CABF4BEF88}" srcOrd="1" destOrd="0" parTransId="{A09DB1E4-A0DB-46B7-B0C8-E16085F3123D}" sibTransId="{CF7075D5-CC8A-4B8C-A797-0D52FF0EE022}"/>
    <dgm:cxn modelId="{734CEE54-0844-4881-A815-BA888E651E07}" type="presOf" srcId="{6884073B-269E-4024-B577-23CABF4BEF88}" destId="{402A6BDD-0D83-4840-B59C-2DE4ED17ED76}" srcOrd="0" destOrd="0" presId="urn:microsoft.com/office/officeart/2005/8/layout/hProcess9"/>
    <dgm:cxn modelId="{B0EE267C-CB9B-4B24-BC86-566B4DE254B5}" type="presOf" srcId="{1627CC85-D353-4C01-B323-70BE48F31092}" destId="{2DAD4D98-045A-490D-8698-7567BEDBFF4E}" srcOrd="0" destOrd="0" presId="urn:microsoft.com/office/officeart/2005/8/layout/hProcess9"/>
    <dgm:cxn modelId="{EF112194-E579-4CAF-A22C-AA3A86799F78}" srcId="{EB0E7711-C6A0-4B33-91B7-2F5923AA6A99}" destId="{1627CC85-D353-4C01-B323-70BE48F31092}" srcOrd="0" destOrd="0" parTransId="{6A947060-A0B8-40D3-A8A6-31AB0A946200}" sibTransId="{732CFCD4-2948-43B7-832D-64424524FE29}"/>
    <dgm:cxn modelId="{5C350895-8948-4194-AF75-92887C404F5F}" srcId="{6884073B-269E-4024-B577-23CABF4BEF88}" destId="{D86E72D2-DF6C-4EBE-B141-381FBFF5C703}" srcOrd="1" destOrd="0" parTransId="{5CEE67B7-BC84-4CFB-A0A6-ABC72EF5786F}" sibTransId="{B9E523B6-9A56-4C80-B901-3000787F62D4}"/>
    <dgm:cxn modelId="{12C74AA2-D77F-463D-88DA-A7FD5978AFDC}" srcId="{6884073B-269E-4024-B577-23CABF4BEF88}" destId="{7605D0F7-046F-4154-A1B5-5565812BD0BC}" srcOrd="0" destOrd="0" parTransId="{56407764-D086-4F46-80E6-588C5A795C5B}" sibTransId="{C3190AD3-9F04-4413-A2C3-44DD2A7B900D}"/>
    <dgm:cxn modelId="{54F9D1AA-3768-4BCD-B63F-B4D5FB831FD0}" type="presOf" srcId="{EB0E7711-C6A0-4B33-91B7-2F5923AA6A99}" destId="{1D88A418-3953-4756-94DB-4B400461CB9D}" srcOrd="0" destOrd="0" presId="urn:microsoft.com/office/officeart/2005/8/layout/hProcess9"/>
    <dgm:cxn modelId="{DFEFF0BF-9AE7-42C1-8FB8-37D490D44B7A}" type="presOf" srcId="{60FBD20E-2CCF-4DAA-AD95-E5989278FD0A}" destId="{402A6BDD-0D83-4840-B59C-2DE4ED17ED76}" srcOrd="0" destOrd="3" presId="urn:microsoft.com/office/officeart/2005/8/layout/hProcess9"/>
    <dgm:cxn modelId="{65409BC9-ECCC-49BD-BFAD-A9CC5BAF3A25}" type="presOf" srcId="{D86E72D2-DF6C-4EBE-B141-381FBFF5C703}" destId="{402A6BDD-0D83-4840-B59C-2DE4ED17ED76}" srcOrd="0" destOrd="2" presId="urn:microsoft.com/office/officeart/2005/8/layout/hProcess9"/>
    <dgm:cxn modelId="{3C32CFDC-FF7B-46D4-90B5-2EAC89D53F9F}" srcId="{6884073B-269E-4024-B577-23CABF4BEF88}" destId="{60FBD20E-2CCF-4DAA-AD95-E5989278FD0A}" srcOrd="2" destOrd="0" parTransId="{37D727B7-B532-4F8B-ABFA-2BA63D0E6C96}" sibTransId="{50150F4D-CC45-4B9A-AAFF-E6D92FDBD16C}"/>
    <dgm:cxn modelId="{399AD93E-6E0C-4DE5-87D3-56B30D8556BC}" type="presParOf" srcId="{1D88A418-3953-4756-94DB-4B400461CB9D}" destId="{6C7361AF-1566-4D47-813D-6A5954B456DA}" srcOrd="0" destOrd="0" presId="urn:microsoft.com/office/officeart/2005/8/layout/hProcess9"/>
    <dgm:cxn modelId="{F8E9E16D-AD5E-48F9-9D44-E8042DC5AE59}" type="presParOf" srcId="{1D88A418-3953-4756-94DB-4B400461CB9D}" destId="{4841FA79-5F7F-47DC-BAF3-445E1D13B3A7}" srcOrd="1" destOrd="0" presId="urn:microsoft.com/office/officeart/2005/8/layout/hProcess9"/>
    <dgm:cxn modelId="{C5036CED-7E6C-448F-9032-5DED38B22F1C}" type="presParOf" srcId="{4841FA79-5F7F-47DC-BAF3-445E1D13B3A7}" destId="{2DAD4D98-045A-490D-8698-7567BEDBFF4E}" srcOrd="0" destOrd="0" presId="urn:microsoft.com/office/officeart/2005/8/layout/hProcess9"/>
    <dgm:cxn modelId="{00AE4E2E-F973-4206-925B-BD056DAA9465}" type="presParOf" srcId="{4841FA79-5F7F-47DC-BAF3-445E1D13B3A7}" destId="{355B5190-538A-4F68-BE54-4F6333A136D1}" srcOrd="1" destOrd="0" presId="urn:microsoft.com/office/officeart/2005/8/layout/hProcess9"/>
    <dgm:cxn modelId="{44C37858-D824-406F-BBEB-1BB0ED998785}" type="presParOf" srcId="{4841FA79-5F7F-47DC-BAF3-445E1D13B3A7}" destId="{402A6BDD-0D83-4840-B59C-2DE4ED17ED76}" srcOrd="2" destOrd="0" presId="urn:microsoft.com/office/officeart/2005/8/layout/hProcess9"/>
    <dgm:cxn modelId="{35DBDD70-F65B-4ACE-BC26-5ED7E908049D}" type="presParOf" srcId="{4841FA79-5F7F-47DC-BAF3-445E1D13B3A7}" destId="{A7EA7EE9-BD79-4BB0-A7D3-022E7403BEDE}" srcOrd="3" destOrd="0" presId="urn:microsoft.com/office/officeart/2005/8/layout/hProcess9"/>
    <dgm:cxn modelId="{F7D2D250-BE09-411C-A19B-63FCBE13EF75}" type="presParOf" srcId="{4841FA79-5F7F-47DC-BAF3-445E1D13B3A7}" destId="{05135B3B-CEEB-48B1-9227-24A313BF53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361AF-1566-4D47-813D-6A5954B456DA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D4D98-045A-490D-8698-7567BEDBFF4E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Application submission</a:t>
          </a:r>
        </a:p>
      </dsp:txBody>
      <dsp:txXfrm>
        <a:off x="85903" y="1298554"/>
        <a:ext cx="1803440" cy="1466890"/>
      </dsp:txXfrm>
    </dsp:sp>
    <dsp:sp modelId="{402A6BDD-0D83-4840-B59C-2DE4ED17ED76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Application review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Local regulator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Federal regulator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US Treasury</a:t>
          </a:r>
        </a:p>
      </dsp:txBody>
      <dsp:txXfrm>
        <a:off x="2146280" y="1298554"/>
        <a:ext cx="1803440" cy="1466890"/>
      </dsp:txXfrm>
    </dsp:sp>
    <dsp:sp modelId="{05135B3B-CEEB-48B1-9227-24A313BF53A8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Capital injection</a:t>
          </a:r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93C5-4DBB-4F23-A90D-00B2D6585627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DC98-6051-4497-A37B-1CBA66B6B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DC98-6051-4497-A37B-1CBA66B6B6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DE29-672A-4523-AC89-DB65F8BA4A9A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0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127-CB19-48A8-B022-74001FA913E6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5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70C4-C986-4E9E-ABE7-19429668423E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3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A4C7-C0E6-463F-A4AF-64C85B958DE3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4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44C0-0068-41AF-9DEF-142634B2F40A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73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4442-1554-420B-97DD-BEB53E0AD86C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4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051-E37D-419B-9E8D-A10995DC3D0B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21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F968-AFFC-4810-BCD4-1EEAB6634291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1327-9A0D-44E5-83F0-6596A3D6B705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E60-0EF0-4499-A67A-19196E1601F4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7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CD83-1364-47E6-9FB5-93C9D0420F0D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1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D9EB-688A-4156-A7FE-274E85B92F5C}" type="datetime1">
              <a:rPr lang="en-GB" smtClean="0"/>
              <a:t>08/11/2017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FA8F-7670-4805-AA5C-D961F3DFC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7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.uk/url?sa=i&amp;rct=j&amp;q=&amp;esrc=s&amp;frm=1&amp;source=images&amp;cd=&amp;cad=rja&amp;uact=8&amp;ved=0CAcQjRxqFQoTCKfh1v29s8gCFUM7FAodR3wGAg&amp;url=https://en.wikipedia.org/wiki/List_of_United_States_congressional_districts&amp;psig=AFQjCNHkElW4R__3ovSVbP6hqxHz6-_G5g&amp;ust=144441449296877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frm=1&amp;source=images&amp;cd=&amp;cad=rja&amp;uact=8&amp;ved=0CAcQjRxqFQoTCLePq9e9s8gCFcuyFAodaW0B1Q&amp;url=http://www.redracinghorses.com/showDiary.do?diaryId=3048&amp;psig=AFQjCNHkElW4R__3ovSVbP6hqxHz6-_G5g&amp;ust=14444144929687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frm=1&amp;source=images&amp;cd=&amp;cad=rja&amp;uact=8&amp;ved=0CAcQjRxqFQoTCK_V8emPu8gCFYKDGgod5RgLjQ&amp;url=http://www.wgbh.org/articles/After-Frank-Who-Will-Represent-The-4th-District-4932&amp;psig=AFQjCNHJlN75ivK0xlOMSlG_P34eqlx8GQ&amp;ust=144467694903315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iK9dGygr3UAhXM1RQKHb2VD3kQjRwIBw&amp;url=http://www.dailymail.co.uk/news/article-1057351/Analysis-Hank-The-Hammer-Paulson--powerful-man-America.html&amp;psig=AFQjCNEddo5StDCEn77pQpw4-pQ1U6Phzg&amp;ust=149751878752752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.uk/url?sa=i&amp;rct=j&amp;q=&amp;esrc=s&amp;frm=1&amp;source=images&amp;cd=&amp;cad=rja&amp;uact=8&amp;ved=0ahUKEwicoqDCrLrJAhWHSRoKHe20BRQQjRwIBw&amp;url=https://www.govtrack.us/congress/votes/110-2008/h681&amp;psig=AFQjCNFVjj1svP2MbezYbVUjBkiQCdbUCw&amp;ust=1449048472308898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/>
          <a:stretch/>
        </p:blipFill>
        <p:spPr bwMode="auto">
          <a:xfrm>
            <a:off x="0" y="1042347"/>
            <a:ext cx="9173622" cy="58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11" y="620688"/>
            <a:ext cx="8229600" cy="634082"/>
          </a:xfrm>
          <a:ln>
            <a:noFill/>
            <a:prstDash val="dash"/>
          </a:ln>
        </p:spPr>
        <p:txBody>
          <a:bodyPr>
            <a:noAutofit/>
          </a:bodyPr>
          <a:lstStyle/>
          <a:p>
            <a: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Borders and Bank</a:t>
            </a:r>
            <a:r>
              <a:rPr lang="en-US" sz="28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  <a:t>Lending</a:t>
            </a:r>
            <a:b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  <a:t>in Post-Crisis America</a:t>
            </a:r>
            <a:endParaRPr lang="en-GB" sz="28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3056" y="1844824"/>
            <a:ext cx="8229600" cy="864096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1600" y="574699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- This work only reflect the authors’ views only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3051" y="1411784"/>
            <a:ext cx="662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  <a:cs typeface="Arial" panose="020B0604020202020204" pitchFamily="34" charset="0"/>
              </a:rPr>
              <a:t>Matthieu Chavaz (Bank of England),  Andrew K. Rose (Berkeley-Haas)</a:t>
            </a:r>
          </a:p>
        </p:txBody>
      </p:sp>
    </p:spTree>
    <p:extLst>
      <p:ext uri="{BB962C8B-B14F-4D97-AF65-F5344CB8AC3E}">
        <p14:creationId xmlns:p14="http://schemas.microsoft.com/office/powerpoint/2010/main" val="13109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9"/>
    </mc:Choice>
    <mc:Fallback xmlns="">
      <p:transition spd="slow" advTm="851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Literature: Political Economy of Banking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Dominant theme: politicians extract “rents” from captive firms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Credit allocation in EM/countries with state-owned banks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Sapienza (2004 JFE): Italian state-owned banks grant cheaper loans to firms connected to the ruling party in economically depressed areas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Dinc (2005 JFE): state-owned banks grant more credit during election years.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Cole (2009 AEJ), Carvalho (JF): political-driven lending cycles in India and Brazil, respectively.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Bail-outs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Brown and Dinc (2005, QJE): Bank bankruptcy less likely during electoral years in EM.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Behm et al. (2014): bail-outs are less likely before an election in Germany. </a:t>
            </a: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Advanced economy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link between bankers and politicians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55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Identification strategy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Discontinuities associated with congressional district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borders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Most banks lend in multiple districts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Compare (same) banks in economically similar area…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… belonging to different constituencies </a:t>
            </a:r>
          </a:p>
          <a:p>
            <a:pPr marL="914400" lvl="1" indent="-457200">
              <a:buFont typeface="+mj-lt"/>
              <a:buAutoNum type="arabicPeriod"/>
            </a:pP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Comprehensive and detailed mortgage lending </a:t>
            </a:r>
            <a:r>
              <a:rPr lang="en-GB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data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(HMDA, 2006-2010)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Separate supply and demand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Match with politicians vote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TARP as </a:t>
            </a:r>
            <a:r>
              <a:rPr lang="en-GB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shock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to political connections between banks and politicians</a:t>
            </a:r>
          </a:p>
          <a:p>
            <a:pPr marL="857250" lvl="1" indent="-457200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Choice to participate; but ways to get around that (combination of IV, PSM, DIDID and fixed effects)</a:t>
            </a: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11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Literature: Political Economy of US Banking history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major determinant for the evolution of the US banking system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Politicians support regulation that gave local banks monopolies White (1982 JEH), Kane (1996 JMCB); Kroszner and Strahan (1999 QJE).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Comes at the cost of</a:t>
            </a:r>
          </a:p>
          <a:p>
            <a:pPr lvl="2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Access to credit by the broader public</a:t>
            </a:r>
          </a:p>
          <a:p>
            <a:pPr lvl="2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Lower geographical diversification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Limited evidence for bailouts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Bank failures are 45% less likely in the year before US gubernatorial election: Liu and Ngo (2014 JFE) </a:t>
            </a: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Two-way relationship: politics influences bank lending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Political support for bailouts not only motivated by the special interest of banks, but also to serve broader constituent interests (access to credit).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35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Literature: Post-crisis Financial Fragmentation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Domestic politicians pursue financial protectionism via bailed-out banks (Rose and Wieladek, 2014; Kleymenova et al., 2015)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Home bias (Gianetti and Laeven, 2014).</a:t>
            </a: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Results possibly biased due to possible confounding factors (changes in credit demand or financial regulation).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Political interference may distort capital allocation at the international level, but also within a single country.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Easier to identify empirically/plausibly.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0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Literature: TARP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4525963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Mixed effect on credit supply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Black and Hazelwood (2013 JFS), Duchin and Sosyura (2014 JFE): recipients increase the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riskiness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of loans.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impact on the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allocation of credit.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Importance of political connections: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Initial support of TARP in Congress: Mian et al. (2012 AER)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Application review process:  Duchin &amp; Sosyura (2012 JFE)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Foreclosures affected: Agarwal et al (2016)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political connections affect local lending behaviour.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Motivation for political support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Mian et al. (2010): anti-foreclosure program vote determined by local defaults.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TARP vote was unrelated to mortgage defaults.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both may matter for TARP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Cost of TARP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Veronesi and Zingales (2010 JFE): transfer to shareholders from taxpayers associated with the initial bailout of the nine systemic US banks. 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politically-induced misallocation of credit as another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9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Hypothesis Development, 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lvl="0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Prior 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Politicians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influence banks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(Duchin &amp; Sosyura, 2012, 2014), Li (2013): Politicians intercede for banks on their vicinity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Creates a bond/pressure point</a:t>
            </a:r>
          </a:p>
          <a:p>
            <a:pPr lvl="2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Treasury could constrain executive compensation or TARP repayment plans.</a:t>
            </a:r>
          </a:p>
          <a:p>
            <a:pPr lvl="3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Bazazitova and Shivdasani (2013 RFS): reason for healthy recipients exiting TARP early. </a:t>
            </a:r>
          </a:p>
          <a:p>
            <a:pPr lvl="2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CPP contracts foresaw an “exceptional” unilateral right for Congress to modify legal terms</a:t>
            </a:r>
          </a:p>
          <a:p>
            <a:pPr lvl="2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TARP recipients are under intense regulatory scrutiny, partly by local regulators. </a:t>
            </a:r>
          </a:p>
          <a:p>
            <a:pPr lvl="3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more lax than federal regulators (Agarwal et al. 2014 QJE).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Possible mechanisms: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“Moral suasion”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“Self-suasion”: voluntary “reward” local congressional representative to prevent any formal or informal interference.</a:t>
            </a:r>
            <a:endParaRPr lang="en-GB" sz="1600" dirty="0"/>
          </a:p>
          <a:p>
            <a:pPr lvl="0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07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Hypothesis Development, 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Prior 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Politicians have an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incentive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exploit this pressure point to influence bank lending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Political economy foundations: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Public interest view: correct market failure (e.g. Bolton and Rosenthal, 2002 JPE)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Private interest view: Stigler, 1971, Peltzman, 1985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Channels: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Loans to small business have a direct effect on local productivity and employment (Chodorow-Reich, 2014 QJE).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Mortgage lending can indirectly boost local economic activity by increasing housing prices (Favara and Imbs, 2015 AER),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Relieve Collateral constraints (Chaney et al., 2014 AER)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Wealth effect.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Refinancing helps preventing foreclosures and negative externalities (Mian et al. 2011 NBER wp).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Cater to specific constituent interests (e.g. community activists pressure).</a:t>
            </a:r>
          </a:p>
          <a:p>
            <a:pPr lvl="0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33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Background: American Banks and Congressional Districts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6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American Banking spatial fragmentation: an unusual, long-lived phenomena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Product of old barriers to intra- and inter-state banking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These caused by political economy frictions (Kroszner and Strahan, 1999)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 most banks have local footprints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Key: banking markets do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coincide with congressional districts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District maps not drawn for economic reasons; intrinsically political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districts must have similar number of people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Hence considerable heterogeneity in district size</a:t>
            </a:r>
          </a:p>
          <a:p>
            <a:pPr lvl="2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Cook County IL includes eleven congressional districts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Congressional districts reallocated to state each decade</a:t>
            </a:r>
          </a:p>
          <a:p>
            <a:pPr lvl="2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Congressional borders redrawn regularly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banks lend in multiple districts empirically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banks small (regional); county is default spatial measure in literature</a:t>
            </a:r>
          </a:p>
          <a:p>
            <a:endParaRPr lang="en-GB" sz="1600" dirty="0"/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66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US Congressional Districts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3/36/113th_US_Congress_House_districts_color.svg/2000px-113th_US_Congress_House_districts_colo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5565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4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US counties</a:t>
            </a:r>
            <a:endParaRPr lang="en-GB" sz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i1131.photobucket.com/albums/m542/swolf318/Political%20Geography/UnitedStatesHouseofRepresentativesElection2012byCounty_zps2df90b3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43018" cy="52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4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Motivation (I)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corporates benefiting from public intervention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subject to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political influences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 large literature shows that political considerations influence the choice of beneficiary firms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Subventions / Public procurements / Outright bailouts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These programs can be critical, particularly in crisis times.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And they generate substantial media and political controversies.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Less evidence of </a:t>
            </a:r>
            <a:r>
              <a:rPr lang="en-US" sz="2000" dirty="0">
                <a:latin typeface="Gill Sans MT" panose="020B0502020104020203" pitchFamily="34" charset="0"/>
              </a:rPr>
              <a:t>how the political forces that create the programs consequently affect the economic behavior of recipients of the same programs </a:t>
            </a: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Strategy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SEhUUExMVFRUXFxwXGBgYFxkYGBUaGRgbGBcYGhgYHSggGBolHBcWITEhJSkrLi4uGB8zODMsNygtLisBCgoKDg0OGxAQGjQkHyQ0LCwsLC8sLyw0LCwsLDQsLCwsLCwsLCwsLCwsLDQsLCwsLCwsLCwsLCwsLCwsLCwsLP/AABEIAQkAvgMBIgACEQEDEQH/xAAbAAADAQEBAQEAAAAAAAAAAAAAAwQCAQUGB//EAEIQAAECBAMFBQUGBAUEAwAAAAECEQADITEEEkFRYXGBkSIyobHBBRNCUtEUYnKSsvAGM4LhFSOiwtJDU+LxVGOT/8QAGgEAAgMBAQAAAAAAAAAAAAAAAAMBAgQFBv/EACoRAAICAgICAQMEAgMAAAAAAAABAhEDIRIxBEFREyJhMnGR8BSxBYGh/9oADAMBAAIRAxEAPwD9IS3w333/AKf28ImTGcqNqkk2aGpQwFQ7O7inAXffGSkaqHIE+kcVxd0ab9iB7RlHvTEaMXD1trWH5U7T0/vGRLRs/wBIH1jWYfL1P0aIbae/7/AdiMbOMtNMpzKprYF6cxePJxmLUQCxU2gYcwzDSLPay3KQzMHptJ37gIgjueJjjHEnX9ZV9iEYlRvLWKtXKdb33+cehgkkkhjlIZRYMHsSTQMWN9ImijFJKcqWIYA8Sak+n9Maa9AT+0PaKZEidOmj3iJKMwGbIVEqShCRMIOUFShcEbo3gJ6JskTsqA6lJAlYlOIQoJCamYJaQkuSClnsdYZh1qyqQhYlrXlCVmWmYEkLCgFIVRSSzFmIdwQRE8qVl96VLEyZOnGdMUlBlywrImWEoQVKIGVAckkkmK75fgruyyVMChlCQC4I7VCRRq7X26aOYROWSomxt6RvBDtirHTcWoeALHlEU3DhRd1CjUURSLhSuyqVOUnulvLpCMTMWFOmX2SxBzAadqmnaBpsaOSsGUsoCcsClHVxLG8NmY1QACpK8ugKbWeygQbPEXsmx+EnlaVGakhmAIIKqvc6gMbvpaLV4iXLSkGgsxBOYVUXYXv1GyPNlY8AEe7mjM3dY1dqA1HU3Ed+xzwygpIIL5SkhQA17zPQltjXhWWN1uitbGGbIAJJmHkQ3+mvQRev2YlWQjMQUgAuoFr9oAgfEYm9nrmKczco0GRJrturjSLcVMAIVmZ6tY8W2RllKcnxkVbZBJWtICUyKG4KwrMSdc17Dw4w2ZggS6SEmnZLkZtauabL8opM5XzHrCMVh1qT2PeAsTmTvJS1jWhhmJSU3FMry1Y2XMbUZ9R8u3n5eRMl5wQCUkhqXrqnfu/9R5uFwS0msxdWPwm1xbWLUYUpIJmLP3Dlb+os/J46SujHNJS10KThVA1mzC2hy149l4sTKUdD0jSZqiQMxqWv+2jigDdRPKJKG1KesSLxZBI91MLG4ysQ7OK84okzMyQXcih2voenlBMWlNVEDzPAX9I8o8T+o4JWztNOOmTqxhH/AEpnQfWnOKom+3I+94D1MEzGpT8Kj08/7Q//AAMrjdb+BfP7qEY5SStVVAjsmgI7LDaNkT+6Gi0nqP1BvGDF/wAxf4leZhUduKpJANGFWbJJ3io6ikY9pyUzFuSSWuFmj9pgUnQ+sCCxBFCKiHTWKQtruC1A4Ziws4IpuMWKsjw2HShSVB6F6qUfAmHTwyiNhI8Y1JQ5L2Ac+g5lhzjuNwwmLUMucZipmfVwfGIJFgsxBr5GK5swAAhIBUMxeoDk0SDQDrEkvAS0kFkpb5WKt7EUHWKpiQruqDCyT2WGtTQm2vlCM2RVUWZs+RcaT2IWskuS53xpE4gNRt4BbaziJZmDUFfzFhy7dkjkWtz0hstLBnKt5Zz0jJtGO2j2VkA9kJGwhIFGoXA2Qsz0oPacnUAWpqTYxHP9oKlgJyEqAFUh8ujGve8uNpsEvOqqFhL9pRAAapu+rGJabfyaHmb1Hs9olIsCaA1O0PUD6xLiEOSon9ijQ4rzV21iT2gFEDKrLWvZd6W3beURGTujSkNlTn0+kNiLCYZV1LCuCWr1i0COlHHzqU0ZJyUbUBhmVzMyjr40GhjEEEPVK2hTt9m5N32OegJ9IXDJdlcPMj0eMRb2V9CMOoSyDmUWoRluNQXMQ48LzOCC9XU9RpaxFoFYxFytP5hFCCCGNjUHYdDw2/2Ec6Ekmeky4+Sv2ecEzdss8lfW0VyAvOUzAkJagS9KOpXn0jK0lJINCIbKVlSVMCSctdl1b/lHMxpswONsxNSV5iHBJJLaPWkRKkL0mqB/CjyaLxlOuQ76p63HjAtDEZqfTaDqINBtEsiSp++pVGAZPWgeL5c7KnIG+Ym/a3cB6nZCpHey/MCniTQeLQorKPgJJoU0BrxaD2RLo0qaohiokbyT+9Yb7SWsh0kHMygCSEh7imyo5RFKnFRqgp4kdKRfhxmSQW7NydEkh23g/qhWaNxFeRFuFo87PN+WX+c8/hi5CWAKhXRPqd3nG5sr3aiDUglhwNCR6fsyTMUkKIUtL3LmtYwmEsC87AvmYgF6G5AbiWvCZZIIa70prwhMnFJJ7KwTuIePRl9pJLJSslnds3zXLA1Gy5iUrLQjydCV4d+7XaAXynjs36eJ6o2SmoHiTc+Q4CFkRVh5bVN4s6js2QxRi7HypSspTLEszKBAmFYQSVB3KAVCjtHn+yseufIVMWiUgFaky1SlLUmbLScpmDPXKVA5TqA9iIvIcKGYpzIUkKSASgqSUhQBoSCX5QuThEololS+5LlplpelJaAlz0fnC01X5Lm5YQkJd3UH2akbN0aTOFco5qY9BEs6gSmhbtHW9gNzAdTDJc1NgQNW1jp4pKToy5YUrKvd5u61dHZjrfSMKUE6BXVvSOS1MXvG0JT3g9PhO02rZqQ96EoRiMSoXByvZIfwHnGMNOzB2IrYhj0izOWBATsPZF34bPIxPisOoKOUHZ9IpJ8dlorlohTh0F3SGAc0Glr726xo4j5QkDgFHmVDyYQxaCE1pmIHIVPjlhM+VljnSTq10jb53kS+pxi6SHInhSgVJQLOcr0AYUq2lhC56FEWBAeqAGLtU5bWGyEwAtakEMzj+TJDyJRe9kYxSqf5S/8ATT/VFsifQZkum+U3G1joYoVKdS1ApapFRYm7CuuyEZUi6ieAp1Ux8I2ppo3ppm1hCTqqxAYAVDgGpe+6MfaVal3qxqOhgxVQFJo4y1qxSAOeh5xCETfnR+Q/8oCT0FSs1UbHKQ7jQ3uH43jWHlKdspDgix2FvFoTh0lhXtA6UpqXelIZNmOpRBNSTs1hWWfFV8iM2XiqN++Cj2xrdLJNbuGYxiZIlue0FD8Jc9Qzc+URoxLt2FjSqbcd0V4dIKgDZ68BU+DxjMOylUpKHyJTpmJAJB3guL0cbBCVLJvysByAoIPeF82rk9bwk+zJaqpQH1FXrcitR5Q1UjoKKitF0rKpTksolmahUddw/fB0edJSEMEhspoNlXj1wwGZr91/Gnr/AO4VkXssJxkzI4S4LsTrypSIziF1GY1u5eO48zD3UhQu5Uxdy4tsaOYAqLuMpY1d8uoLtR2bnFsfQG1oLJDduwAqWvUbYnxGDD9uWM33k+hES+3Zpl4LFrClIIk5QpNClS1oQO04yp7XaLuElRjH8PJZGJlqUge6xLZZcxc6SgLkS1BEmYvtEXKgWZRMMWtkP4PTly2ACWYmyRra3SLBQZBU3NQ1N50r4wnDLSHAzOR3qC1TTQU2wiSsBQOljvBDHwJh6y1v2KeK9FC8Tl7KGsHIe9z0OyMzlkVBZ/GETpeVRGwtxjDxX6zppk/SVpoYtLop8NxuOvVh03wiY6nahY722U1hyFNX9naOEMky0qLAEEg2V2XYtQ1qWF4Q47H+Z4cpSeSH/Z5WSb8yPyn6w+UFN2iCdwYeJigoR8x5JccnUD4Ro5QkqS5IIFQAzglwHLmkUjHk6OZGLk6Mp7FTcggJ1qGc7BX93icQExOnDrJpNP5UmN0IKCpHRx41BUi6UQQUlg9Qdh37oxNllN+IOhB1EEiR3nUSE1fKHNQLOBrDjMSwAS4D3Jublg27pETyRi9kSyxh2dkslLkE5qFiAzEECxrR4iOJP/x1/wD6o8OzF0vEUKSAEnQAUOh3kcdTCpsspLHkdCNojHklylZhyT5Ss5hlgtmlqTW2dJ8kw9MkozEg/KC1C+z+kKheF7wOztflD+kMkF1MT3qF9psS+w1eCKsvhhy+5+iROHmElpoAu5QGSN7X2b4ZKlMe1MJG6WBXQ95xDMZNEvsqOWrF6Or6M7ddYm+2S/nT1EXNh6CEZlBKjeyr09R5eEcTiO2o/Co22DRt4H0jmYpQ3zV4CxbY9X4QiBgeoiWasMxZxsOt9jRIuVMVcMNBRI5D1jeFnOAgv93ZX4fpv4xuFP7NECJqygsNAxFCC47YIspy45CEABKQhKES0J7qEIShAepZKQAH2w+dgzMWT71SSo6BJAdmvpfrEBkr/wC4d3ZTvfjfwh1r0CdmxjAEqGVb5gnullAOSxFxQdIwjEguyV0D90jlXWKJaSJYdWYlRqwFgnZxMceDROzn2kKygBVE/ElSbkq1Fe9HY3ikuWNsoB/KAYmkezEkkpQTRqPT6f2iACUJj9oobcC/iYsQohCiCQXSHBZnf6QuHrDIT8rdpO8klJ5hmO7ZBLo2+bLjhdEUbQRUKcAjQOxcEFiRo45wrFyFUKFsHuwPIjQ+deWJSVgupeajd0DZVxwPWFJ1v2cBNxdopVhjQhykh8xDAVIL32QGawZJIHQq4/TSOrQTkABJy6V+JUTq9jgkqMtruS4G9zz8YZPLKSobPLKaopRiC/aUoixBJLg0MTYvCJJZYdjtPWmlj0h0v2fkFAkJNXzdkk0oTrS0PnYdRSFZTTsnVwLFxdhTkIUK2S4PDpBSgUSSBqbnfDJsx6MAA7AO3jUwxHYqQM+gPw7zsV5dIzKWCQMiS5Abtbbd6JA5hrn8Kv0mOCOzsUhBrkS7gF1DRjctaEy8ShRYLSSbAEPTdDIqjbig4KmVKWFUWNz/AFGreUcl4UEsphUB2equ6219scTLo6iw6k8BrxtHJuIJAAoBbbRyHPMwSkGTKoKl2anzAWawDB78TzfhCkTkNUh9KiHJSF6gKq4NHar7BrClYCT9zeyAa7tCN7iLJ+y6kprQRXOw5X2itaVgAKSlTallEaEvXgHuISJoHdBB+Ylzya37rGpC8gKtT2Q+vzeFP6opJWixvC4bIrNnmKCQ7FTig4XsIS6NivzD/jFGLJ92ShqkCtWFyFNaoHGPJ/zq/wAvdVWzhtiIKkCPSnJGVJDsxLEvdRGwbInAeg1ilSCEpCyB2Q4FS7OaaBzr0irCKTl7AY2Vqd1dh5CJyzUY3RbHFydGF4PtqKiwzGgua9B57ooWAGAoGBA4jxO/dHZNx060jvvlbT1byjnzzOa30bIYlF6IFJLFakEGhc2U+rEV27ImUol61NzQvtvDEWW92H6hE0+dlAopT/KHaOpQ+lVMXMw0xNRNJSp/gTzSd9i/AxRKlpygkkswV94l2NKAUP7NFyMWCSkoWx2pIFBcHQ1IimmVQAYMC5JJcEAbviOkKcTj+R4Uotyj+nsTMmk0ctoHpyFoFjsJ4qP6R6GFwzEEDKD8vm6vIxQ54uHyy6KXScwbYWCujJ8YlMwbRS9RSGyZgBBvt4WPgTAgRNMxDEjKs8EuDzhmHnPUBQY0cEHcRuileFUCQ1ju6xxUhQ0NNlW6WETQUdxKBmNKGo4Go8DGZEkZgAAHIFBZz/eGygFJcnuX4Gobe7jmI4jEEEZEgNtAUeZPo0X5G368VFNip0zMXZrBndmDekYhk1IuLHwOyJZcpQU/vFAOSzJLPscaRRK3sxPb2US15S/72EQYpKgU5MpBD9ol91thcHhGfHjr0ihY7KRqxPIlwOlecWh3Q/x27ohSqbqmWK/MertFsxyjstmSWqWDGrOLWVzIgTKJDlgNpty2ncIapYQSlIc2JI2HQWFrl+UXNl+heDSoAmYAgEMGJJOtAQHqBu4Q6UaH3YLhq/E1XOxNctusTLUSXJcnXbGYAETcYlJqmYP6FV6CLPZ5TMcEFlApYgpJNCL1uBGzLKkpPEOaChcVNNfCMZEi6vyh/NoiStNEp0Uf4ej7z/jX9YsUgJoLC3BqRiVOCw4dxcXJ+9z8+MPmylP3TYaHYI5koSTaZvjJNJnkyhRbbB+oRn3Z+U9DGpSmC6t2f9yY77w5FVsU67lR1R/Rn3KvlV0MYxGHmZFMSi1SlwRmFKtuPKOZ9/jG091f4f8AemIfQjyr+jL9jzRIm0/zQafJc76xXiZTkhTKYs5Aq1AW0pAI3i++v8SvMwr0eecXx5f3+7JRhJYYhCRwA4Q7B4VAVmCUhqqIAqA1OZYcxAIcvspCdT2jw+EeZ5iIKowpJNTq5fbGAddYSvG6FMxgW7pIOrjdvgkz8xYJWDvSRyiXXoC6YslCXOpc7WAZ9tz1MKlzCLRvEIKQkGlD+o9LCIpstZNJjbsoPi8Sm09AyqWtiXqDcfvWNqAUmgbL4pOp3v8AqGyI5eFmqNJgYVPZAYbySwBi1K0ot2izfdqGNLq8OcQSYlSCpyKAXJoBz9Lw6bPSC6RmLAObBgBQa216QvEzCcpJum1gGJFAKCzxJMxCEllKAO8tfjwguuiVJx6HzFlVSXP78IdPu+0A9QH8XiSXMCg6SCNoLjwi0BJQkkkXTQPYvqRooRMexvjv7iA4JO1d3751L+cNlSgkUJOtST5xWhCSWAU5BYuKli1G2hrwSpJCkksGIJzEA32EvDDZZnEyV5AEZSsPQvSr1ArZ7W1iOXLnmwQrgFc9sUrcE7Qb73gXMUq5J4wEnoYEKShiCk5i9w7gdRQxr3ido6iEezlUUOB6U9RG/scv5E9BHO8hfebcH6CBeHSsKCkgsP8AckQuXgJYSrsCrJO8MqnCPv0+zpQ/6SPyiNDAyx/00flH0jplP8qPwfnX2GXbInpFWGkJSlYSkAEPQX7SR6R96MJL+RH5R9IYlIFgBAVl5MZKuJ8BJlOoBjUgeMCpiySQm5fuDXe0foMEVcbMnkNZapVR+ff5v/2cgr0hasOq5BG9VPO8fosfKfxh/MR+E+cUlGkZJ4uKuzxWSNqjuoOpqegjhnFqdkbqdTc8zE32VSldlaw+gY6NqKbYdIk+7fNMVMf4aMP6gPAPxEVQo17RxUqRIM+b/LlJdQdioleVCHNBmUoBzQBybR538M+1lYiVPM6dKxEyVilo/wApSfdoQpEsywnLUynTNCTrlVWPbk4teVQScuWoAFCKOCC7kULmt4hn2WJSUyjMmGctsyguYoBJUQpVKJDAMBWlYs2qGKUVGhkyaVXsLAUA4ARiJiib8yPyH/lFiJBAHvCElq0qTuTcc2G+KCjqu4ncSPI+phRSN0UukpKQwYghzU0L1sPhpTnGPs6tj8O0OoeAGhIEaXiUpSys13okm4Y2FLCOGkPkqfN+HyI9HiY9jMLqaIl+0EAVKmFe6pq12Qfbkfe/Iv8A4xVDUyjdXZG+54DXyhpvJsXgkFaiU97tGp+MZjR/vGE/4fLd2P5lfWPQXMSW7JoAHdiW23EcOTYo8wPQwAZ9kSEoWwDZuzUk3td9QI9Up2EHm3m0SYST2goOzE7WZJoTtf0ihoz5oxTUpdD8Tk01Hs+xgggjUZQggggAIIIIACPlv4uWkTEOHOU/E2vCPqY+Q/jWQlUyXmSCySzh2rFZ9C8v6Txl4pwwISnYDfibq5xgKhJwktmKE9Ib/h8tnVLS2xrmt9gv+6hXZj7H4dTMt6PT7zacND0jS5Au7INU6qI2NuqHLCkTS5YSGAYbBFErtDLrdPHVPMeIG2AkBPy9wNvNVdfh5dYMSQS4f6wmJ1YJBJJTUlzU360iVKotEFEblSiSNN+gAueULQhgALWEUKJAyDir/iOGu/hEJAbGKdQFclgCM25yDcuXjcls7FIcul0uKkFNra7Inw4OdPEHdtrugCmLjQuPSLR/Jq8dXdjVTMvdAG+6uptyAhJL1MOnHNVNhcaj6jf+zDPwaVkku5DUUoWtY74ZKr0aY3WyiCJfsCPvfnX9YvwsjMSHYAcdwirdK2Slbof7PlfG9nDcQznqekPmSQoMoPDJKEpBABY3JNaW3amN+6J7tfPmI5+afOWjbijxWz6yCCCOmc4IIIIACCCCAAj5T+MP5iPw+sfVx8v/ABbMZaGFct9RXTYd8Vn0KzfpPDCMveqr5dn4vp5Rhcwmh29YxGFylqYILF/lzU2N+7QpP4MhuOpUxB2VhQwc/wCJaf6khPmqKPc7VJHMn9IMAUaxFWX819yhcevPdCYolZapK6HaksCLEM53WsTGcoSAQQokkAh2DNtAc1EQTQJ7Ffi0+7v4+V4SDA8BgIKZSnJZgohk8T6kOOcQzMSEkA5q7EkjhTWGw+YgrZQDk0UB823gb8Xizk27JTfomw+OBUyc4O9Kg3MhtIvkyPeWISR3tlwHAA/fOIyCKGhir2cvtttDGrNYv4QObr8mzFmT1IpVg0G2Yb6HqKRuRJCAauT4AafvYIYoNCp84IGZTtuBPgIwvNNrizqrFBPkhsERf4nKdsx/Krhsgm+1JSaqWBxB+kK4sZaPvIIII7JyQggggAIIIIACIcd7LlzlBS3LBmdh4RdBAQ0n2eF7X9nypMhakISFBmJ7RqoD4n2x8unEKcOokAg3LdI+69qyguTMB+Ung1Qeoj4AmFT0ZsypqjU1LKI2E+cYh2K76/xHzMKiglhD1SlBBzJIZQuCLgv5CEQ6ashTgkOAaFrpB04wAhMJmYpCSylAHYadNtxFfvzqAeID9RXxjrBQLBiA7CoNQNajbraACWRPSvuqB2tpDQdnDlDVKCWGUEsCXfWuh2NHAkKsyVbNDwJsdx66QBQzEISS+ZIDAaklgzs1+LQJCQCQeyUkEFsz3FBvY02RMQ1DQx1LaxIWVHFKSp3cKD5STlJUO1T8T9Irk4hK7FjsPobHwjzpo7KeY5O4PCpHKFRScFLsfi8ieJ66+D2zHIxhz2EPs9S3g0bjDOPF0dzHPnFS+T7CCCCOwcwIIIIACCCCAAggggA83+Is32eZkDlnI1IFVAb2ePz04ot/Kmf6f+Ufc/xYFe5DHs5hm4acnbwj4+FT7MuZ/cOxXfVxJ61iAYleslX5k89YvxPe5J8UiExQS+zElZIqkprYkHnSKJ3wnanyJT6RgKoRSsPEvMlNQC5TU3qD/ugBHm/bQ5GSZT7vT16RTKmWNduw/wBo7DcIl1pDO5bnYU4wAGLJzqcvW+0aeDQpoYEEkuRS5JJ13XiUeypWihS3amU8IGBWJrhlBxofiHPUbj4R1SAmrhT1AtzUPTXhcTLCQ7hTUo5A3lx+/NJL1N4CTedySqp279IZh5IVXfURDMxQBZlk7kKI6gVilE0MCApKga5klJ8bisOx13JaRB66DQbhbcNRw/esdBiDDTipadKuW2Cp8AYvEZ/OWN/fBHV/4/JKVxfSPsIIII1CgggggAIIIIACCCCACP2vhlTJKkJZy19xBbwj4E77+UfpUfP+0v4cCiVyyXJcppUmpYm3OKTjfQjLjcto+an3/pT+kQmLMTKCSygsEABiALa33ROqYgAkgsNqw36YWzO1sxDQexwV5j/xhZxSB/2/zE+amjSpxIajXoAH2VArcxFUQNnYdRUohJIckFqMTTzEbw+HUHJFkqo4fukWd9YRKFF/hH60xV7OSVTCpnAHa3izc/rF4JNk+xeHISK3WGatElw521sNzxNaNTlHMXu/7ppGIhv0Qzcolw1SacX0jkwBy1npC/taZZdRSKfEWFaXBG3bAj2igkBJlubChP8AqcxUPRoRfiMOopBY020Fd5iX7Qr5iOFPARwzizbm/vDcckoyT9ho9DCYbIQTl0N3LG/deKEJDd7oPq0T4OZmQNqeyf8Ab4U/ph0ZfIz8l9OujseHhUYrIn2j7CCCCNpnCCCCAAggggAIIIIACCCCABGMwaJqcq0uPEcDpHxntz2V7lTd5CrE+IMfdRL7SwQnSyg8jsOhiso2LyQUl+T87GHR8ifyiHy5JI7IdqU8KcoavClOYEdpJYj93hU9Dy2NMxelCyaBtlc3SKOLS2Y/3NhBCVOCLCtNX9IZPdMtCbO6iOPdfk/WJJGEDEqXNKBp7xTFWgAem87OIjSlE3JOld0C0v3JZsT1bXGw1HQxbKw6VJBKWJ1SW8KjwjODlAgEjfFkZvIm4NRX4Z0fD8ZTjzntfBEv2cNFfmHqH8okmyMhYttprHrvEWNllUwBIc5Ry1qdBWIxZJN0yPL8bHCKlD5oiivC4MllKonf8XAesVYbBJSCT2lD8oL7DfW/SKQXBfaD6H06RM8qXRGDwW95OvgyJjUAAGxgw5WeOzLA8tlR/YiMGHSE5nHP6+kZ2+R00uJ9VBBBHWOYEEEEABBBBAAQQQQAEEEEABBBBAB4v8RYDMnOL2U2o0MeDNwoKm0SAkbmueZc84+3Ij5vG4My1EAHLd7vxO6LPJGMG5K36F/Q5zX/AKePj091KQWTbededPKJ5Ukk1BA4R6oglqrwc9LeLRjxznlybj73Q3L4mOC5cv2I/sSFXezd5QFU5TQHZD5GGCLZuaifM0igTDrXiH8bxtamZgA4d78Wfe8Z8+RZJuS0jfgxvHBRYtMti6qbtT9BAtT6AcN1A+2OGORTJlc6/ZL+C8MSj/N/yb+HifIf+UdlXbbT6eLRxVk8z4t6CMgxR6aLLaJPsqv+7Mu/w/S0PkIKR3lKL3LPwo0OmCtLGvDd1gRLJsIN9E67PrYIII7ByQggggAIIIIACCCCAAggggAIIIIACCCCACKb7Llq+FuFPC0eN7QwglqIBJcC/Ek+Q6x9NHge3u+nn6RXioqTjp0/9FuTk4qW1aPOhkurjpx/v9IxGpPeHEecchdnUfRh47GURqL5YKE3FFccuUbM4gLKBkKXCviBIYjdwiVYnaGUKahV3Nb7G8YvR3VcvWMRVssjMtSx3vd2DMDvNcxaxHjGlKJvHV35J/SIyYZmjxm4i8TuCk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27908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data:image/jpeg;base64,/9j/4AAQSkZJRgABAQAAAQABAAD/2wCEAAkGBxQSEhUUExMVFRUXFxwXGBgYFxkYGBUaGRgbGBcYGhgYHSggGBolHBcWITEhJSkrLi4uGB8zODMsNygtLisBCgoKDg0OGxAQGjQkHyQ0LCwsLC8sLyw0LCwsLDQsLCwsLCwsLCwsLCwsLDQsLCwsLCwsLCwsLCwsLCwsLCwsLP/AABEIAQkAvgMBIgACEQEDEQH/xAAbAAADAQEBAQEAAAAAAAAAAAAAAwQCAQUGB//EAEIQAAECBAMFBQUGBAUEAwAAAAECEQADITEEEkFRYXGBkSIyobHBBRNCUtEUYnKSsvAGM4LhFSOiwtJDU+LxVGOT/8QAGgEAAgMBAQAAAAAAAAAAAAAAAAMBAgQFBv/EACoRAAICAgICAQMEAgMAAAAAAAABAhEDIRIxBEFREyJhMnGR8BSxBYGh/9oADAMBAAIRAxEAPwD9IS3w333/AKf28ImTGcqNqkk2aGpQwFQ7O7inAXffGSkaqHIE+kcVxd0ab9iB7RlHvTEaMXD1trWH5U7T0/vGRLRs/wBIH1jWYfL1P0aIbae/7/AdiMbOMtNMpzKprYF6cxePJxmLUQCxU2gYcwzDSLPay3KQzMHptJ37gIgjueJjjHEnX9ZV9iEYlRvLWKtXKdb33+cehgkkkhjlIZRYMHsSTQMWN9ImijFJKcqWIYA8Sak+n9Maa9AT+0PaKZEidOmj3iJKMwGbIVEqShCRMIOUFShcEbo3gJ6JskTsqA6lJAlYlOIQoJCamYJaQkuSClnsdYZh1qyqQhYlrXlCVmWmYEkLCgFIVRSSzFmIdwQRE8qVl96VLEyZOnGdMUlBlywrImWEoQVKIGVAckkkmK75fgruyyVMChlCQC4I7VCRRq7X26aOYROWSomxt6RvBDtirHTcWoeALHlEU3DhRd1CjUURSLhSuyqVOUnulvLpCMTMWFOmX2SxBzAadqmnaBpsaOSsGUsoCcsClHVxLG8NmY1QACpK8ugKbWeygQbPEXsmx+EnlaVGakhmAIIKqvc6gMbvpaLV4iXLSkGgsxBOYVUXYXv1GyPNlY8AEe7mjM3dY1dqA1HU3Ed+xzwygpIIL5SkhQA17zPQltjXhWWN1uitbGGbIAJJmHkQ3+mvQRev2YlWQjMQUgAuoFr9oAgfEYm9nrmKczco0GRJrturjSLcVMAIVmZ6tY8W2RllKcnxkVbZBJWtICUyKG4KwrMSdc17Dw4w2ZggS6SEmnZLkZtauabL8opM5XzHrCMVh1qT2PeAsTmTvJS1jWhhmJSU3FMry1Y2XMbUZ9R8u3n5eRMl5wQCUkhqXrqnfu/9R5uFwS0msxdWPwm1xbWLUYUpIJmLP3Dlb+os/J46SujHNJS10KThVA1mzC2hy149l4sTKUdD0jSZqiQMxqWv+2jigDdRPKJKG1KesSLxZBI91MLG4ysQ7OK84okzMyQXcih2voenlBMWlNVEDzPAX9I8o8T+o4JWztNOOmTqxhH/AEpnQfWnOKom+3I+94D1MEzGpT8Kj08/7Q//AAMrjdb+BfP7qEY5SStVVAjsmgI7LDaNkT+6Gi0nqP1BvGDF/wAxf4leZhUduKpJANGFWbJJ3io6ikY9pyUzFuSSWuFmj9pgUnQ+sCCxBFCKiHTWKQtruC1A4Ziws4IpuMWKsjw2HShSVB6F6qUfAmHTwyiNhI8Y1JQ5L2Ac+g5lhzjuNwwmLUMucZipmfVwfGIJFgsxBr5GK5swAAhIBUMxeoDk0SDQDrEkvAS0kFkpb5WKt7EUHWKpiQruqDCyT2WGtTQm2vlCM2RVUWZs+RcaT2IWskuS53xpE4gNRt4BbaziJZmDUFfzFhy7dkjkWtz0hstLBnKt5Zz0jJtGO2j2VkA9kJGwhIFGoXA2Qsz0oPacnUAWpqTYxHP9oKlgJyEqAFUh8ujGve8uNpsEvOqqFhL9pRAAapu+rGJabfyaHmb1Hs9olIsCaA1O0PUD6xLiEOSon9ijQ4rzV21iT2gFEDKrLWvZd6W3beURGTujSkNlTn0+kNiLCYZV1LCuCWr1i0COlHHzqU0ZJyUbUBhmVzMyjr40GhjEEEPVK2hTt9m5N32OegJ9IXDJdlcPMj0eMRb2V9CMOoSyDmUWoRluNQXMQ48LzOCC9XU9RpaxFoFYxFytP5hFCCCGNjUHYdDw2/2Ec6Ekmeky4+Sv2ecEzdss8lfW0VyAvOUzAkJagS9KOpXn0jK0lJINCIbKVlSVMCSctdl1b/lHMxpswONsxNSV5iHBJJLaPWkRKkL0mqB/CjyaLxlOuQ76p63HjAtDEZqfTaDqINBtEsiSp++pVGAZPWgeL5c7KnIG+Ym/a3cB6nZCpHey/MCniTQeLQorKPgJJoU0BrxaD2RLo0qaohiokbyT+9Yb7SWsh0kHMygCSEh7imyo5RFKnFRqgp4kdKRfhxmSQW7NydEkh23g/qhWaNxFeRFuFo87PN+WX+c8/hi5CWAKhXRPqd3nG5sr3aiDUglhwNCR6fsyTMUkKIUtL3LmtYwmEsC87AvmYgF6G5AbiWvCZZIIa70prwhMnFJJ7KwTuIePRl9pJLJSslnds3zXLA1Gy5iUrLQjydCV4d+7XaAXynjs36eJ6o2SmoHiTc+Q4CFkRVh5bVN4s6js2QxRi7HypSspTLEszKBAmFYQSVB3KAVCjtHn+yseufIVMWiUgFaky1SlLUmbLScpmDPXKVA5TqA9iIvIcKGYpzIUkKSASgqSUhQBoSCX5QuThEololS+5LlplpelJaAlz0fnC01X5Lm5YQkJd3UH2akbN0aTOFco5qY9BEs6gSmhbtHW9gNzAdTDJc1NgQNW1jp4pKToy5YUrKvd5u61dHZjrfSMKUE6BXVvSOS1MXvG0JT3g9PhO02rZqQ96EoRiMSoXByvZIfwHnGMNOzB2IrYhj0izOWBATsPZF34bPIxPisOoKOUHZ9IpJ8dlorlohTh0F3SGAc0Glr726xo4j5QkDgFHmVDyYQxaCE1pmIHIVPjlhM+VljnSTq10jb53kS+pxi6SHInhSgVJQLOcr0AYUq2lhC56FEWBAeqAGLtU5bWGyEwAtakEMzj+TJDyJRe9kYxSqf5S/8ATT/VFsifQZkum+U3G1joYoVKdS1ApapFRYm7CuuyEZUi6ieAp1Ux8I2ppo3ppm1hCTqqxAYAVDgGpe+6MfaVal3qxqOhgxVQFJo4y1qxSAOeh5xCETfnR+Q/8oCT0FSs1UbHKQ7jQ3uH43jWHlKdspDgix2FvFoTh0lhXtA6UpqXelIZNmOpRBNSTs1hWWfFV8iM2XiqN++Cj2xrdLJNbuGYxiZIlue0FD8Jc9Qzc+URoxLt2FjSqbcd0V4dIKgDZ68BU+DxjMOylUpKHyJTpmJAJB3guL0cbBCVLJvysByAoIPeF82rk9bwk+zJaqpQH1FXrcitR5Q1UjoKKitF0rKpTksolmahUddw/fB0edJSEMEhspoNlXj1wwGZr91/Gnr/AO4VkXssJxkzI4S4LsTrypSIziF1GY1u5eO48zD3UhQu5Uxdy4tsaOYAqLuMpY1d8uoLtR2bnFsfQG1oLJDduwAqWvUbYnxGDD9uWM33k+hES+3Zpl4LFrClIIk5QpNClS1oQO04yp7XaLuElRjH8PJZGJlqUge6xLZZcxc6SgLkS1BEmYvtEXKgWZRMMWtkP4PTly2ACWYmyRra3SLBQZBU3NQ1N50r4wnDLSHAzOR3qC1TTQU2wiSsBQOljvBDHwJh6y1v2KeK9FC8Tl7KGsHIe9z0OyMzlkVBZ/GETpeVRGwtxjDxX6zppk/SVpoYtLop8NxuOvVh03wiY6nahY722U1hyFNX9naOEMky0qLAEEg2V2XYtQ1qWF4Q47H+Z4cpSeSH/Z5WSb8yPyn6w+UFN2iCdwYeJigoR8x5JccnUD4Ro5QkqS5IIFQAzglwHLmkUjHk6OZGLk6Mp7FTcggJ1qGc7BX93icQExOnDrJpNP5UmN0IKCpHRx41BUi6UQQUlg9Qdh37oxNllN+IOhB1EEiR3nUSE1fKHNQLOBrDjMSwAS4D3Jublg27pETyRi9kSyxh2dkslLkE5qFiAzEECxrR4iOJP/x1/wD6o8OzF0vEUKSAEnQAUOh3kcdTCpsspLHkdCNojHklylZhyT5Ss5hlgtmlqTW2dJ8kw9MkozEg/KC1C+z+kKheF7wOztflD+kMkF1MT3qF9psS+w1eCKsvhhy+5+iROHmElpoAu5QGSN7X2b4ZKlMe1MJG6WBXQ95xDMZNEvsqOWrF6Or6M7ddYm+2S/nT1EXNh6CEZlBKjeyr09R5eEcTiO2o/Co22DRt4H0jmYpQ3zV4CxbY9X4QiBgeoiWasMxZxsOt9jRIuVMVcMNBRI5D1jeFnOAgv93ZX4fpv4xuFP7NECJqygsNAxFCC47YIspy45CEABKQhKES0J7qEIShAepZKQAH2w+dgzMWT71SSo6BJAdmvpfrEBkr/wC4d3ZTvfjfwh1r0CdmxjAEqGVb5gnullAOSxFxQdIwjEguyV0D90jlXWKJaSJYdWYlRqwFgnZxMceDROzn2kKygBVE/ElSbkq1Fe9HY3ikuWNsoB/KAYmkezEkkpQTRqPT6f2iACUJj9oobcC/iYsQohCiCQXSHBZnf6QuHrDIT8rdpO8klJ5hmO7ZBLo2+bLjhdEUbQRUKcAjQOxcEFiRo45wrFyFUKFsHuwPIjQ+deWJSVgupeajd0DZVxwPWFJ1v2cBNxdopVhjQhykh8xDAVIL32QGawZJIHQq4/TSOrQTkABJy6V+JUTq9jgkqMtruS4G9zz8YZPLKSobPLKaopRiC/aUoixBJLg0MTYvCJJZYdjtPWmlj0h0v2fkFAkJNXzdkk0oTrS0PnYdRSFZTTsnVwLFxdhTkIUK2S4PDpBSgUSSBqbnfDJsx6MAA7AO3jUwxHYqQM+gPw7zsV5dIzKWCQMiS5Abtbbd6JA5hrn8Kv0mOCOzsUhBrkS7gF1DRjctaEy8ShRYLSSbAEPTdDIqjbig4KmVKWFUWNz/AFGreUcl4UEsphUB2equ6219scTLo6iw6k8BrxtHJuIJAAoBbbRyHPMwSkGTKoKl2anzAWawDB78TzfhCkTkNUh9KiHJSF6gKq4NHar7BrClYCT9zeyAa7tCN7iLJ+y6kprQRXOw5X2itaVgAKSlTallEaEvXgHuISJoHdBB+Ylzya37rGpC8gKtT2Q+vzeFP6opJWixvC4bIrNnmKCQ7FTig4XsIS6NivzD/jFGLJ92ShqkCtWFyFNaoHGPJ/zq/wAvdVWzhtiIKkCPSnJGVJDsxLEvdRGwbInAeg1ilSCEpCyB2Q4FS7OaaBzr0irCKTl7AY2Vqd1dh5CJyzUY3RbHFydGF4PtqKiwzGgua9B57ooWAGAoGBA4jxO/dHZNx060jvvlbT1byjnzzOa30bIYlF6IFJLFakEGhc2U+rEV27ImUol61NzQvtvDEWW92H6hE0+dlAopT/KHaOpQ+lVMXMw0xNRNJSp/gTzSd9i/AxRKlpygkkswV94l2NKAUP7NFyMWCSkoWx2pIFBcHQ1IimmVQAYMC5JJcEAbviOkKcTj+R4Uotyj+nsTMmk0ctoHpyFoFjsJ4qP6R6GFwzEEDKD8vm6vIxQ54uHyy6KXScwbYWCujJ8YlMwbRS9RSGyZgBBvt4WPgTAgRNMxDEjKs8EuDzhmHnPUBQY0cEHcRuileFUCQ1ju6xxUhQ0NNlW6WETQUdxKBmNKGo4Go8DGZEkZgAAHIFBZz/eGygFJcnuX4Gobe7jmI4jEEEZEgNtAUeZPo0X5G368VFNip0zMXZrBndmDekYhk1IuLHwOyJZcpQU/vFAOSzJLPscaRRK3sxPb2US15S/72EQYpKgU5MpBD9ol91thcHhGfHjr0ihY7KRqxPIlwOlecWh3Q/x27ohSqbqmWK/MertFsxyjstmSWqWDGrOLWVzIgTKJDlgNpty2ncIapYQSlIc2JI2HQWFrl+UXNl+heDSoAmYAgEMGJJOtAQHqBu4Q6UaH3YLhq/E1XOxNctusTLUSXJcnXbGYAETcYlJqmYP6FV6CLPZ5TMcEFlApYgpJNCL1uBGzLKkpPEOaChcVNNfCMZEi6vyh/NoiStNEp0Uf4ej7z/jX9YsUgJoLC3BqRiVOCw4dxcXJ+9z8+MPmylP3TYaHYI5koSTaZvjJNJnkyhRbbB+oRn3Z+U9DGpSmC6t2f9yY77w5FVsU67lR1R/Rn3KvlV0MYxGHmZFMSi1SlwRmFKtuPKOZ9/jG091f4f8AemIfQjyr+jL9jzRIm0/zQafJc76xXiZTkhTKYs5Aq1AW0pAI3i++v8SvMwr0eecXx5f3+7JRhJYYhCRwA4Q7B4VAVmCUhqqIAqA1OZYcxAIcvspCdT2jw+EeZ5iIKowpJNTq5fbGAddYSvG6FMxgW7pIOrjdvgkz8xYJWDvSRyiXXoC6YslCXOpc7WAZ9tz1MKlzCLRvEIKQkGlD+o9LCIpstZNJjbsoPi8Sm09AyqWtiXqDcfvWNqAUmgbL4pOp3v8AqGyI5eFmqNJgYVPZAYbySwBi1K0ot2izfdqGNLq8OcQSYlSCpyKAXJoBz9Lw6bPSC6RmLAObBgBQa216QvEzCcpJum1gGJFAKCzxJMxCEllKAO8tfjwguuiVJx6HzFlVSXP78IdPu+0A9QH8XiSXMCg6SCNoLjwi0BJQkkkXTQPYvqRooRMexvjv7iA4JO1d3751L+cNlSgkUJOtST5xWhCSWAU5BYuKli1G2hrwSpJCkksGIJzEA32EvDDZZnEyV5AEZSsPQvSr1ArZ7W1iOXLnmwQrgFc9sUrcE7Qb73gXMUq5J4wEnoYEKShiCk5i9w7gdRQxr3ido6iEezlUUOB6U9RG/scv5E9BHO8hfebcH6CBeHSsKCkgsP8AckQuXgJYSrsCrJO8MqnCPv0+zpQ/6SPyiNDAyx/00flH0jplP8qPwfnX2GXbInpFWGkJSlYSkAEPQX7SR6R96MJL+RH5R9IYlIFgBAVl5MZKuJ8BJlOoBjUgeMCpiySQm5fuDXe0foMEVcbMnkNZapVR+ff5v/2cgr0hasOq5BG9VPO8fosfKfxh/MR+E+cUlGkZJ4uKuzxWSNqjuoOpqegjhnFqdkbqdTc8zE32VSldlaw+gY6NqKbYdIk+7fNMVMf4aMP6gPAPxEVQo17RxUqRIM+b/LlJdQdioleVCHNBmUoBzQBybR538M+1lYiVPM6dKxEyVilo/wApSfdoQpEsywnLUynTNCTrlVWPbk4teVQScuWoAFCKOCC7kULmt4hn2WJSUyjMmGctsyguYoBJUQpVKJDAMBWlYs2qGKUVGhkyaVXsLAUA4ARiJiib8yPyH/lFiJBAHvCElq0qTuTcc2G+KCjqu4ncSPI+phRSN0UukpKQwYghzU0L1sPhpTnGPs6tj8O0OoeAGhIEaXiUpSys13okm4Y2FLCOGkPkqfN+HyI9HiY9jMLqaIl+0EAVKmFe6pq12Qfbkfe/Iv8A4xVDUyjdXZG+54DXyhpvJsXgkFaiU97tGp+MZjR/vGE/4fLd2P5lfWPQXMSW7JoAHdiW23EcOTYo8wPQwAZ9kSEoWwDZuzUk3td9QI9Up2EHm3m0SYST2goOzE7WZJoTtf0ihoz5oxTUpdD8Tk01Hs+xgggjUZQggggAIIIIACPlv4uWkTEOHOU/E2vCPqY+Q/jWQlUyXmSCySzh2rFZ9C8v6Txl4pwwISnYDfibq5xgKhJwktmKE9Ib/h8tnVLS2xrmt9gv+6hXZj7H4dTMt6PT7zacND0jS5Au7INU6qI2NuqHLCkTS5YSGAYbBFErtDLrdPHVPMeIG2AkBPy9wNvNVdfh5dYMSQS4f6wmJ1YJBJJTUlzU360iVKotEFEblSiSNN+gAueULQhgALWEUKJAyDir/iOGu/hEJAbGKdQFclgCM25yDcuXjcls7FIcul0uKkFNra7Inw4OdPEHdtrugCmLjQuPSLR/Jq8dXdjVTMvdAG+6uptyAhJL1MOnHNVNhcaj6jf+zDPwaVkku5DUUoWtY74ZKr0aY3WyiCJfsCPvfnX9YvwsjMSHYAcdwirdK2Slbof7PlfG9nDcQznqekPmSQoMoPDJKEpBABY3JNaW3amN+6J7tfPmI5+afOWjbijxWz6yCCCOmc4IIIIACCCCAAj5T+MP5iPw+sfVx8v/ABbMZaGFct9RXTYd8Vn0KzfpPDCMveqr5dn4vp5Rhcwmh29YxGFylqYILF/lzU2N+7QpP4MhuOpUxB2VhQwc/wCJaf6khPmqKPc7VJHMn9IMAUaxFWX819yhcevPdCYolZapK6HaksCLEM53WsTGcoSAQQokkAh2DNtAc1EQTQJ7Ffi0+7v4+V4SDA8BgIKZSnJZgohk8T6kOOcQzMSEkA5q7EkjhTWGw+YgrZQDk0UB823gb8Xizk27JTfomw+OBUyc4O9Kg3MhtIvkyPeWISR3tlwHAA/fOIyCKGhir2cvtttDGrNYv4QObr8mzFmT1IpVg0G2Yb6HqKRuRJCAauT4AafvYIYoNCp84IGZTtuBPgIwvNNrizqrFBPkhsERf4nKdsx/Krhsgm+1JSaqWBxB+kK4sZaPvIIII7JyQggggAIIIIACIcd7LlzlBS3LBmdh4RdBAQ0n2eF7X9nypMhakISFBmJ7RqoD4n2x8unEKcOokAg3LdI+69qyguTMB+Ung1Qeoj4AmFT0ZsypqjU1LKI2E+cYh2K76/xHzMKiglhD1SlBBzJIZQuCLgv5CEQ6ashTgkOAaFrpB04wAhMJmYpCSylAHYadNtxFfvzqAeID9RXxjrBQLBiA7CoNQNajbraACWRPSvuqB2tpDQdnDlDVKCWGUEsCXfWuh2NHAkKsyVbNDwJsdx66QBQzEISS+ZIDAaklgzs1+LQJCQCQeyUkEFsz3FBvY02RMQ1DQx1LaxIWVHFKSp3cKD5STlJUO1T8T9Irk4hK7FjsPobHwjzpo7KeY5O4PCpHKFRScFLsfi8ieJ66+D2zHIxhz2EPs9S3g0bjDOPF0dzHPnFS+T7CCCCOwcwIIIIACCCCAAggggA83+Is32eZkDlnI1IFVAb2ePz04ot/Kmf6f+Ufc/xYFe5DHs5hm4acnbwj4+FT7MuZ/cOxXfVxJ61iAYleslX5k89YvxPe5J8UiExQS+zElZIqkprYkHnSKJ3wnanyJT6RgKoRSsPEvMlNQC5TU3qD/ugBHm/bQ5GSZT7vT16RTKmWNduw/wBo7DcIl1pDO5bnYU4wAGLJzqcvW+0aeDQpoYEEkuRS5JJ13XiUeypWihS3amU8IGBWJrhlBxofiHPUbj4R1SAmrhT1AtzUPTXhcTLCQ7hTUo5A3lx+/NJL1N4CTedySqp279IZh5IVXfURDMxQBZlk7kKI6gVilE0MCApKga5klJ8bisOx13JaRB66DQbhbcNRw/esdBiDDTipadKuW2Cp8AYvEZ/OWN/fBHV/4/JKVxfSPsIIII1CgggggAIIIIACCCCACP2vhlTJKkJZy19xBbwj4E77+UfpUfP+0v4cCiVyyXJcppUmpYm3OKTjfQjLjcto+an3/pT+kQmLMTKCSygsEABiALa33ROqYgAkgsNqw36YWzO1sxDQexwV5j/xhZxSB/2/zE+amjSpxIajXoAH2VArcxFUQNnYdRUohJIckFqMTTzEbw+HUHJFkqo4fukWd9YRKFF/hH60xV7OSVTCpnAHa3izc/rF4JNk+xeHISK3WGatElw521sNzxNaNTlHMXu/7ppGIhv0Qzcolw1SacX0jkwBy1npC/taZZdRSKfEWFaXBG3bAj2igkBJlubChP8AqcxUPRoRfiMOopBY020Fd5iX7Qr5iOFPARwzizbm/vDcckoyT9ho9DCYbIQTl0N3LG/deKEJDd7oPq0T4OZmQNqeyf8Ab4U/ph0ZfIz8l9OujseHhUYrIn2j7CCCCNpnCCCCAAggggAIIIIACCCCABGMwaJqcq0uPEcDpHxntz2V7lTd5CrE+IMfdRL7SwQnSyg8jsOhiso2LyQUl+T87GHR8ifyiHy5JI7IdqU8KcoavClOYEdpJYj93hU9Dy2NMxelCyaBtlc3SKOLS2Y/3NhBCVOCLCtNX9IZPdMtCbO6iOPdfk/WJJGEDEqXNKBp7xTFWgAem87OIjSlE3JOld0C0v3JZsT1bXGw1HQxbKw6VJBKWJ1SW8KjwjODlAgEjfFkZvIm4NRX4Z0fD8ZTjzntfBEv2cNFfmHqH8okmyMhYttprHrvEWNllUwBIc5Ry1qdBWIxZJN0yPL8bHCKlD5oiivC4MllKonf8XAesVYbBJSCT2lD8oL7DfW/SKQXBfaD6H06RM8qXRGDwW95OvgyJjUAAGxgw5WeOzLA8tlR/YiMGHSE5nHP6+kZ2+R00uJ9VBBBHWOYEEEEABBBBAAQQQQAEEEEABBBBAB4v8RYDMnOL2U2o0MeDNwoKm0SAkbmueZc84+3Ij5vG4My1EAHLd7vxO6LPJGMG5K36F/Q5zX/AKePj091KQWTbededPKJ5Ukk1BA4R6oglqrwc9LeLRjxznlybj73Q3L4mOC5cv2I/sSFXezd5QFU5TQHZD5GGCLZuaifM0igTDrXiH8bxtamZgA4d78Wfe8Z8+RZJuS0jfgxvHBRYtMti6qbtT9BAtT6AcN1A+2OGORTJlc6/ZL+C8MSj/N/yb+HifIf+UdlXbbT6eLRxVk8z4t6CMgxR6aLLaJPsqv+7Mu/w/S0PkIKR3lKL3LPwo0OmCtLGvDd1gRLJsIN9E67PrYIII7ByQggggAIIIIACCCCAAggggAIIIIACCCCACKb7Llq+FuFPC0eN7QwglqIBJcC/Ek+Q6x9NHge3u+nn6RXioqTjp0/9FuTk4qW1aPOhkurjpx/v9IxGpPeHEecchdnUfRh47GURqL5YKE3FFccuUbM4gLKBkKXCviBIYjdwiVYnaGUKahV3Nb7G8YvR3VcvWMRVssjMtSx3vd2DMDvNcxaxHjGlKJvHV35J/SIyYZmjxm4i8TuCk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9875" y="-1706563"/>
            <a:ext cx="27908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496855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Q: Do political borders matter for credit allocations of banks which received TARP?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TARP banks lend more in counties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constituency of political representative where the bank is headquartered – the “home district” – as opposed to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outside?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Difference-in-difference-in-difference strategy.  Examine credit growth of: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TARP recipients (as opposed to non-recipients)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TARP (as opposed to before)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Inside bank’s home district (as opposed to immediately outside)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 OLS and IV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42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Why TARP?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Gill Sans MT" panose="020B0502020104020203" pitchFamily="34" charset="0"/>
                <a:cs typeface="Arial" panose="020B0604020202020204" pitchFamily="34" charset="0"/>
              </a:rPr>
              <a:t>Offers banks unprecedented injection of public capital</a:t>
            </a: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  <a:cs typeface="Arial" panose="020B0604020202020204" pitchFamily="34" charset="0"/>
              </a:rPr>
              <a:t>But gives Congress representatives important levers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Tight vote in Congress (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Mian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et al. 2010)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Influence applications (Duchin and 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Sosyura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, 2012)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Influence terms of repayment (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Bayazitova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and 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Shivdasani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, 2011)</a:t>
            </a:r>
          </a:p>
          <a:p>
            <a:pPr marL="457200" lvl="1" indent="0">
              <a:buNone/>
            </a:pP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  <a:cs typeface="Arial" panose="020B0604020202020204" pitchFamily="34" charset="0"/>
              </a:rPr>
              <a:t>Do politicians use that “leverage” to influence participants lending?</a:t>
            </a: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21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Background: The TARP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0" y="2590304"/>
            <a:ext cx="78200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Flagship program of Paulson’s 2008 Emergency Economic Stabilisation Act (EESA)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Originally a 700 $bn program (later reduced to 450 $bn)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14 different initiatives and programs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Lion’s share: 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Purchase Program (CPP)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709 recipients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$204.6bn pledged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80+ investments still outstanding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Voluntary participation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domestic banks/BHCs eligible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Terms: Purchase of preferred share by the Treasury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5% dividend (9% after five years)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273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TARP program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641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1560" y="1196752"/>
          <a:ext cx="7992888" cy="5415358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20.09.2008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Paulson’s three page EESA proposal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29.09.2008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EESA voted down by the House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Senates votes EESA 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3.10.1008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votes for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EESA 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 releases first 250 $bn CPP tranche; 125 $bn taken up by the nine big</a:t>
                      </a:r>
                      <a:r>
                        <a:rPr lang="en-GB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banks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4.11.2008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111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Congress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election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14.11.2008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 for CPP expires.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4.12.2008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Ford, GM and Chrysler ask Senate for</a:t>
                      </a:r>
                      <a:r>
                        <a:rPr lang="en-GB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34bn $CPP tranche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15.1.2009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release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350 $bn tranche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21.1.2009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passes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TARP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 and Accountability Act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18.2.2009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Geithner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nnounces (i) Home affordability plan, (ii) PPIP and (iii) stress tests.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9.6.2009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 approves 10 major banks to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repay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68 $bn of CPP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12.2009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Geithner asks for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TARP to 10.2010; To be used for foreclosure relief, SME lending (CPP into small banks) and securitisation (TALF).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2.2.2010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Treasury announces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1 $bn TARP tranche for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CDFIs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27.09.2010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Congress creates 30 $bn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Lending Fund</a:t>
                      </a:r>
                      <a:r>
                        <a:rPr lang="en-GB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incentivise TARP recipients to lend to SMEs,</a:t>
                      </a:r>
                      <a:r>
                        <a:rPr lang="en-GB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</a:t>
                      </a: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 by 137 banks to repay TARP.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403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Data: TARP Participation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1800200" cy="489654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Source: US Treasury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Time and amount of injection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Time and amount of repayment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data on application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1764"/>
            <a:ext cx="6281729" cy="40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37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ps.gov/congress/hearings/2011-10-smallbiz/wide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010"/>
            <a:ext cx="9150128" cy="25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Why TARP?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26</a:t>
            </a:fld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7776864" cy="28931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STATEMENT OF JOSEPH ZUCCHERO, OWNER, MR. BEEF DELI Chicago IL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GB" sz="1400" dirty="0">
                <a:latin typeface="Gill Sans MT" panose="020B0502020104020203" pitchFamily="34" charset="0"/>
                <a:cs typeface="Arial" panose="020B0604020202020204" pitchFamily="34" charset="0"/>
              </a:rPr>
              <a:t>At the 2009 Congress hearing: “Is TARP working for main street?”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dirty="0">
                <a:latin typeface="Gill Sans MT" panose="020B0502020104020203" pitchFamily="34" charset="0"/>
              </a:rPr>
              <a:t>“</a:t>
            </a:r>
            <a:r>
              <a:rPr lang="en-US" sz="1400" i="1" dirty="0">
                <a:latin typeface="Gill Sans MT" panose="020B0502020104020203" pitchFamily="34" charset="0"/>
              </a:rPr>
              <a:t>Good afternoon, Chairman Gutierrez, Ranking Member </a:t>
            </a:r>
            <a:r>
              <a:rPr lang="en-US" sz="1400" i="1" dirty="0" err="1">
                <a:latin typeface="Gill Sans MT" panose="020B0502020104020203" pitchFamily="34" charset="0"/>
              </a:rPr>
              <a:t>Hensarling</a:t>
            </a:r>
            <a:r>
              <a:rPr lang="en-US" sz="1400" i="1" dirty="0">
                <a:latin typeface="Gill Sans MT" panose="020B0502020104020203" pitchFamily="34" charset="0"/>
              </a:rPr>
              <a:t>, and members of the committee. (…) I thank the committee for inviting us to participate in this crucial hearing. I sincerely believe it is essential during this tumultuous time that the voices of small business owners are heard and those struggles are reported</a:t>
            </a:r>
            <a:r>
              <a:rPr lang="en-US" sz="1400" dirty="0">
                <a:latin typeface="Gill Sans MT" panose="020B0502020104020203" pitchFamily="34" charset="0"/>
              </a:rPr>
              <a:t>”.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i="1" dirty="0">
                <a:latin typeface="Gill Sans MT" panose="020B0502020104020203" pitchFamily="34" charset="0"/>
              </a:rPr>
              <a:t>Many small businesses are being starved of needed lines of credit or having their lines of credit not renewed upon maturity. (…) I have two relatively small loans that matured in October and November of last year.  (…) Midwest Bank, which received $85 million in TARP funds, will not renew or extend mature loans any further. This places my business and my properties in jeopardy.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Why TARP?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237312"/>
            <a:ext cx="2133600" cy="365125"/>
          </a:xfrm>
        </p:spPr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27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2" descr="Image result for henry pauls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3235"/>
            <a:ext cx="44577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436096" y="1196752"/>
            <a:ext cx="3240360" cy="3693368"/>
          </a:xfrm>
          <a:prstGeom prst="wedgeRoundRectCallout">
            <a:avLst>
              <a:gd name="adj1" fmla="val -84438"/>
              <a:gd name="adj2" fmla="val 14634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Banks rushed to repay because of the associated restrictions on pay levels and the political atmosphere, (…) as soon as we announced it (…) people were saying, ‘</a:t>
            </a:r>
            <a:r>
              <a:rPr lang="en-GB" b="1" dirty="0">
                <a:solidFill>
                  <a:schemeClr val="tx1"/>
                </a:solidFill>
                <a:latin typeface="Gill Sans MT" panose="020B0502020104020203" pitchFamily="34" charset="0"/>
              </a:rPr>
              <a:t>Make them lend.  Why aren’t they lending more?’ </a:t>
            </a: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… And so I think what happened was then some banks were reticent to take the capital.</a:t>
            </a:r>
          </a:p>
        </p:txBody>
      </p:sp>
    </p:spTree>
    <p:extLst>
      <p:ext uri="{BB962C8B-B14F-4D97-AF65-F5344CB8AC3E}">
        <p14:creationId xmlns:p14="http://schemas.microsoft.com/office/powerpoint/2010/main" val="2446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Why TARP?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237312"/>
            <a:ext cx="2133600" cy="365125"/>
          </a:xfrm>
        </p:spPr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28</a:t>
            </a:fld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20608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Confronted by an Ohio congresswoman about foreclosures in her district, TARP recipient J.P. Morgan communicated that “the company lent more than $16 billion to more than 3.5 million Ohio consumers last year and provided $3.8 billion in loans to more than 70,000 companies in the state.</a:t>
            </a:r>
          </a:p>
        </p:txBody>
      </p:sp>
    </p:spTree>
    <p:extLst>
      <p:ext uri="{BB962C8B-B14F-4D97-AF65-F5344CB8AC3E}">
        <p14:creationId xmlns:p14="http://schemas.microsoft.com/office/powerpoint/2010/main" val="26828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Why the home district?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Politicians are more prone to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</a:rPr>
              <a:t>help</a:t>
            </a:r>
            <a:r>
              <a:rPr lang="en-US" sz="2000" dirty="0">
                <a:latin typeface="Gill Sans MT" panose="020B0502020104020203" pitchFamily="34" charset="0"/>
              </a:rPr>
              <a:t> banks located in </a:t>
            </a:r>
            <a:r>
              <a:rPr lang="en-US" sz="2000" u="sng" dirty="0">
                <a:latin typeface="Gill Sans MT" panose="020B0502020104020203" pitchFamily="34" charset="0"/>
              </a:rPr>
              <a:t>their constituency</a:t>
            </a:r>
            <a:r>
              <a:rPr lang="en-US" sz="2000" dirty="0">
                <a:latin typeface="Gill Sans MT" panose="020B0502020104020203" pitchFamily="34" charset="0"/>
              </a:rPr>
              <a:t>;  connections must be particularly valuable to both parties (</a:t>
            </a:r>
            <a:r>
              <a:rPr lang="en-US" sz="2000" dirty="0" err="1">
                <a:latin typeface="Gill Sans MT" panose="020B0502020104020203" pitchFamily="34" charset="0"/>
              </a:rPr>
              <a:t>Faccio</a:t>
            </a:r>
            <a:r>
              <a:rPr lang="en-US" sz="2000" dirty="0">
                <a:latin typeface="Gill Sans MT" panose="020B0502020104020203" pitchFamily="34" charset="0"/>
              </a:rPr>
              <a:t> and Parsley, 2009; Cooper et al., 2010; Cohen et al. 2013; Kim et al. 2013; </a:t>
            </a:r>
            <a:r>
              <a:rPr lang="en-GB" sz="2000" dirty="0" err="1">
                <a:latin typeface="Gill Sans MT" panose="020B0502020104020203" pitchFamily="34" charset="0"/>
              </a:rPr>
              <a:t>Kostovertsky</a:t>
            </a:r>
            <a:r>
              <a:rPr lang="en-GB" sz="2000" dirty="0">
                <a:latin typeface="Gill Sans MT" panose="020B0502020104020203" pitchFamily="34" charset="0"/>
              </a:rPr>
              <a:t> 2015</a:t>
            </a:r>
            <a:r>
              <a:rPr lang="en-US" sz="2000" dirty="0">
                <a:latin typeface="Gill Sans MT" panose="020B0502020104020203" pitchFamily="34" charset="0"/>
              </a:rPr>
              <a:t>). 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GB" sz="2000" dirty="0">
                <a:latin typeface="Gill Sans MT" panose="020B0502020104020203" pitchFamily="34" charset="0"/>
              </a:rPr>
              <a:t> Anecdotal evidence :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Should give the politician a </a:t>
            </a:r>
            <a:r>
              <a:rPr lang="en-US" sz="2000" u="sng" dirty="0">
                <a:latin typeface="Gill Sans MT" panose="020B0502020104020203" pitchFamily="34" charset="0"/>
              </a:rPr>
              <a:t>lever</a:t>
            </a:r>
            <a:r>
              <a:rPr lang="en-US" sz="2000" dirty="0">
                <a:latin typeface="Gill Sans MT" panose="020B0502020104020203" pitchFamily="34" charset="0"/>
              </a:rPr>
              <a:t> to influence the bank,  and the bank an incentive to respond to influences (or the threat thereof).</a:t>
            </a:r>
            <a:r>
              <a:rPr lang="en-US" sz="2000" baseline="30000" dirty="0">
                <a:latin typeface="Gill Sans MT" panose="020B0502020104020203" pitchFamily="34" charset="0"/>
              </a:rPr>
              <a:t>,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29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24" y="3717032"/>
            <a:ext cx="6457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Motivation (II)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Large literature on political economy of finance and banking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Predicts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two-way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relationship between politicians and corporates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Politicians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may encourage investment that benefit their constituents, or themselves (Shleifer &amp; 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Vishny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, 1994)</a:t>
            </a:r>
          </a:p>
          <a:p>
            <a:pPr lvl="1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Responsive </a:t>
            </a:r>
            <a:r>
              <a:rPr lang="en-GB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firms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may gain access to public safety net and influence key votes (Faccio et al. 2006; 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Mian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et al. 2010)</a:t>
            </a:r>
          </a:p>
          <a:p>
            <a:pPr marL="457200" lvl="1" indent="0">
              <a:buNone/>
            </a:pP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Gaps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literature to date: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Influence on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state-owned banks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in environments with weak institutions (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Sapienza, 2004; Dinc, 2005; </a:t>
            </a:r>
            <a:r>
              <a:rPr lang="en-GB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Carvalho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,  2014)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No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US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evidence, despite important notion in historical narratives (Rajan, 2009; Calomiris and Haber 2014)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Often focuses on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benefits to the bank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(e.g. bailout), less to the politician (bank behavior after bailout); politician </a:t>
            </a:r>
            <a:r>
              <a:rPr lang="en-US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behaviour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(vote) also unknown</a:t>
            </a: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3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Data: HMDA</a:t>
            </a:r>
            <a:endParaRPr lang="en-GB" sz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Comprehensive coverage (mandatory reporting)</a:t>
            </a:r>
          </a:p>
          <a:p>
            <a:pPr lvl="1"/>
            <a:r>
              <a:rPr lang="en-GB" sz="1800" dirty="0">
                <a:latin typeface="Gill Sans MT" panose="020B0502020104020203" pitchFamily="34" charset="0"/>
                <a:cs typeface="Arial" panose="020B0604020202020204" pitchFamily="34" charset="0"/>
              </a:rPr>
              <a:t>&gt;48.3 mn loans originated by &gt;8,000 banks in 2006-10</a:t>
            </a:r>
          </a:p>
          <a:p>
            <a:pPr marL="457200" lvl="1" indent="0">
              <a:buNone/>
            </a:pPr>
            <a:endParaRPr lang="en-GB" sz="18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Borrower location information up to census tract</a:t>
            </a:r>
          </a:p>
          <a:p>
            <a:pPr lvl="1"/>
            <a:r>
              <a:rPr lang="en-GB" sz="1800" dirty="0">
                <a:latin typeface="Gill Sans MT" panose="020B0502020104020203" pitchFamily="34" charset="0"/>
                <a:cs typeface="Arial" panose="020B0604020202020204" pitchFamily="34" charset="0"/>
              </a:rPr>
              <a:t>Keep only loans to census tracts contiguous to intrastate district borders</a:t>
            </a:r>
          </a:p>
          <a:p>
            <a:pPr lvl="1"/>
            <a:r>
              <a:rPr lang="en-GB" sz="1800" dirty="0">
                <a:latin typeface="Gill Sans MT" panose="020B0502020104020203" pitchFamily="34" charset="0"/>
                <a:cs typeface="Arial" panose="020B0604020202020204" pitchFamily="34" charset="0"/>
              </a:rPr>
              <a:t>Add fixed effects</a:t>
            </a:r>
          </a:p>
          <a:p>
            <a:pPr marL="457200" lvl="1" indent="0">
              <a:buNone/>
            </a:pPr>
            <a:endParaRPr lang="en-GB" sz="18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Borrower risk/characteristics</a:t>
            </a:r>
          </a:p>
          <a:p>
            <a:pPr lvl="1"/>
            <a:r>
              <a:rPr lang="en-GB" sz="1800" dirty="0">
                <a:latin typeface="Gill Sans MT" panose="020B0502020104020203" pitchFamily="34" charset="0"/>
                <a:cs typeface="Arial" panose="020B0604020202020204" pitchFamily="34" charset="0"/>
              </a:rPr>
              <a:t>Loan size, income, LTI, ethnicity, gender, census tract characteristics</a:t>
            </a:r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We only discarded applications to top-19 banks (forced to participate in TARP) … though results insensitive to inclusion</a:t>
            </a:r>
          </a:p>
          <a:p>
            <a:pPr lvl="1"/>
            <a:endParaRPr lang="en-GB" sz="18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0"/>
    </mc:Choice>
    <mc:Fallback xmlns="">
      <p:transition spd="slow" advTm="7975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Empirical model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31</a:t>
            </a:fld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34076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ΔLoan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β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b="1" baseline="-25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baseline="-25000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∙Home</a:t>
            </a:r>
            <a:r>
              <a:rPr lang="en-US" baseline="-25000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</a:t>
            </a:r>
            <a:r>
              <a:rPr lang="en-US" baseline="-25000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δX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ζZ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{η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c,t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{θ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ε</a:t>
            </a:r>
            <a:r>
              <a:rPr lang="en-US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464" y="1844824"/>
            <a:ext cx="7992888" cy="2653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c=county (for single-district counties) or district (for multiple district ones)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X=bank controls; Z=borrower controls</a:t>
            </a:r>
          </a:p>
          <a:p>
            <a:pPr lvl="1"/>
            <a:endParaRPr lang="en-US" sz="18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Gill Sans MT" panose="020B0502020104020203" pitchFamily="34" charset="0"/>
                <a:cs typeface="Arial" panose="020B0604020202020204" pitchFamily="34" charset="0"/>
              </a:rPr>
              <a:t>Main </a:t>
            </a:r>
            <a:r>
              <a:rPr lang="en-US" sz="2200" u="sng" dirty="0">
                <a:latin typeface="Gill Sans MT" panose="020B0502020104020203" pitchFamily="34" charset="0"/>
                <a:cs typeface="Arial" panose="020B0604020202020204" pitchFamily="34" charset="0"/>
              </a:rPr>
              <a:t>challenge</a:t>
            </a:r>
            <a:r>
              <a:rPr lang="en-US" sz="2200" dirty="0">
                <a:latin typeface="Gill Sans MT" panose="020B0502020104020203" pitchFamily="34" charset="0"/>
                <a:cs typeface="Arial" panose="020B0604020202020204" pitchFamily="34" charset="0"/>
              </a:rPr>
              <a:t>:  TARP correlated with post-TARP Home demand.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{</a:t>
            </a:r>
            <a:r>
              <a:rPr lang="en-US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η</a:t>
            </a:r>
            <a:r>
              <a:rPr lang="en-US" sz="2000" baseline="-25000" dirty="0" err="1">
                <a:latin typeface="Gill Sans MT" panose="020B0502020104020203" pitchFamily="34" charset="0"/>
                <a:cs typeface="Arial" panose="020B0604020202020204" pitchFamily="34" charset="0"/>
              </a:rPr>
              <a:t>c,t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} county-year fixed effects; {</a:t>
            </a:r>
            <a:r>
              <a:rPr lang="en-US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θ</a:t>
            </a:r>
            <a:r>
              <a:rPr lang="en-US" sz="2000" baseline="-25000" dirty="0" err="1">
                <a:latin typeface="Gill Sans MT" panose="020B0502020104020203" pitchFamily="34" charset="0"/>
                <a:cs typeface="Arial" panose="020B0604020202020204" pitchFamily="34" charset="0"/>
              </a:rPr>
              <a:t>i,c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} bank-district fixed effects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Zoom onto “frontier” counties/census tracts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IV: pre-TARP political connections (Duchin and </a:t>
            </a:r>
            <a:r>
              <a:rPr lang="en-US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Sosyura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, 2014)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Propensity Score and characteristic-by-characteristic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Application-level regression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Controls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32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8102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Zoom onto “frontier” counties/census 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33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/>
          <a:stretch/>
        </p:blipFill>
        <p:spPr bwMode="auto">
          <a:xfrm>
            <a:off x="559544" y="1412776"/>
            <a:ext cx="8081204" cy="43916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0858" y="6079802"/>
            <a:ext cx="7992888" cy="778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1600" b="1" dirty="0">
                <a:latin typeface="Gill Sans MT" panose="020B0502020104020203" pitchFamily="34" charset="0"/>
                <a:cs typeface="Arial" panose="020B0604020202020204" pitchFamily="34" charset="0"/>
              </a:rPr>
              <a:t>Figure</a:t>
            </a:r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: Congressional districts and counties in the State of Oklahoma</a:t>
            </a:r>
          </a:p>
        </p:txBody>
      </p:sp>
    </p:spTree>
    <p:extLst>
      <p:ext uri="{BB962C8B-B14F-4D97-AF65-F5344CB8AC3E}">
        <p14:creationId xmlns:p14="http://schemas.microsoft.com/office/powerpoint/2010/main" val="10683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Zoom onto “frontier” counties/census 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34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61" y="1340768"/>
            <a:ext cx="5731510" cy="46304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0858" y="6079802"/>
            <a:ext cx="7992888" cy="778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1600" b="1" dirty="0">
                <a:latin typeface="Gill Sans MT" panose="020B0502020104020203" pitchFamily="34" charset="0"/>
                <a:cs typeface="Arial" panose="020B0604020202020204" pitchFamily="34" charset="0"/>
              </a:rPr>
              <a:t>Figure</a:t>
            </a:r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: Congressional districts and census tracts in the Oklahoma City county</a:t>
            </a:r>
          </a:p>
        </p:txBody>
      </p:sp>
    </p:spTree>
    <p:extLst>
      <p:ext uri="{BB962C8B-B14F-4D97-AF65-F5344CB8AC3E}">
        <p14:creationId xmlns:p14="http://schemas.microsoft.com/office/powerpoint/2010/main" val="19569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Strategy, more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Bank chooses to apply for TARP, hence selection bias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Also TARP acceptance decision a choice)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Handle with instrumental variables, following Duchin and Sosyura (2012), Li (2013): pre-crisis political/regulatory connections increased chances of TARP application/approval/participation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2007Q4 cross-sectional probit for bank i‘s TARP participation: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λPolitical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ψX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ξ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	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measure of political connections for bank i:</a:t>
            </a:r>
          </a:p>
          <a:p>
            <a:pPr lvl="2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Fed director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dummy if executive director of bank i served on the Fed BoG/regional board</a:t>
            </a:r>
          </a:p>
          <a:p>
            <a:pPr lvl="2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Subcommittee dummy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bank i if its home district representative served on the Financial Institutions Sub-Committee of the 111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Congress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 control variables from equation (1), using 2007Q4 values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Retrieve fitted values, interact with dummy (1 post-2007, 0 ow)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13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Instrumental Variable Summary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1760" y="3419916"/>
                <a:ext cx="4703339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𝑇𝐴𝑅𝑃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𝐶𝑜𝑛𝑛𝑒𝑐𝑡𝑖𝑜𝑛𝑠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𝑖𝑓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𝑦𝑒𝑎𝑟</m:t>
                      </m:r>
                      <m:r>
                        <a:rPr lang="en-GB" b="0" i="1" smtClean="0">
                          <a:latin typeface="Cambria Math"/>
                        </a:rPr>
                        <m:t>&gt;2008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9916"/>
                <a:ext cx="4703339" cy="397160"/>
              </a:xfrm>
              <a:prstGeom prst="rect">
                <a:avLst/>
              </a:prstGeom>
              <a:blipFill rotWithShape="0"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44446" y="4045582"/>
                <a:ext cx="2539541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𝑇𝐴𝑅𝑃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 </m:t>
                      </m:r>
                      <m:r>
                        <a:rPr lang="en-GB" b="0" i="1" smtClean="0">
                          <a:latin typeface="Cambria Math"/>
                        </a:rPr>
                        <m:t>𝑜𝑡h𝑒𝑟𝑤𝑖𝑠𝑒</m:t>
                      </m:r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446" y="4045582"/>
                <a:ext cx="2539541" cy="3971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5365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cross-sectional probit for bank i‘s TARP participation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Construct an instrument; 0 before 2008, fitted value after: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33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Instrumental Variable (</a:t>
            </a:r>
            <a:r>
              <a:rPr lang="en-GB" sz="2400" b="1" dirty="0" err="1">
                <a:latin typeface="Gill Sans MT" panose="020B0502020104020203" pitchFamily="34" charset="0"/>
                <a:cs typeface="Arial" panose="020B0604020202020204" pitchFamily="34" charset="0"/>
              </a:rPr>
              <a:t>Duchin</a:t>
            </a:r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 &amp; </a:t>
            </a:r>
            <a:r>
              <a:rPr lang="en-GB" sz="2400" b="1" dirty="0" err="1">
                <a:latin typeface="Gill Sans MT" panose="020B0502020104020203" pitchFamily="34" charset="0"/>
                <a:cs typeface="Arial" panose="020B0604020202020204" pitchFamily="34" charset="0"/>
              </a:rPr>
              <a:t>Sosyura</a:t>
            </a:r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 2014 JFE)</a:t>
            </a:r>
            <a:endParaRPr lang="en-GB" sz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1760" y="3419916"/>
                <a:ext cx="4703339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𝑇𝐴𝑅𝑃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𝐶𝑜𝑛𝑛𝑒𝑐𝑡𝑖𝑜𝑛𝑠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𝑖𝑓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𝑦𝑒𝑎𝑟</m:t>
                      </m:r>
                      <m:r>
                        <a:rPr lang="en-GB" b="0" i="1" smtClean="0">
                          <a:latin typeface="Cambria Math"/>
                        </a:rPr>
                        <m:t>&gt;2008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9916"/>
                <a:ext cx="4703339" cy="397160"/>
              </a:xfrm>
              <a:prstGeom prst="rect">
                <a:avLst/>
              </a:prstGeom>
              <a:blipFill rotWithShape="0"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13681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Estimate cross-sectional probit for bank i‘s TARP participation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Construct an instrument; 0 before 2008, fitted value after: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1590"/>
            <a:ext cx="7992178" cy="29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81"/>
    </mc:Choice>
    <mc:Fallback xmlns="">
      <p:transition spd="slow" advTm="8138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Generating the Instrumental Variables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5873384"/>
                  </p:ext>
                </p:extLst>
              </p:nvPr>
            </p:nvGraphicFramePr>
            <p:xfrm>
              <a:off x="539552" y="908728"/>
              <a:ext cx="8147245" cy="482135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07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98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98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98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988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1988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IV Stage: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Regressand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I(TARP)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 x Home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I(TARP)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 x Home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Fed director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(0.18)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Subcom member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0.30**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15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𝑇𝐴𝑅𝑃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(1)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0.76**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(0.08)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Home x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𝑇𝐴𝑅𝑃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(1)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-0.066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1.08**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15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𝑇𝐴𝑅𝑃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(2)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0.74**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(0.19)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(-1.84)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Home x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𝑇𝐴𝑅𝑃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(2)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-0.09**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1.08**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(0.08)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Observations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6251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6251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Adjusted R2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0.799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78407">
                    <a:tc grid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F-test for both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(p-value)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5873384"/>
                  </p:ext>
                </p:extLst>
              </p:nvPr>
            </p:nvGraphicFramePr>
            <p:xfrm>
              <a:off x="539552" y="908728"/>
              <a:ext cx="8147245" cy="480694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025"/>
                    <a:gridCol w="1120785"/>
                    <a:gridCol w="1119887"/>
                    <a:gridCol w="1119887"/>
                    <a:gridCol w="1119887"/>
                    <a:gridCol w="1119887"/>
                    <a:gridCol w="1119887"/>
                  </a:tblGrid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IV Stage: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Stage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2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Regressand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I(TARP)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 x Home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I(TARP)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TARP x Home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Fed director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(0.18)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Subcom </a:t>
                          </a:r>
                          <a:r>
                            <a:rPr lang="en-US" sz="1400" dirty="0">
                              <a:effectLst/>
                            </a:rPr>
                            <a:t>member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0.30**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715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6681" marR="56681" marT="0" marB="0">
                        <a:blipFill rotWithShape="0">
                          <a:blip r:embed="rId2"/>
                          <a:stretch>
                            <a:fillRect l="-427" t="-643182" r="-472650" b="-1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0.76**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(0.08)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6681" marR="56681" marT="0" marB="0">
                        <a:blipFill rotWithShape="0">
                          <a:blip r:embed="rId2"/>
                          <a:stretch>
                            <a:fillRect l="-427" t="-425287" r="-472650" b="-4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-0.066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1.08**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(0.07)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715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6681" marR="56681" marT="0" marB="0">
                        <a:blipFill rotWithShape="0">
                          <a:blip r:embed="rId2"/>
                          <a:stretch>
                            <a:fillRect l="-427" t="-1038636" r="-472650" b="-7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0.74**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(0.19)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(-1.84)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6681" marR="56681" marT="0" marB="0">
                        <a:blipFill rotWithShape="0">
                          <a:blip r:embed="rId2"/>
                          <a:stretch>
                            <a:fillRect l="-427" t="-625287" r="-472650" b="-2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-0.09**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1.08**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(0.03)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(0.08)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Observations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6251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6251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92,790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2627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Adjusted R2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0.799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  <a:tr h="476314">
                    <a:tc grid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F-test for both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(p-value</a:t>
                          </a:r>
                          <a:r>
                            <a:rPr lang="en-US" sz="14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.00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681" marR="56681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75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Data: HMDA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Bank lending data: Home Mortgage Disclosure Act (HMDA)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240 mn applications (2003-2012)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&gt;48.3 mn loans originated by &gt;8,000 banks in 2006-10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Borrower location information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Comprehensive coverage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Borrower risk/characteristics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Mortgage massaging: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Discard lending by non-banks (credit unions, thrifts …), no balance sheets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Discard applications with incomplete information, overseas applicants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Discard banks without call reports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Typically drop 9-big banks (forced to participate in TARP)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Remove Fannie/Freddie and subsidised loans</a:t>
            </a:r>
          </a:p>
          <a:p>
            <a:pPr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Follow literature in aggregating to county-year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Key: Retain only loans to census tracts contiguous to intrastate congressional district border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This paper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Objective:  show how a substantive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public intervention </a:t>
            </a:r>
            <a:r>
              <a:rPr lang="en-US" sz="2000" dirty="0">
                <a:latin typeface="Gill Sans MT" panose="020B0502020104020203" pitchFamily="34" charset="0"/>
              </a:rPr>
              <a:t>in an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important market</a:t>
            </a:r>
            <a:r>
              <a:rPr lang="en-US" sz="2000" dirty="0">
                <a:latin typeface="Gill Sans MT" panose="020B0502020104020203" pitchFamily="34" charset="0"/>
              </a:rPr>
              <a:t> changes the investment decisions of beneficiary firms across political districts, and, in particular, how this response likely reflects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political influences </a:t>
            </a:r>
          </a:p>
          <a:p>
            <a:pPr lvl="1"/>
            <a:r>
              <a:rPr lang="en-US" sz="1800" u="sng" dirty="0">
                <a:latin typeface="Gill Sans MT" panose="020B0502020104020203" pitchFamily="34" charset="0"/>
              </a:rPr>
              <a:t>Intervention</a:t>
            </a:r>
            <a:r>
              <a:rPr lang="en-US" sz="1800" dirty="0">
                <a:latin typeface="Gill Sans MT" panose="020B0502020104020203" pitchFamily="34" charset="0"/>
              </a:rPr>
              <a:t>=Injection of $209 billion capital into 709 banks under the 2008 Troubled Asset Relief Program (TARP) </a:t>
            </a:r>
          </a:p>
          <a:p>
            <a:pPr lvl="1"/>
            <a:r>
              <a:rPr lang="en-US" sz="1800" u="sng" dirty="0">
                <a:latin typeface="Gill Sans MT" panose="020B0502020104020203" pitchFamily="34" charset="0"/>
                <a:cs typeface="Arial" panose="020B0604020202020204" pitchFamily="34" charset="0"/>
              </a:rPr>
              <a:t>Market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=US mortgage and small business lending market</a:t>
            </a:r>
          </a:p>
          <a:p>
            <a:pPr lvl="1"/>
            <a:r>
              <a:rPr lang="en-US" sz="1800" u="sng" dirty="0">
                <a:latin typeface="Gill Sans MT" panose="020B0502020104020203" pitchFamily="34" charset="0"/>
              </a:rPr>
              <a:t>Political influences</a:t>
            </a:r>
            <a:r>
              <a:rPr lang="en-US" sz="1800" dirty="0">
                <a:latin typeface="Gill Sans MT" panose="020B0502020104020203" pitchFamily="34" charset="0"/>
              </a:rPr>
              <a:t>:</a:t>
            </a:r>
          </a:p>
          <a:p>
            <a:pPr lvl="2"/>
            <a:r>
              <a:rPr lang="en-US" sz="1800" dirty="0">
                <a:latin typeface="Gill Sans MT" panose="020B0502020104020203" pitchFamily="34" charset="0"/>
              </a:rPr>
              <a:t>Congressional representatives helped applicant banks headquartered in their constituencies to gain access to the program.</a:t>
            </a:r>
          </a:p>
          <a:p>
            <a:pPr lvl="2"/>
            <a:r>
              <a:rPr lang="en-US" sz="1800" dirty="0">
                <a:latin typeface="Gill Sans MT" panose="020B0502020104020203" pitchFamily="34" charset="0"/>
              </a:rPr>
              <a:t>Did beneficiaries, in return, increase lending in these politicians’ constituency?</a:t>
            </a:r>
          </a:p>
          <a:p>
            <a:pPr lvl="2"/>
            <a:r>
              <a:rPr lang="en-US" sz="1800" dirty="0">
                <a:latin typeface="Gill Sans MT" panose="020B0502020104020203" pitchFamily="34" charset="0"/>
              </a:rPr>
              <a:t>Politicians tend to help firms located in their constituency more generally</a:t>
            </a:r>
          </a:p>
          <a:p>
            <a:pPr lvl="2"/>
            <a:r>
              <a:rPr lang="en-US" sz="1800" dirty="0">
                <a:latin typeface="Gill Sans MT" panose="020B0502020104020203" pitchFamily="34" charset="0"/>
              </a:rPr>
              <a:t>So firms should have an incentive to be responsive to local politicians, particularly in a context of policy uncertainty (regulatory overhaul)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4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More Data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Bank controls: Call Reports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Location of headquarters (bank/BHC)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Maintained Assumption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banks are connected to the congressional representative of the district in which it is headquartered (bank “home” district for “home representative”)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Congressional district maps: US census bureau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Congressional voting records and commission membership: House of 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395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Strategy, Summary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Recipients lend more in their representative’s district (a) than elsewhere, (b) post-TARP, and (c) than non-recipients.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Difference-in-difference-in-difference approach, IV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TARP recipients vs. non-recipients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vs. after TARP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Lending in their representative’s district (“home”) vs. outside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Holding credit demand etc. constant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508518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ΔLoan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β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20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sz="20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∙HOME</a:t>
            </a:r>
            <a:r>
              <a:rPr lang="en-US" sz="20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δX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ζZ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{η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{θ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ε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091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025"/>
            <a:ext cx="7620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Main result: the “home-district effect”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3789040"/>
            <a:ext cx="7272808" cy="28803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7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Recipients lend more in their Home Rep’s District!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govtrack.us/congress/votes/110-2008/h681/thumbnai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/>
          <a:stretch/>
        </p:blipFill>
        <p:spPr bwMode="auto">
          <a:xfrm>
            <a:off x="2078360" y="3140968"/>
            <a:ext cx="4882142" cy="34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200800" cy="452596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Suggests an (unwritten and incomplete) “social contract”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“Funding for lending”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Moral suasion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Self-suasion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“Contract” should be more enforceable for representatives who supported TARP</a:t>
            </a:r>
          </a:p>
        </p:txBody>
      </p:sp>
    </p:spTree>
    <p:extLst>
      <p:ext uri="{BB962C8B-B14F-4D97-AF65-F5344CB8AC3E}">
        <p14:creationId xmlns:p14="http://schemas.microsoft.com/office/powerpoint/2010/main" val="1601018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Robustness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44</a:t>
            </a:fld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464" y="1484784"/>
            <a:ext cx="7992888" cy="2653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Drop gerrymandered districts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Drop GSE and FHA loans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County x Year x TARP fixed effects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Only rural/urban counties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Keep loans in all census tracts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Characteristic-by-characteristic matching</a:t>
            </a:r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Placebo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exercises: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No Home-district effect </a:t>
            </a:r>
            <a:r>
              <a:rPr lang="en-GB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before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TARP (2003-2007)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No Home-</a:t>
            </a:r>
            <a:r>
              <a:rPr lang="en-GB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county</a:t>
            </a:r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1948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Sensitivity Analysis 1: Tarp x Home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83606"/>
              </p:ext>
            </p:extLst>
          </p:nvPr>
        </p:nvGraphicFramePr>
        <p:xfrm>
          <a:off x="457200" y="1417646"/>
          <a:ext cx="8229600" cy="489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Subcom. member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 director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 GSE-purchased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82,902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 FHA/VA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loans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TARP is 0 once b exits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for TARP Exit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for Crisis x Home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Bank Controls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11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Sensitivity Analysis 2: Tarp x Home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9324"/>
              </p:ext>
            </p:extLst>
          </p:nvPr>
        </p:nvGraphicFramePr>
        <p:xfrm>
          <a:off x="457200" y="1417646"/>
          <a:ext cx="8229600" cy="4316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Subcom. member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 director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 Winsorizing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Drop &gt;2 Std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0.30**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87,934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(0.04)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Drop &gt;3 Std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91,617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(0.04)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2006-2009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80,581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(0.12)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(0.12)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2005-2012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Keep loans in all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census tracts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0.55**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0.58**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83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Sensitivity Analysis 3: Tarp x Home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212793"/>
              </p:ext>
            </p:extLst>
          </p:nvPr>
        </p:nvGraphicFramePr>
        <p:xfrm>
          <a:off x="457200" y="1417646"/>
          <a:ext cx="8229600" cy="316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Subcom. member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 director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Keep all banks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Drop top-19 banks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(SCAP participants)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74,074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County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clustering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(.03)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(.07)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46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clustering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92,790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4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41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Application-level regression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6" y="2027188"/>
            <a:ext cx="75342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1336" y="3240113"/>
            <a:ext cx="7272808" cy="28803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3568" y="134076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Accepted</a:t>
            </a:r>
            <a:r>
              <a:rPr lang="en-US" sz="1600" b="1" baseline="-25000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a,i,c,t</a:t>
            </a:r>
            <a:r>
              <a:rPr lang="en-US" sz="16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β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1600" b="1" baseline="-25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</a:t>
            </a:r>
            <a:r>
              <a:rPr lang="en-US" sz="1600" baseline="-25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16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∙Home</a:t>
            </a:r>
            <a:r>
              <a:rPr lang="en-US" sz="1600" baseline="-25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δX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i,t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ζZ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{η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c,t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{θ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+ ε</a:t>
            </a:r>
            <a:r>
              <a:rPr lang="en-US" sz="1600" baseline="-25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i,c,t 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91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Mortgages: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TARP recipients do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 higher mortgage growth on average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substantially more loans to borrowers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inside their home-representative’s congressional district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“Home District” effect: purely political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(!) robustness checks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do not depend delicately on minor features of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This paper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Bailed out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” US banks lend 22-60% </a:t>
            </a:r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more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in (otherwise similar) neighborhoods just inside their home-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Congress representative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’s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district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(home-district=district in which a bank is headquartered)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5</a:t>
            </a:fld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/>
          <a:stretch/>
        </p:blipFill>
        <p:spPr bwMode="auto">
          <a:xfrm>
            <a:off x="611560" y="2564904"/>
            <a:ext cx="7741156" cy="4103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9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Validity Check: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Business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reason “home district” effect only true of mortgages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mostly driven by (HDMA) data availability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do analogue for bank lending to small firms (important credit source)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data collected under auspices of Community Reinvestment Act (CRA)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81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Business Lending: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Minutiae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2006-10 panel of small business loans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disadvantages: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Voluntary (not mandatory) participation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Aggregated to bank-county-year level (not loan-level).  Hence: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Cannot control for borrower characteristics (Z)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Cannot zoom onto adjacent census tracts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Instead, use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contiguous to congressional district borders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884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00238"/>
            <a:ext cx="7553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52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Small business lending 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(CRA data)</a:t>
            </a:r>
            <a:endParaRPr lang="en-US" sz="24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596" y="3429000"/>
            <a:ext cx="7272808" cy="28803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4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Businesses: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TARP effect positive, big, significant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TARP recipients lend 70% or more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with Li (2013) positive effect of TARP on credit supply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important: TARP x Home remains positive, economically and statistically significant with 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249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More on “Home District” Effect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Nature of mortgage lending by TARP recipients influenced by political considerations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Now try to  supplement this, strengthen interpretation</a:t>
            </a:r>
          </a:p>
          <a:p>
            <a:pPr marL="0" lv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TARP supporters should have: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Stronger “pressure point” on recipients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Also, higher incentive to use it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Mian et al. (2010): TARP vote determined by (i) campaign contributions by the financial industry and (ii) ideology.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TARP stigma: bailout of “Wall Street”, not “Main Street”.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Real effect on electoral outcomes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Cater to constituent interests to offset this “TARP stigma”.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Especially if they get re-elected in 2008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reverse causality problem (timing)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Also, if in a close district (close 2008 race with tight margin)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40" y="2778978"/>
            <a:ext cx="2051720" cy="18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68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Add Terms to Default Specification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ask if “Home District” effect stronger if: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Home representative voted for Emergency Economic Stabilization Act (EESA) that created TARP?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“Yes” vote signals ability/willingness to intervene with Treasury/bank regulators to help bank needing TARP OR apply pressure on bank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 add “Yes” (1) / “No” (0) dummy to TARP x Home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Triple interaction, so IV impractical; use OLS</a:t>
            </a:r>
          </a:p>
          <a:p>
            <a:pPr marL="857250" lvl="1" indent="-457200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positive effect, strengthens effect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TARP supporters got 26% more mortgage loans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Negative TARP x Yes effect means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lending elsewhere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377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Add Different Term to Default Specification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also ask if “Home District” effect stronger if: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Home representative voted for EESA AND won?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Elections for 111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congress took place Nov 4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month after EESA vote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Winners have more ability to intervene, apply pressure on bank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 add “Win” (1) / “No” (0) dummy to TARP x Home</a:t>
            </a:r>
          </a:p>
          <a:p>
            <a:pPr marL="857250" lvl="1" indent="-457200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positive effect, strengthens effect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TARP supporters that won got more mortgage loans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64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Add Yet Another Term to Default Specification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finally ask if “Home District” effect stronger if: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Representative race more politically contested.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interaction of TARP x Home with “Margin” (margin by which bank I’s representative elected in 2008; difference in percentage votes with opponent)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Close competitors have more willingness to intervene, apply pressure</a:t>
            </a:r>
          </a:p>
          <a:p>
            <a:pPr marL="857250" lvl="1" indent="-457200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negative effect, strengthens effect</a:t>
            </a:r>
          </a:p>
          <a:p>
            <a:pPr marL="857250" lvl="1" indent="-4572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More marginal candidates got more mortgage loans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22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channels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0665"/>
            <a:ext cx="6770928" cy="53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23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1592208"/>
            <a:ext cx="9029726" cy="329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59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channels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0684" y="1844824"/>
            <a:ext cx="1224136" cy="360040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00684" y="3573016"/>
            <a:ext cx="1224136" cy="360040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9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This paper (II)</a:t>
            </a:r>
            <a:endParaRPr lang="en-GB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The effect is </a:t>
            </a:r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larger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if the representative: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Voted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for the bailout in Congress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Received more political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contributions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 from banks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Is still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 office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after the Nov 2008 elections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Is member of a key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committee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“Relies” more on the bank (mortgage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market share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Takeaway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: political considerations influence lending decisions of banks benefiting from an important public intervention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Despite no formal interference possibilities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More so if benefits are </a:t>
            </a:r>
            <a:r>
              <a:rPr lang="en-US" sz="20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reciprocal</a:t>
            </a: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>
                <a:latin typeface="Gill Sans MT" panose="020B0502020104020203" pitchFamily="34" charset="0"/>
              </a:rPr>
              <a:t>6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0"/>
    </mc:Choice>
    <mc:Fallback xmlns="">
      <p:transition spd="slow" advTm="4278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1592208"/>
            <a:ext cx="9029726" cy="329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60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channels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1844824"/>
            <a:ext cx="1224136" cy="576064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91880" y="3573016"/>
            <a:ext cx="1224136" cy="288032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83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1592208"/>
            <a:ext cx="9029726" cy="329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61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channels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4128" y="1818680"/>
            <a:ext cx="1224136" cy="576064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546872"/>
            <a:ext cx="1224136" cy="288032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36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1592208"/>
            <a:ext cx="9029726" cy="329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62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Political channels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8384" y="1780580"/>
            <a:ext cx="1224136" cy="576064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028384" y="3508772"/>
            <a:ext cx="1224136" cy="288032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54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Political Effects: Summary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9654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Supplemental evidence, not definitive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Still, all consistent with political channel: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Steers post-TARP mortgage growth to areas within district borders of bank’s congressional representative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Stronger for:</a:t>
            </a:r>
          </a:p>
          <a:p>
            <a:pPr lvl="2"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Representatives that supported TARP, and </a:t>
            </a:r>
          </a:p>
          <a:p>
            <a:pPr lvl="2"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Were re-elected,</a:t>
            </a:r>
          </a:p>
          <a:p>
            <a:pPr lvl="2"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Narrowly.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57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What did we learn?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Home-district effect: “bailed out” banks rebalance lending towards their home-representative’s district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Takeaway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: political considerations influence US bank lending decisions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Despite no formal interference possibilities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More so if benefits are reciprocal</a:t>
            </a:r>
          </a:p>
          <a:p>
            <a:pPr lvl="1"/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Complements recent US evidence: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Akey et al. (2016): consumer lending and powerful congress reps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Agarwal et al. (2016): foreclosures and powerful congress reps.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Ours: willingness and ability to help depends on a combination of factors.</a:t>
            </a:r>
          </a:p>
        </p:txBody>
      </p:sp>
    </p:spTree>
    <p:extLst>
      <p:ext uri="{BB962C8B-B14F-4D97-AF65-F5344CB8AC3E}">
        <p14:creationId xmlns:p14="http://schemas.microsoft.com/office/powerpoint/2010/main" val="4503715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800100" lvl="1" indent="-342900" algn="ctr"/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What did we learn? TARP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TARP has increased lending riskiness, not volume (Black and Hazelwood, 2013; Li, 2013; Duchin and </a:t>
            </a:r>
            <a:r>
              <a:rPr lang="en-US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Sosyura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, 2014)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Why were politicians so keen for their banks to participate?</a:t>
            </a:r>
          </a:p>
          <a:p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Our findings: some constituents benefited more than others. </a:t>
            </a:r>
          </a:p>
        </p:txBody>
      </p:sp>
    </p:spTree>
    <p:extLst>
      <p:ext uri="{BB962C8B-B14F-4D97-AF65-F5344CB8AC3E}">
        <p14:creationId xmlns:p14="http://schemas.microsoft.com/office/powerpoint/2010/main" val="124977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What did we learn? Policy</a:t>
            </a:r>
            <a:endParaRPr lang="en-GB" sz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525963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Lessons for resolution/regulatory regimes 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Bailouts can create/exacerbate fragmented credit allocation.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Especially if bank activities extend across political borders. 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And even in a politically/economically highly integrated area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Tragedy of the commons: even a benevolent politician will care about market failures in its own constituency only</a:t>
            </a: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Resolution authority in federal unions.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US: state vs. federal interests key for historically fragmented regulatory and branching system (White, 1982).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Deemed resolved by removal of barriers to intra- and interstate banking (1994 Riegle-Neal Act).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Tensions can resurface in the case of federal programs. 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Support EU-wide bank resolution scheme, but cautionary note on the possibility of national distortions</a:t>
            </a:r>
            <a:r>
              <a:rPr lang="en-GB" sz="1600" dirty="0">
                <a:latin typeface="Gill Sans MT" panose="020B0502020104020203" pitchFamily="34" charset="0"/>
              </a:rPr>
              <a:t>.</a:t>
            </a:r>
            <a:endParaRPr lang="en-GB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Gill Sans MT" panose="020B0502020104020203" pitchFamily="34" charset="0"/>
                <a:cs typeface="Arial" panose="020B0604020202020204" pitchFamily="34" charset="0"/>
              </a:rPr>
              <a:t>Heated debate: are “bailouts” about Wall Street or Main Street?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Perhaps both</a:t>
            </a:r>
          </a:p>
          <a:p>
            <a:pPr lvl="1"/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But </a:t>
            </a:r>
            <a:r>
              <a:rPr lang="en-GB" sz="1600" u="sng" dirty="0">
                <a:latin typeface="Gill Sans MT" panose="020B0502020104020203" pitchFamily="34" charset="0"/>
                <a:cs typeface="Arial" panose="020B0604020202020204" pitchFamily="34" charset="0"/>
              </a:rPr>
              <a:t>some</a:t>
            </a:r>
            <a:r>
              <a:rPr lang="en-GB" sz="1600" dirty="0">
                <a:latin typeface="Gill Sans MT" panose="020B0502020104020203" pitchFamily="34" charset="0"/>
                <a:cs typeface="Arial" panose="020B0604020202020204" pitchFamily="34" charset="0"/>
              </a:rPr>
              <a:t> Main Streets may be “more equal than others”.</a:t>
            </a:r>
            <a:endParaRPr lang="en-GB" sz="2000" dirty="0">
              <a:latin typeface="Gill Sans MT" panose="020B0502020104020203" pitchFamily="34" charset="0"/>
            </a:endParaRPr>
          </a:p>
          <a:p>
            <a:pPr lvl="1"/>
            <a:endParaRPr lang="en-GB" sz="16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9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"/>
    </mc:Choice>
    <mc:Fallback xmlns="">
      <p:transition spd="slow" advTm="8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 Should We Care?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Effect of government intervention on credit allocation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Bailouts can create/exacerbate fragmented credit allocation.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Especially if bank activities extend across political borders.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even in a politically/economically highly integrated area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Resolution authority in federal unions.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US: state vs. federal interests key for historically fragmented regulatory and branching system (White, 1982).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Deemed resolved by removal of barriers to intra- and interstate banking (1994 Riegle-Neal Act).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Tensions can resurface in the case of federal programs.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Support EU-wide bank resolution scheme, but cautionary note on the possibility of national distortions</a:t>
            </a:r>
            <a:r>
              <a:rPr lang="en-GB" sz="1600" dirty="0"/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Heated debate: were “bailouts” about Wall Street or Main Street?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Perhaps both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in a federal political structure,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Main Streets may be “more equal than others”.</a:t>
            </a:r>
            <a:endParaRPr lang="en-GB" sz="2000" dirty="0"/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06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More Methodological Note: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Difficult to Identify Political Border Effects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Generic Empirical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Differentiating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borders isn’t easy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Usually regulatory/monetary/fiscal/social/cultural borders coincide with political borders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Thus can’t use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borders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same economical and political borders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Ditto intra-national borders (US states, Canadian provinces,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Hard to differentiate any political border effect from local demand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perennial identification issue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exogenous shock that exposes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firms (not all!) to political influence in some (but not all!) areas in which they are economically 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0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Handle All Three Problems!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1309"/>
            <a:ext cx="7992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American banks: intrinsically interesting industry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Especially around 2008-09 global financial crisis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Critical: a vehicle to address all three challenges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identify purely political border effect, accounting for local demand, with plausibly exogenous shocks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Compare areas in different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constituencies with similar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economic, social, and cultural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characteristics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Exploit dis-aggregated data sets to control for potential contaminating factors, including local demand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Troubled Asset Relief Program (TARP), hence variation by bank, hence geography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Consider both mortgage and small-business loans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Again, both intrinsically interesting, especially around Global Financial Crisis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FA8F-7670-4805-AA5C-D961F3DFCBD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6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11080</TotalTime>
  <Words>4985</Words>
  <Application>Microsoft Office PowerPoint</Application>
  <PresentationFormat>On-screen Show (4:3)</PresentationFormat>
  <Paragraphs>902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Gill Sans MT</vt:lpstr>
      <vt:lpstr>Times New Roman</vt:lpstr>
      <vt:lpstr>Office Theme</vt:lpstr>
      <vt:lpstr>Political Borders and Bank Lending in Post-Crisis America</vt:lpstr>
      <vt:lpstr>Motivation (I)</vt:lpstr>
      <vt:lpstr>Motivation (II)</vt:lpstr>
      <vt:lpstr>This paper</vt:lpstr>
      <vt:lpstr>This paper</vt:lpstr>
      <vt:lpstr>This paper (II)</vt:lpstr>
      <vt:lpstr>Why Should We Care?</vt:lpstr>
      <vt:lpstr>A More Methodological Note: Difficult to Identify Political Border Effects</vt:lpstr>
      <vt:lpstr>We Handle All Three Problems!</vt:lpstr>
      <vt:lpstr>Literature: Political Economy of Banking</vt:lpstr>
      <vt:lpstr>Identification strategy</vt:lpstr>
      <vt:lpstr>Literature: Political Economy of US Banking history</vt:lpstr>
      <vt:lpstr>Literature: Post-crisis Financial Fragmentation</vt:lpstr>
      <vt:lpstr>Literature: TARP</vt:lpstr>
      <vt:lpstr>Hypothesis Development, 1</vt:lpstr>
      <vt:lpstr>Hypothesis Development, 2</vt:lpstr>
      <vt:lpstr>Background: American Banks and Congressional Districts</vt:lpstr>
      <vt:lpstr>US Congressional Districts</vt:lpstr>
      <vt:lpstr>US counties</vt:lpstr>
      <vt:lpstr>Empirical Strategy</vt:lpstr>
      <vt:lpstr>Why TARP?</vt:lpstr>
      <vt:lpstr>Background: The TARP</vt:lpstr>
      <vt:lpstr>The TARP program</vt:lpstr>
      <vt:lpstr>Timeline</vt:lpstr>
      <vt:lpstr>Data: TARP Participation</vt:lpstr>
      <vt:lpstr>Why TARP?</vt:lpstr>
      <vt:lpstr>Why TARP?</vt:lpstr>
      <vt:lpstr>Why TARP?</vt:lpstr>
      <vt:lpstr>Why the home district?</vt:lpstr>
      <vt:lpstr>Data: HMDA</vt:lpstr>
      <vt:lpstr>Empirical model</vt:lpstr>
      <vt:lpstr>Controls</vt:lpstr>
      <vt:lpstr>Zoom onto “frontier” counties/census tracts</vt:lpstr>
      <vt:lpstr>Zoom onto “frontier” counties/census tracts</vt:lpstr>
      <vt:lpstr>Empirical Strategy, more</vt:lpstr>
      <vt:lpstr>Instrumental Variable Summary</vt:lpstr>
      <vt:lpstr>Instrumental Variable (Duchin &amp; Sosyura 2014 JFE)</vt:lpstr>
      <vt:lpstr>Generating the Instrumental Variables</vt:lpstr>
      <vt:lpstr>Data: HMDA</vt:lpstr>
      <vt:lpstr>More Data</vt:lpstr>
      <vt:lpstr>Empirical Strategy, Summary</vt:lpstr>
      <vt:lpstr>Main result: the “home-district effect”</vt:lpstr>
      <vt:lpstr>Recipients lend more in their Home Rep’s District!</vt:lpstr>
      <vt:lpstr>Robustness</vt:lpstr>
      <vt:lpstr>Sensitivity Analysis 1: Tarp x Home (βTH)</vt:lpstr>
      <vt:lpstr>Sensitivity Analysis 2: Tarp x Home (βTH)</vt:lpstr>
      <vt:lpstr>Sensitivity Analysis 3: Tarp x Home (βTH)</vt:lpstr>
      <vt:lpstr>Application-level regression</vt:lpstr>
      <vt:lpstr>Mortgages: Summary</vt:lpstr>
      <vt:lpstr>External Validity Check: Small Business Lending</vt:lpstr>
      <vt:lpstr>Small Business Lending: Minutiae</vt:lpstr>
      <vt:lpstr>Small business lending (CRA data)</vt:lpstr>
      <vt:lpstr>Small Businesses: Summary</vt:lpstr>
      <vt:lpstr>More on “Home District” Effect</vt:lpstr>
      <vt:lpstr>Add Terms to Default Specification</vt:lpstr>
      <vt:lpstr>Add Different Term to Default Specification</vt:lpstr>
      <vt:lpstr>Add Yet Another Term to Default Specification</vt:lpstr>
      <vt:lpstr>Political channels</vt:lpstr>
      <vt:lpstr>Political channels</vt:lpstr>
      <vt:lpstr>Political channels</vt:lpstr>
      <vt:lpstr>Political channels</vt:lpstr>
      <vt:lpstr>Political channels</vt:lpstr>
      <vt:lpstr>Political Effects: Summary</vt:lpstr>
      <vt:lpstr>What did we learn?</vt:lpstr>
      <vt:lpstr>What did we learn? TARP</vt:lpstr>
      <vt:lpstr>What did we learn? Policy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Wieladek, Tomasz</dc:creator>
  <cp:lastModifiedBy>Andrew Rose</cp:lastModifiedBy>
  <cp:revision>168</cp:revision>
  <cp:lastPrinted>2016-06-02T07:16:57Z</cp:lastPrinted>
  <dcterms:created xsi:type="dcterms:W3CDTF">2015-08-10T13:17:45Z</dcterms:created>
  <dcterms:modified xsi:type="dcterms:W3CDTF">2017-11-08T08:48:56Z</dcterms:modified>
</cp:coreProperties>
</file>