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0"/>
  </p:notesMasterIdLst>
  <p:handoutMasterIdLst>
    <p:handoutMasterId r:id="rId21"/>
  </p:handoutMasterIdLst>
  <p:sldIdLst>
    <p:sldId id="921" r:id="rId2"/>
    <p:sldId id="960" r:id="rId3"/>
    <p:sldId id="982" r:id="rId4"/>
    <p:sldId id="995" r:id="rId5"/>
    <p:sldId id="983" r:id="rId6"/>
    <p:sldId id="993" r:id="rId7"/>
    <p:sldId id="977" r:id="rId8"/>
    <p:sldId id="966" r:id="rId9"/>
    <p:sldId id="984" r:id="rId10"/>
    <p:sldId id="985" r:id="rId11"/>
    <p:sldId id="967" r:id="rId12"/>
    <p:sldId id="986" r:id="rId13"/>
    <p:sldId id="987" r:id="rId14"/>
    <p:sldId id="988" r:id="rId15"/>
    <p:sldId id="989" r:id="rId16"/>
    <p:sldId id="990" r:id="rId17"/>
    <p:sldId id="991" r:id="rId18"/>
    <p:sldId id="994" r:id="rId19"/>
  </p:sldIdLst>
  <p:sldSz cx="24387175" cy="13716000"/>
  <p:notesSz cx="7023100" cy="9309100"/>
  <p:defaultTextStyle>
    <a:defPPr>
      <a:defRPr lang="en-US"/>
    </a:defPPr>
    <a:lvl1pPr marL="0" algn="l" defTabSz="2344796" rtl="0" eaLnBrk="1" latinLnBrk="0" hangingPunct="1">
      <a:defRPr sz="4600" kern="1200">
        <a:solidFill>
          <a:schemeClr val="tx1"/>
        </a:solidFill>
        <a:latin typeface="+mn-lt"/>
        <a:ea typeface="+mn-ea"/>
        <a:cs typeface="+mn-cs"/>
      </a:defRPr>
    </a:lvl1pPr>
    <a:lvl2pPr marL="1172398" algn="l" defTabSz="2344796" rtl="0" eaLnBrk="1" latinLnBrk="0" hangingPunct="1">
      <a:defRPr sz="4600" kern="1200">
        <a:solidFill>
          <a:schemeClr val="tx1"/>
        </a:solidFill>
        <a:latin typeface="+mn-lt"/>
        <a:ea typeface="+mn-ea"/>
        <a:cs typeface="+mn-cs"/>
      </a:defRPr>
    </a:lvl2pPr>
    <a:lvl3pPr marL="2344796" algn="l" defTabSz="2344796" rtl="0" eaLnBrk="1" latinLnBrk="0" hangingPunct="1">
      <a:defRPr sz="4600" kern="1200">
        <a:solidFill>
          <a:schemeClr val="tx1"/>
        </a:solidFill>
        <a:latin typeface="+mn-lt"/>
        <a:ea typeface="+mn-ea"/>
        <a:cs typeface="+mn-cs"/>
      </a:defRPr>
    </a:lvl3pPr>
    <a:lvl4pPr marL="3517194" algn="l" defTabSz="2344796" rtl="0" eaLnBrk="1" latinLnBrk="0" hangingPunct="1">
      <a:defRPr sz="4600" kern="1200">
        <a:solidFill>
          <a:schemeClr val="tx1"/>
        </a:solidFill>
        <a:latin typeface="+mn-lt"/>
        <a:ea typeface="+mn-ea"/>
        <a:cs typeface="+mn-cs"/>
      </a:defRPr>
    </a:lvl4pPr>
    <a:lvl5pPr marL="4689592" algn="l" defTabSz="2344796" rtl="0" eaLnBrk="1" latinLnBrk="0" hangingPunct="1">
      <a:defRPr sz="4600" kern="1200">
        <a:solidFill>
          <a:schemeClr val="tx1"/>
        </a:solidFill>
        <a:latin typeface="+mn-lt"/>
        <a:ea typeface="+mn-ea"/>
        <a:cs typeface="+mn-cs"/>
      </a:defRPr>
    </a:lvl5pPr>
    <a:lvl6pPr marL="5861990" algn="l" defTabSz="2344796" rtl="0" eaLnBrk="1" latinLnBrk="0" hangingPunct="1">
      <a:defRPr sz="4600" kern="1200">
        <a:solidFill>
          <a:schemeClr val="tx1"/>
        </a:solidFill>
        <a:latin typeface="+mn-lt"/>
        <a:ea typeface="+mn-ea"/>
        <a:cs typeface="+mn-cs"/>
      </a:defRPr>
    </a:lvl6pPr>
    <a:lvl7pPr marL="7034388" algn="l" defTabSz="2344796" rtl="0" eaLnBrk="1" latinLnBrk="0" hangingPunct="1">
      <a:defRPr sz="4600" kern="1200">
        <a:solidFill>
          <a:schemeClr val="tx1"/>
        </a:solidFill>
        <a:latin typeface="+mn-lt"/>
        <a:ea typeface="+mn-ea"/>
        <a:cs typeface="+mn-cs"/>
      </a:defRPr>
    </a:lvl7pPr>
    <a:lvl8pPr marL="8206786" algn="l" defTabSz="2344796" rtl="0" eaLnBrk="1" latinLnBrk="0" hangingPunct="1">
      <a:defRPr sz="4600" kern="1200">
        <a:solidFill>
          <a:schemeClr val="tx1"/>
        </a:solidFill>
        <a:latin typeface="+mn-lt"/>
        <a:ea typeface="+mn-ea"/>
        <a:cs typeface="+mn-cs"/>
      </a:defRPr>
    </a:lvl8pPr>
    <a:lvl9pPr marL="9379184" algn="l" defTabSz="2344796" rtl="0" eaLnBrk="1" latinLnBrk="0" hangingPunct="1">
      <a:defRPr sz="4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668D1"/>
    <a:srgbClr val="66CCFF"/>
    <a:srgbClr val="008000"/>
    <a:srgbClr val="A5002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7" autoAdjust="0"/>
    <p:restoredTop sz="87931" autoAdjust="0"/>
  </p:normalViewPr>
  <p:slideViewPr>
    <p:cSldViewPr>
      <p:cViewPr varScale="1">
        <p:scale>
          <a:sx n="49" d="100"/>
          <a:sy n="49" d="100"/>
        </p:scale>
        <p:origin x="1290" y="36"/>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8936"/>
    </p:cViewPr>
  </p:sorterViewPr>
  <p:notesViewPr>
    <p:cSldViewPr>
      <p:cViewPr>
        <p:scale>
          <a:sx n="90" d="100"/>
          <a:sy n="90" d="100"/>
        </p:scale>
        <p:origin x="-2136"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tariff%20results_automatis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ATA1\RES\DOC\OE\Swarnali\Trade_tariff\Breaks\Break_regressions\checked_data\tariff%20results_automatise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ATA1\RES\DOC\OE\Swarnali\Trade_tariff\Breaks\Break_regressions\checked_data\tariff%20results_automatised.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ATA1\RES\DOC\OE\Swarnali\Trade_tariff\Breaks\Break_regressions\checked_data\tariff%20results_automatised.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ATA1\RES\DOC\OE\Swarnali\Trade_tariff\Breaks\Break_regressions\checked_data\tariff%20results_automatised.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ATA1\RES\DOC\OE\Swarnali\Trade_tariff\Breaks\Break_regressions\checked_data\tariff%20results_automatised.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ATA1\RES\DOC\OE\Swarnali\Trade_tariff\Breaks\Break_regressions\checked_data\tariff%20results_automatised.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ATA1\RES\DOC\OE\Swarnali\Trade_tariff\Breaks\Break_regressions\checked_data\tariff%20results_automatised.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2.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ATA1\RES\DOC\OE\Swarnali\Trade_tariff\Breaks\Break_regressions\checked_data\tariff%20results_automatised.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results_robust.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tariff%20results_automatised.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results_robust.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results_robus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results_robus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ATA1\RES\DOC\OE\Swarnali\Trade_tariff\Sectoral_analysis\results_sectors_baseline_balanced.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ATA1\RES\DOC\OE\Swarnali\Trade_tariff\Sectoral_analysis\results_sectors_baseline_balanced.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ATA1\RES\DOC\OE\Swarnali\Trade_tariff\Sectoral_analysis\results_sectors_baseline_balanced.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ATA1\RES\DOC\OE\Swarnali\Trade_tariff\Sectoral_analysis\results_sectors_baseline_balanced.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tariff%20results_automatis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tariff%20results_automatised_baseli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1\RES\DOC\OE\Swarnali\Trade_tariff\Breaks\Break_regressions\checked_data\tariff%20results_automatis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ATA1\RES\DOC\OE\Swarnali\Trade_tariff\Breaks\Break_regressions\checked_data\tariff%20results_automatised.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ATA1\RES\DOC\OE\Swarnali\Trade_tariff\Breaks\Break_regressions\checked_data\tariff%20results_automatised.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ATA1\RES\DOC\OE\Swarnali\Trade_tariff\Breaks\Break_regressions\checked_data\tariff%20results_automati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Data_baseline!$G$4:$G$10</c:f>
              <c:numCache>
                <c:formatCode>General</c:formatCode>
                <c:ptCount val="7"/>
                <c:pt idx="0">
                  <c:v>-1</c:v>
                </c:pt>
                <c:pt idx="1">
                  <c:v>0</c:v>
                </c:pt>
                <c:pt idx="2">
                  <c:v>1</c:v>
                </c:pt>
                <c:pt idx="3">
                  <c:v>2</c:v>
                </c:pt>
                <c:pt idx="4">
                  <c:v>3</c:v>
                </c:pt>
                <c:pt idx="5">
                  <c:v>4</c:v>
                </c:pt>
                <c:pt idx="6">
                  <c:v>5</c:v>
                </c:pt>
              </c:numCache>
            </c:numRef>
          </c:cat>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0-AF45-4E9C-836C-AD8D5C1253A1}"/>
            </c:ext>
          </c:extLst>
        </c:ser>
        <c:ser>
          <c:idx val="3"/>
          <c:order val="1"/>
          <c:spPr>
            <a:ln w="79375" cap="rnd">
              <a:solidFill>
                <a:schemeClr val="accent1"/>
              </a:solidFill>
              <a:prstDash val="sysDot"/>
              <a:round/>
            </a:ln>
            <a:effectLst/>
          </c:spPr>
          <c:marker>
            <c:symbol val="none"/>
          </c:marker>
          <c:cat>
            <c:numRef>
              <c:f>Data_baseline!$G$4:$G$10</c:f>
              <c:numCache>
                <c:formatCode>General</c:formatCode>
                <c:ptCount val="7"/>
                <c:pt idx="0">
                  <c:v>-1</c:v>
                </c:pt>
                <c:pt idx="1">
                  <c:v>0</c:v>
                </c:pt>
                <c:pt idx="2">
                  <c:v>1</c:v>
                </c:pt>
                <c:pt idx="3">
                  <c:v>2</c:v>
                </c:pt>
                <c:pt idx="4">
                  <c:v>3</c:v>
                </c:pt>
                <c:pt idx="5">
                  <c:v>4</c:v>
                </c:pt>
                <c:pt idx="6">
                  <c:v>5</c:v>
                </c:pt>
              </c:numCache>
            </c:numRef>
          </c:cat>
          <c:val>
            <c:numRef>
              <c:f>Data_baseline!$I$4:$I$10</c:f>
              <c:numCache>
                <c:formatCode>General</c:formatCode>
                <c:ptCount val="7"/>
                <c:pt idx="0">
                  <c:v>0</c:v>
                </c:pt>
                <c:pt idx="1">
                  <c:v>-0.10710651263501518</c:v>
                </c:pt>
                <c:pt idx="2">
                  <c:v>-0.23752990236681046</c:v>
                </c:pt>
                <c:pt idx="3">
                  <c:v>-0.49893709714919604</c:v>
                </c:pt>
                <c:pt idx="4">
                  <c:v>-0.55530502299763262</c:v>
                </c:pt>
                <c:pt idx="5">
                  <c:v>-0.75685219308730123</c:v>
                </c:pt>
                <c:pt idx="6">
                  <c:v>-0.81067540029452467</c:v>
                </c:pt>
              </c:numCache>
            </c:numRef>
          </c:val>
          <c:smooth val="0"/>
          <c:extLst>
            <c:ext xmlns:c16="http://schemas.microsoft.com/office/drawing/2014/chart" uri="{C3380CC4-5D6E-409C-BE32-E72D297353CC}">
              <c16:uniqueId val="{00000001-AF45-4E9C-836C-AD8D5C1253A1}"/>
            </c:ext>
          </c:extLst>
        </c:ser>
        <c:ser>
          <c:idx val="0"/>
          <c:order val="2"/>
          <c:spPr>
            <a:ln w="76200" cap="rnd">
              <a:solidFill>
                <a:schemeClr val="accent1"/>
              </a:solidFill>
              <a:prstDash val="sysDot"/>
              <a:round/>
            </a:ln>
            <a:effectLst/>
          </c:spPr>
          <c:marker>
            <c:symbol val="none"/>
          </c:marker>
          <c:cat>
            <c:numRef>
              <c:f>Data_baseline!$G$4:$G$10</c:f>
              <c:numCache>
                <c:formatCode>General</c:formatCode>
                <c:ptCount val="7"/>
                <c:pt idx="0">
                  <c:v>-1</c:v>
                </c:pt>
                <c:pt idx="1">
                  <c:v>0</c:v>
                </c:pt>
                <c:pt idx="2">
                  <c:v>1</c:v>
                </c:pt>
                <c:pt idx="3">
                  <c:v>2</c:v>
                </c:pt>
                <c:pt idx="4">
                  <c:v>3</c:v>
                </c:pt>
                <c:pt idx="5">
                  <c:v>4</c:v>
                </c:pt>
                <c:pt idx="6">
                  <c:v>5</c:v>
                </c:pt>
              </c:numCache>
            </c:numRef>
          </c:cat>
          <c:val>
            <c:numRef>
              <c:f>Data_baseline!$J$4:$J$10</c:f>
              <c:numCache>
                <c:formatCode>General</c:formatCode>
                <c:ptCount val="7"/>
                <c:pt idx="0">
                  <c:v>0</c:v>
                </c:pt>
                <c:pt idx="1">
                  <c:v>0.20275167799619984</c:v>
                </c:pt>
                <c:pt idx="2">
                  <c:v>0.17832586052679086</c:v>
                </c:pt>
                <c:pt idx="3">
                  <c:v>4.1211180647875184E-2</c:v>
                </c:pt>
                <c:pt idx="4">
                  <c:v>7.3766304492428908E-2</c:v>
                </c:pt>
                <c:pt idx="5">
                  <c:v>-5.3107792947479519E-2</c:v>
                </c:pt>
                <c:pt idx="6">
                  <c:v>-5.7549141396048442E-2</c:v>
                </c:pt>
              </c:numCache>
            </c:numRef>
          </c:val>
          <c:smooth val="0"/>
          <c:extLst>
            <c:ext xmlns:c16="http://schemas.microsoft.com/office/drawing/2014/chart" uri="{C3380CC4-5D6E-409C-BE32-E72D297353CC}">
              <c16:uniqueId val="{00000002-AF45-4E9C-836C-AD8D5C1253A1}"/>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rgbClr val="1F497D"/>
              </a:solidFill>
              <a:round/>
            </a:ln>
            <a:effectLst/>
          </c:spPr>
          <c:marker>
            <c:symbol val="none"/>
          </c:marker>
          <c:cat>
            <c:numRef>
              <c:f>Data_negshock!$G$40:$G$46</c:f>
              <c:numCache>
                <c:formatCode>General</c:formatCode>
                <c:ptCount val="7"/>
                <c:pt idx="0">
                  <c:v>-1</c:v>
                </c:pt>
                <c:pt idx="1">
                  <c:v>0</c:v>
                </c:pt>
                <c:pt idx="2">
                  <c:v>1</c:v>
                </c:pt>
                <c:pt idx="3">
                  <c:v>2</c:v>
                </c:pt>
                <c:pt idx="4">
                  <c:v>3</c:v>
                </c:pt>
                <c:pt idx="5">
                  <c:v>4</c:v>
                </c:pt>
                <c:pt idx="6">
                  <c:v>5</c:v>
                </c:pt>
              </c:numCache>
            </c:numRef>
          </c:cat>
          <c:val>
            <c:numRef>
              <c:f>Data_negshock!$H$40:$H$46</c:f>
              <c:numCache>
                <c:formatCode>General</c:formatCode>
                <c:ptCount val="7"/>
                <c:pt idx="0">
                  <c:v>0</c:v>
                </c:pt>
                <c:pt idx="1">
                  <c:v>0.3147175516610965</c:v>
                </c:pt>
                <c:pt idx="2">
                  <c:v>0.10347986645819619</c:v>
                </c:pt>
                <c:pt idx="3">
                  <c:v>4.6640317599847915E-2</c:v>
                </c:pt>
                <c:pt idx="4">
                  <c:v>-3.8403792970092034E-2</c:v>
                </c:pt>
                <c:pt idx="5">
                  <c:v>-0.12171652442403139</c:v>
                </c:pt>
                <c:pt idx="6">
                  <c:v>-0.12659917988427913</c:v>
                </c:pt>
              </c:numCache>
            </c:numRef>
          </c:val>
          <c:smooth val="0"/>
          <c:extLst>
            <c:ext xmlns:c16="http://schemas.microsoft.com/office/drawing/2014/chart" uri="{C3380CC4-5D6E-409C-BE32-E72D297353CC}">
              <c16:uniqueId val="{00000000-F040-4507-A300-56AFE531F9DD}"/>
            </c:ext>
          </c:extLst>
        </c:ser>
        <c:ser>
          <c:idx val="1"/>
          <c:order val="1"/>
          <c:spPr>
            <a:ln w="76200" cap="rnd">
              <a:solidFill>
                <a:srgbClr val="4F81BD"/>
              </a:solidFill>
              <a:prstDash val="sysDot"/>
              <a:round/>
            </a:ln>
            <a:effectLst/>
          </c:spPr>
          <c:marker>
            <c:symbol val="none"/>
          </c:marker>
          <c:cat>
            <c:numRef>
              <c:f>Data_negshock!$G$40:$G$46</c:f>
              <c:numCache>
                <c:formatCode>General</c:formatCode>
                <c:ptCount val="7"/>
                <c:pt idx="0">
                  <c:v>-1</c:v>
                </c:pt>
                <c:pt idx="1">
                  <c:v>0</c:v>
                </c:pt>
                <c:pt idx="2">
                  <c:v>1</c:v>
                </c:pt>
                <c:pt idx="3">
                  <c:v>2</c:v>
                </c:pt>
                <c:pt idx="4">
                  <c:v>3</c:v>
                </c:pt>
                <c:pt idx="5">
                  <c:v>4</c:v>
                </c:pt>
                <c:pt idx="6">
                  <c:v>5</c:v>
                </c:pt>
              </c:numCache>
            </c:numRef>
          </c:cat>
          <c:val>
            <c:numRef>
              <c:f>Data_negshock!$I$40:$I$46</c:f>
              <c:numCache>
                <c:formatCode>General</c:formatCode>
                <c:ptCount val="7"/>
                <c:pt idx="0">
                  <c:v>0</c:v>
                </c:pt>
                <c:pt idx="1">
                  <c:v>9.3996805537584466E-2</c:v>
                </c:pt>
                <c:pt idx="2">
                  <c:v>-0.23690476272215738</c:v>
                </c:pt>
                <c:pt idx="3">
                  <c:v>-0.33838722188439085</c:v>
                </c:pt>
                <c:pt idx="4">
                  <c:v>-0.4336911789252651</c:v>
                </c:pt>
                <c:pt idx="5">
                  <c:v>-0.61934794616180422</c:v>
                </c:pt>
                <c:pt idx="6">
                  <c:v>-0.68274051751597264</c:v>
                </c:pt>
              </c:numCache>
            </c:numRef>
          </c:val>
          <c:smooth val="0"/>
          <c:extLst>
            <c:ext xmlns:c16="http://schemas.microsoft.com/office/drawing/2014/chart" uri="{C3380CC4-5D6E-409C-BE32-E72D297353CC}">
              <c16:uniqueId val="{00000001-F040-4507-A300-56AFE531F9DD}"/>
            </c:ext>
          </c:extLst>
        </c:ser>
        <c:ser>
          <c:idx val="2"/>
          <c:order val="2"/>
          <c:spPr>
            <a:ln w="76200" cap="rnd">
              <a:solidFill>
                <a:srgbClr val="4F81BD"/>
              </a:solidFill>
              <a:prstDash val="sysDot"/>
              <a:round/>
            </a:ln>
            <a:effectLst/>
          </c:spPr>
          <c:marker>
            <c:symbol val="none"/>
          </c:marker>
          <c:cat>
            <c:numRef>
              <c:f>Data_negshock!$G$40:$G$46</c:f>
              <c:numCache>
                <c:formatCode>General</c:formatCode>
                <c:ptCount val="7"/>
                <c:pt idx="0">
                  <c:v>-1</c:v>
                </c:pt>
                <c:pt idx="1">
                  <c:v>0</c:v>
                </c:pt>
                <c:pt idx="2">
                  <c:v>1</c:v>
                </c:pt>
                <c:pt idx="3">
                  <c:v>2</c:v>
                </c:pt>
                <c:pt idx="4">
                  <c:v>3</c:v>
                </c:pt>
                <c:pt idx="5">
                  <c:v>4</c:v>
                </c:pt>
                <c:pt idx="6">
                  <c:v>5</c:v>
                </c:pt>
              </c:numCache>
            </c:numRef>
          </c:cat>
          <c:val>
            <c:numRef>
              <c:f>Data_negshock!$J$40:$J$46</c:f>
              <c:numCache>
                <c:formatCode>General</c:formatCode>
                <c:ptCount val="7"/>
                <c:pt idx="0">
                  <c:v>0</c:v>
                </c:pt>
                <c:pt idx="1">
                  <c:v>0.53543829778460861</c:v>
                </c:pt>
                <c:pt idx="2">
                  <c:v>0.44386449563854979</c:v>
                </c:pt>
                <c:pt idx="3">
                  <c:v>0.43166785708408667</c:v>
                </c:pt>
                <c:pt idx="4">
                  <c:v>0.35688359298508104</c:v>
                </c:pt>
                <c:pt idx="5">
                  <c:v>0.3759148973137415</c:v>
                </c:pt>
                <c:pt idx="6">
                  <c:v>0.42954215774741439</c:v>
                </c:pt>
              </c:numCache>
            </c:numRef>
          </c:val>
          <c:smooth val="0"/>
          <c:extLst>
            <c:ext xmlns:c16="http://schemas.microsoft.com/office/drawing/2014/chart" uri="{C3380CC4-5D6E-409C-BE32-E72D297353CC}">
              <c16:uniqueId val="{00000002-F040-4507-A300-56AFE531F9DD}"/>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F040-4507-A300-56AFE531F9DD}"/>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Data_ae!$G$4:$G$10</c:f>
              <c:numCache>
                <c:formatCode>General</c:formatCode>
                <c:ptCount val="7"/>
                <c:pt idx="0">
                  <c:v>-1</c:v>
                </c:pt>
                <c:pt idx="1">
                  <c:v>0</c:v>
                </c:pt>
                <c:pt idx="2">
                  <c:v>1</c:v>
                </c:pt>
                <c:pt idx="3">
                  <c:v>2</c:v>
                </c:pt>
                <c:pt idx="4">
                  <c:v>3</c:v>
                </c:pt>
                <c:pt idx="5">
                  <c:v>4</c:v>
                </c:pt>
                <c:pt idx="6">
                  <c:v>5</c:v>
                </c:pt>
              </c:numCache>
            </c:numRef>
          </c:cat>
          <c:val>
            <c:numRef>
              <c:f>Data_ae!$H$4:$H$10</c:f>
              <c:numCache>
                <c:formatCode>General</c:formatCode>
                <c:ptCount val="7"/>
                <c:pt idx="0">
                  <c:v>0</c:v>
                </c:pt>
                <c:pt idx="1">
                  <c:v>-4.6505227388860655E-2</c:v>
                </c:pt>
                <c:pt idx="2">
                  <c:v>-0.22754522053794937</c:v>
                </c:pt>
                <c:pt idx="3">
                  <c:v>-0.70447294057477272</c:v>
                </c:pt>
                <c:pt idx="4">
                  <c:v>-0.8230106543440372</c:v>
                </c:pt>
                <c:pt idx="5">
                  <c:v>-1.0779566142518073</c:v>
                </c:pt>
                <c:pt idx="6">
                  <c:v>-1.0574263864617794</c:v>
                </c:pt>
              </c:numCache>
            </c:numRef>
          </c:val>
          <c:smooth val="0"/>
          <c:extLst>
            <c:ext xmlns:c16="http://schemas.microsoft.com/office/drawing/2014/chart" uri="{C3380CC4-5D6E-409C-BE32-E72D297353CC}">
              <c16:uniqueId val="{00000000-EDEA-4E0F-AD9A-856ADED45CFA}"/>
            </c:ext>
          </c:extLst>
        </c:ser>
        <c:ser>
          <c:idx val="3"/>
          <c:order val="1"/>
          <c:spPr>
            <a:ln w="76200" cap="rnd">
              <a:solidFill>
                <a:srgbClr val="4F81BD"/>
              </a:solidFill>
              <a:prstDash val="sysDot"/>
              <a:round/>
            </a:ln>
            <a:effectLst/>
          </c:spPr>
          <c:marker>
            <c:symbol val="none"/>
          </c:marker>
          <c:cat>
            <c:numRef>
              <c:f>Data_ae!$G$4:$G$10</c:f>
              <c:numCache>
                <c:formatCode>General</c:formatCode>
                <c:ptCount val="7"/>
                <c:pt idx="0">
                  <c:v>-1</c:v>
                </c:pt>
                <c:pt idx="1">
                  <c:v>0</c:v>
                </c:pt>
                <c:pt idx="2">
                  <c:v>1</c:v>
                </c:pt>
                <c:pt idx="3">
                  <c:v>2</c:v>
                </c:pt>
                <c:pt idx="4">
                  <c:v>3</c:v>
                </c:pt>
                <c:pt idx="5">
                  <c:v>4</c:v>
                </c:pt>
                <c:pt idx="6">
                  <c:v>5</c:v>
                </c:pt>
              </c:numCache>
            </c:numRef>
          </c:cat>
          <c:val>
            <c:numRef>
              <c:f>Data_ae!$I$4:$I$10</c:f>
              <c:numCache>
                <c:formatCode>General</c:formatCode>
                <c:ptCount val="7"/>
                <c:pt idx="0">
                  <c:v>0</c:v>
                </c:pt>
                <c:pt idx="1">
                  <c:v>-0.32849137565234326</c:v>
                </c:pt>
                <c:pt idx="2">
                  <c:v>-0.74992488806162338</c:v>
                </c:pt>
                <c:pt idx="3">
                  <c:v>-1.4711114025269791</c:v>
                </c:pt>
                <c:pt idx="4">
                  <c:v>-1.7245064428924561</c:v>
                </c:pt>
                <c:pt idx="5">
                  <c:v>-2.0786678015605622</c:v>
                </c:pt>
                <c:pt idx="6">
                  <c:v>-2.1609624382858454</c:v>
                </c:pt>
              </c:numCache>
            </c:numRef>
          </c:val>
          <c:smooth val="0"/>
          <c:extLst>
            <c:ext xmlns:c16="http://schemas.microsoft.com/office/drawing/2014/chart" uri="{C3380CC4-5D6E-409C-BE32-E72D297353CC}">
              <c16:uniqueId val="{00000001-EDEA-4E0F-AD9A-856ADED45CFA}"/>
            </c:ext>
          </c:extLst>
        </c:ser>
        <c:ser>
          <c:idx val="0"/>
          <c:order val="2"/>
          <c:spPr>
            <a:ln w="76200" cap="rnd">
              <a:solidFill>
                <a:schemeClr val="accent1"/>
              </a:solidFill>
              <a:prstDash val="sysDot"/>
              <a:round/>
            </a:ln>
            <a:effectLst/>
          </c:spPr>
          <c:marker>
            <c:symbol val="none"/>
          </c:marker>
          <c:cat>
            <c:numRef>
              <c:f>Data_ae!$G$4:$G$10</c:f>
              <c:numCache>
                <c:formatCode>General</c:formatCode>
                <c:ptCount val="7"/>
                <c:pt idx="0">
                  <c:v>-1</c:v>
                </c:pt>
                <c:pt idx="1">
                  <c:v>0</c:v>
                </c:pt>
                <c:pt idx="2">
                  <c:v>1</c:v>
                </c:pt>
                <c:pt idx="3">
                  <c:v>2</c:v>
                </c:pt>
                <c:pt idx="4">
                  <c:v>3</c:v>
                </c:pt>
                <c:pt idx="5">
                  <c:v>4</c:v>
                </c:pt>
                <c:pt idx="6">
                  <c:v>5</c:v>
                </c:pt>
              </c:numCache>
            </c:numRef>
          </c:cat>
          <c:val>
            <c:numRef>
              <c:f>Data_ae!$J$4:$J$10</c:f>
              <c:numCache>
                <c:formatCode>General</c:formatCode>
                <c:ptCount val="7"/>
                <c:pt idx="0">
                  <c:v>0</c:v>
                </c:pt>
                <c:pt idx="1">
                  <c:v>0.23548092087462194</c:v>
                </c:pt>
                <c:pt idx="2">
                  <c:v>0.29483444698572486</c:v>
                </c:pt>
                <c:pt idx="3">
                  <c:v>6.2165521377433995E-2</c:v>
                </c:pt>
                <c:pt idx="4">
                  <c:v>7.8485134204382023E-2</c:v>
                </c:pt>
                <c:pt idx="5">
                  <c:v>-7.7245426943052531E-2</c:v>
                </c:pt>
                <c:pt idx="6">
                  <c:v>4.6109665362286355E-2</c:v>
                </c:pt>
              </c:numCache>
            </c:numRef>
          </c:val>
          <c:smooth val="0"/>
          <c:extLst>
            <c:ext xmlns:c16="http://schemas.microsoft.com/office/drawing/2014/chart" uri="{C3380CC4-5D6E-409C-BE32-E72D297353CC}">
              <c16:uniqueId val="{00000002-EDEA-4E0F-AD9A-856ADED45CFA}"/>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EDEA-4E0F-AD9A-856ADED45CFA}"/>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ysClr val="windowText" lastClr="000000"/>
              </a:solidFill>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Data_posshock!$H$40:$H$46</c:f>
              <c:numCache>
                <c:formatCode>General</c:formatCode>
                <c:ptCount val="7"/>
                <c:pt idx="0">
                  <c:v>0</c:v>
                </c:pt>
                <c:pt idx="1">
                  <c:v>-0.39590582303479316</c:v>
                </c:pt>
                <c:pt idx="2">
                  <c:v>-0.62600695418883112</c:v>
                </c:pt>
                <c:pt idx="3">
                  <c:v>-1.2053064546503127</c:v>
                </c:pt>
                <c:pt idx="4">
                  <c:v>-1.4945188639998437</c:v>
                </c:pt>
                <c:pt idx="5">
                  <c:v>-1.6271597960874438</c:v>
                </c:pt>
                <c:pt idx="6">
                  <c:v>-2.154732992378622</c:v>
                </c:pt>
              </c:numCache>
            </c:numRef>
          </c:val>
          <c:smooth val="0"/>
          <c:extLst>
            <c:ext xmlns:c16="http://schemas.microsoft.com/office/drawing/2014/chart" uri="{C3380CC4-5D6E-409C-BE32-E72D297353CC}">
              <c16:uniqueId val="{00000000-3B9E-4B8E-83C5-2FAA72B9AFEC}"/>
            </c:ext>
          </c:extLst>
        </c:ser>
        <c:ser>
          <c:idx val="1"/>
          <c:order val="1"/>
          <c:spPr>
            <a:ln w="76200" cap="rnd">
              <a:solidFill>
                <a:srgbClr val="4F81BD"/>
              </a:solidFill>
              <a:prstDash val="sysDot"/>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Data_posshock!$I$40:$I$46</c:f>
              <c:numCache>
                <c:formatCode>General</c:formatCode>
                <c:ptCount val="7"/>
                <c:pt idx="0">
                  <c:v>0</c:v>
                </c:pt>
                <c:pt idx="1">
                  <c:v>-0.74783568900156205</c:v>
                </c:pt>
                <c:pt idx="2">
                  <c:v>-1.1324772648008983</c:v>
                </c:pt>
                <c:pt idx="3">
                  <c:v>-1.7244067150432099</c:v>
                </c:pt>
                <c:pt idx="4">
                  <c:v>-2.2416149476403269</c:v>
                </c:pt>
                <c:pt idx="5">
                  <c:v>-2.5644020100666527</c:v>
                </c:pt>
                <c:pt idx="6">
                  <c:v>-3.197086646005165</c:v>
                </c:pt>
              </c:numCache>
            </c:numRef>
          </c:val>
          <c:smooth val="0"/>
          <c:extLst>
            <c:ext xmlns:c16="http://schemas.microsoft.com/office/drawing/2014/chart" uri="{C3380CC4-5D6E-409C-BE32-E72D297353CC}">
              <c16:uniqueId val="{00000001-3B9E-4B8E-83C5-2FAA72B9AFEC}"/>
            </c:ext>
          </c:extLst>
        </c:ser>
        <c:ser>
          <c:idx val="2"/>
          <c:order val="2"/>
          <c:spPr>
            <a:ln w="76200" cap="rnd">
              <a:solidFill>
                <a:srgbClr val="4F81BD"/>
              </a:solidFill>
              <a:prstDash val="sysDot"/>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Data_posshock!$J$40:$J$46</c:f>
              <c:numCache>
                <c:formatCode>General</c:formatCode>
                <c:ptCount val="7"/>
                <c:pt idx="0">
                  <c:v>0</c:v>
                </c:pt>
                <c:pt idx="1">
                  <c:v>-4.39759570680242E-2</c:v>
                </c:pt>
                <c:pt idx="2">
                  <c:v>-0.11953664357676405</c:v>
                </c:pt>
                <c:pt idx="3">
                  <c:v>-0.68620619425741536</c:v>
                </c:pt>
                <c:pt idx="4">
                  <c:v>-0.74742278035936038</c:v>
                </c:pt>
                <c:pt idx="5">
                  <c:v>-0.68991758210823506</c:v>
                </c:pt>
                <c:pt idx="6">
                  <c:v>-1.1123793387520797</c:v>
                </c:pt>
              </c:numCache>
            </c:numRef>
          </c:val>
          <c:smooth val="0"/>
          <c:extLst>
            <c:ext xmlns:c16="http://schemas.microsoft.com/office/drawing/2014/chart" uri="{C3380CC4-5D6E-409C-BE32-E72D297353CC}">
              <c16:uniqueId val="{00000002-3B9E-4B8E-83C5-2FAA72B9AFEC}"/>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3B9E-4B8E-83C5-2FAA72B9AFEC}"/>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Data_nonae!$G$4:$G$10</c:f>
              <c:numCache>
                <c:formatCode>General</c:formatCode>
                <c:ptCount val="7"/>
                <c:pt idx="0">
                  <c:v>-1</c:v>
                </c:pt>
                <c:pt idx="1">
                  <c:v>0</c:v>
                </c:pt>
                <c:pt idx="2">
                  <c:v>1</c:v>
                </c:pt>
                <c:pt idx="3">
                  <c:v>2</c:v>
                </c:pt>
                <c:pt idx="4">
                  <c:v>3</c:v>
                </c:pt>
                <c:pt idx="5">
                  <c:v>4</c:v>
                </c:pt>
                <c:pt idx="6">
                  <c:v>5</c:v>
                </c:pt>
              </c:numCache>
            </c:numRef>
          </c:cat>
          <c:val>
            <c:numRef>
              <c:f>Data_nonae!$H$4:$H$10</c:f>
              <c:numCache>
                <c:formatCode>General</c:formatCode>
                <c:ptCount val="7"/>
                <c:pt idx="0">
                  <c:v>0</c:v>
                </c:pt>
                <c:pt idx="1">
                  <c:v>6.4087706466740918E-2</c:v>
                </c:pt>
                <c:pt idx="2">
                  <c:v>2.8481712021486598E-3</c:v>
                </c:pt>
                <c:pt idx="3">
                  <c:v>-0.1600217324524652</c:v>
                </c:pt>
                <c:pt idx="4">
                  <c:v>-0.15599440400395542</c:v>
                </c:pt>
                <c:pt idx="5">
                  <c:v>-0.30937899727933105</c:v>
                </c:pt>
                <c:pt idx="6">
                  <c:v>-0.34355591772068289</c:v>
                </c:pt>
              </c:numCache>
            </c:numRef>
          </c:val>
          <c:smooth val="0"/>
          <c:extLst>
            <c:ext xmlns:c16="http://schemas.microsoft.com/office/drawing/2014/chart" uri="{C3380CC4-5D6E-409C-BE32-E72D297353CC}">
              <c16:uniqueId val="{00000000-42B0-4DF8-8E99-15BBDD1E8E2C}"/>
            </c:ext>
          </c:extLst>
        </c:ser>
        <c:ser>
          <c:idx val="3"/>
          <c:order val="1"/>
          <c:spPr>
            <a:ln w="76200" cap="rnd">
              <a:solidFill>
                <a:srgbClr val="4F81BD"/>
              </a:solidFill>
              <a:prstDash val="sysDot"/>
              <a:round/>
            </a:ln>
            <a:effectLst/>
          </c:spPr>
          <c:marker>
            <c:symbol val="none"/>
          </c:marker>
          <c:cat>
            <c:numRef>
              <c:f>Data_nonae!$G$4:$G$10</c:f>
              <c:numCache>
                <c:formatCode>General</c:formatCode>
                <c:ptCount val="7"/>
                <c:pt idx="0">
                  <c:v>-1</c:v>
                </c:pt>
                <c:pt idx="1">
                  <c:v>0</c:v>
                </c:pt>
                <c:pt idx="2">
                  <c:v>1</c:v>
                </c:pt>
                <c:pt idx="3">
                  <c:v>2</c:v>
                </c:pt>
                <c:pt idx="4">
                  <c:v>3</c:v>
                </c:pt>
                <c:pt idx="5">
                  <c:v>4</c:v>
                </c:pt>
                <c:pt idx="6">
                  <c:v>5</c:v>
                </c:pt>
              </c:numCache>
            </c:numRef>
          </c:cat>
          <c:val>
            <c:numRef>
              <c:f>Data_nonae!$I$4:$I$10</c:f>
              <c:numCache>
                <c:formatCode>General</c:formatCode>
                <c:ptCount val="7"/>
                <c:pt idx="0">
                  <c:v>0</c:v>
                </c:pt>
                <c:pt idx="1">
                  <c:v>-0.11345681775318599</c:v>
                </c:pt>
                <c:pt idx="2">
                  <c:v>-0.25071714757516872</c:v>
                </c:pt>
                <c:pt idx="3">
                  <c:v>-0.4939594891092266</c:v>
                </c:pt>
                <c:pt idx="4">
                  <c:v>-0.52770720244491709</c:v>
                </c:pt>
                <c:pt idx="5">
                  <c:v>-0.72283942366453258</c:v>
                </c:pt>
                <c:pt idx="6">
                  <c:v>-0.76871032395716532</c:v>
                </c:pt>
              </c:numCache>
            </c:numRef>
          </c:val>
          <c:smooth val="0"/>
          <c:extLst>
            <c:ext xmlns:c16="http://schemas.microsoft.com/office/drawing/2014/chart" uri="{C3380CC4-5D6E-409C-BE32-E72D297353CC}">
              <c16:uniqueId val="{00000001-42B0-4DF8-8E99-15BBDD1E8E2C}"/>
            </c:ext>
          </c:extLst>
        </c:ser>
        <c:ser>
          <c:idx val="0"/>
          <c:order val="2"/>
          <c:spPr>
            <a:ln w="76200" cap="rnd">
              <a:solidFill>
                <a:schemeClr val="accent1"/>
              </a:solidFill>
              <a:prstDash val="sysDot"/>
              <a:round/>
            </a:ln>
            <a:effectLst/>
          </c:spPr>
          <c:marker>
            <c:symbol val="none"/>
          </c:marker>
          <c:cat>
            <c:numRef>
              <c:f>Data_nonae!$G$4:$G$10</c:f>
              <c:numCache>
                <c:formatCode>General</c:formatCode>
                <c:ptCount val="7"/>
                <c:pt idx="0">
                  <c:v>-1</c:v>
                </c:pt>
                <c:pt idx="1">
                  <c:v>0</c:v>
                </c:pt>
                <c:pt idx="2">
                  <c:v>1</c:v>
                </c:pt>
                <c:pt idx="3">
                  <c:v>2</c:v>
                </c:pt>
                <c:pt idx="4">
                  <c:v>3</c:v>
                </c:pt>
                <c:pt idx="5">
                  <c:v>4</c:v>
                </c:pt>
                <c:pt idx="6">
                  <c:v>5</c:v>
                </c:pt>
              </c:numCache>
            </c:numRef>
          </c:cat>
          <c:val>
            <c:numRef>
              <c:f>Data_nonae!$J$4:$J$10</c:f>
              <c:numCache>
                <c:formatCode>General</c:formatCode>
                <c:ptCount val="7"/>
                <c:pt idx="0">
                  <c:v>0</c:v>
                </c:pt>
                <c:pt idx="1">
                  <c:v>0.24163223068666784</c:v>
                </c:pt>
                <c:pt idx="2">
                  <c:v>0.25641348997946606</c:v>
                </c:pt>
                <c:pt idx="3">
                  <c:v>0.17391602420429608</c:v>
                </c:pt>
                <c:pt idx="4">
                  <c:v>0.21571839443700622</c:v>
                </c:pt>
                <c:pt idx="5">
                  <c:v>0.10408142910587043</c:v>
                </c:pt>
                <c:pt idx="6">
                  <c:v>8.1598488515799386E-2</c:v>
                </c:pt>
              </c:numCache>
            </c:numRef>
          </c:val>
          <c:smooth val="0"/>
          <c:extLst>
            <c:ext xmlns:c16="http://schemas.microsoft.com/office/drawing/2014/chart" uri="{C3380CC4-5D6E-409C-BE32-E72D297353CC}">
              <c16:uniqueId val="{00000002-42B0-4DF8-8E99-15BBDD1E8E2C}"/>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42B0-4DF8-8E99-15BBDD1E8E2C}"/>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rgbClr val="1F497D"/>
              </a:solidFill>
              <a:round/>
            </a:ln>
            <a:effectLst/>
          </c:spPr>
          <c:marker>
            <c:symbol val="none"/>
          </c:marker>
          <c:cat>
            <c:numRef>
              <c:f>Data_nonae!$G$40:$G$46</c:f>
              <c:numCache>
                <c:formatCode>General</c:formatCode>
                <c:ptCount val="7"/>
                <c:pt idx="0">
                  <c:v>-1</c:v>
                </c:pt>
                <c:pt idx="1">
                  <c:v>0</c:v>
                </c:pt>
                <c:pt idx="2">
                  <c:v>1</c:v>
                </c:pt>
                <c:pt idx="3">
                  <c:v>2</c:v>
                </c:pt>
                <c:pt idx="4">
                  <c:v>3</c:v>
                </c:pt>
                <c:pt idx="5">
                  <c:v>4</c:v>
                </c:pt>
                <c:pt idx="6">
                  <c:v>5</c:v>
                </c:pt>
              </c:numCache>
            </c:numRef>
          </c:cat>
          <c:val>
            <c:numRef>
              <c:f>Data_nonae!$H$40:$H$46</c:f>
              <c:numCache>
                <c:formatCode>General</c:formatCode>
                <c:ptCount val="7"/>
                <c:pt idx="0">
                  <c:v>0</c:v>
                </c:pt>
                <c:pt idx="1">
                  <c:v>0.14204840319938958</c:v>
                </c:pt>
                <c:pt idx="2">
                  <c:v>-3.1371612921240737E-2</c:v>
                </c:pt>
                <c:pt idx="3">
                  <c:v>-0.19021135117448867</c:v>
                </c:pt>
                <c:pt idx="4">
                  <c:v>-0.34696951361121608</c:v>
                </c:pt>
                <c:pt idx="5">
                  <c:v>-0.43885586316548292</c:v>
                </c:pt>
                <c:pt idx="6">
                  <c:v>-0.77027191187627608</c:v>
                </c:pt>
              </c:numCache>
            </c:numRef>
          </c:val>
          <c:smooth val="0"/>
          <c:extLst>
            <c:ext xmlns:c16="http://schemas.microsoft.com/office/drawing/2014/chart" uri="{C3380CC4-5D6E-409C-BE32-E72D297353CC}">
              <c16:uniqueId val="{00000000-5B67-4C07-A2EA-47833B44EBB8}"/>
            </c:ext>
          </c:extLst>
        </c:ser>
        <c:ser>
          <c:idx val="1"/>
          <c:order val="1"/>
          <c:spPr>
            <a:ln w="76200" cap="rnd">
              <a:solidFill>
                <a:srgbClr val="4F81BD"/>
              </a:solidFill>
              <a:prstDash val="sysDot"/>
              <a:round/>
            </a:ln>
            <a:effectLst/>
          </c:spPr>
          <c:marker>
            <c:symbol val="none"/>
          </c:marker>
          <c:cat>
            <c:numRef>
              <c:f>Data_nonae!$G$40:$G$46</c:f>
              <c:numCache>
                <c:formatCode>General</c:formatCode>
                <c:ptCount val="7"/>
                <c:pt idx="0">
                  <c:v>-1</c:v>
                </c:pt>
                <c:pt idx="1">
                  <c:v>0</c:v>
                </c:pt>
                <c:pt idx="2">
                  <c:v>1</c:v>
                </c:pt>
                <c:pt idx="3">
                  <c:v>2</c:v>
                </c:pt>
                <c:pt idx="4">
                  <c:v>3</c:v>
                </c:pt>
                <c:pt idx="5">
                  <c:v>4</c:v>
                </c:pt>
                <c:pt idx="6">
                  <c:v>5</c:v>
                </c:pt>
              </c:numCache>
            </c:numRef>
          </c:cat>
          <c:val>
            <c:numRef>
              <c:f>Data_nonae!$I$40:$I$46</c:f>
              <c:numCache>
                <c:formatCode>General</c:formatCode>
                <c:ptCount val="7"/>
                <c:pt idx="0">
                  <c:v>0</c:v>
                </c:pt>
                <c:pt idx="1">
                  <c:v>-0.15609483816350531</c:v>
                </c:pt>
                <c:pt idx="2">
                  <c:v>-0.44159631846116387</c:v>
                </c:pt>
                <c:pt idx="3">
                  <c:v>-0.61263892936820807</c:v>
                </c:pt>
                <c:pt idx="4">
                  <c:v>-0.71867322530479394</c:v>
                </c:pt>
                <c:pt idx="5">
                  <c:v>-0.92129036393555908</c:v>
                </c:pt>
                <c:pt idx="6">
                  <c:v>-1.341386077305573</c:v>
                </c:pt>
              </c:numCache>
            </c:numRef>
          </c:val>
          <c:smooth val="0"/>
          <c:extLst>
            <c:ext xmlns:c16="http://schemas.microsoft.com/office/drawing/2014/chart" uri="{C3380CC4-5D6E-409C-BE32-E72D297353CC}">
              <c16:uniqueId val="{00000001-5B67-4C07-A2EA-47833B44EBB8}"/>
            </c:ext>
          </c:extLst>
        </c:ser>
        <c:ser>
          <c:idx val="2"/>
          <c:order val="2"/>
          <c:spPr>
            <a:ln w="76200" cap="rnd">
              <a:solidFill>
                <a:srgbClr val="4F81BD"/>
              </a:solidFill>
              <a:prstDash val="sysDot"/>
              <a:round/>
            </a:ln>
            <a:effectLst/>
          </c:spPr>
          <c:marker>
            <c:symbol val="none"/>
          </c:marker>
          <c:cat>
            <c:numRef>
              <c:f>Data_nonae!$G$40:$G$46</c:f>
              <c:numCache>
                <c:formatCode>General</c:formatCode>
                <c:ptCount val="7"/>
                <c:pt idx="0">
                  <c:v>-1</c:v>
                </c:pt>
                <c:pt idx="1">
                  <c:v>0</c:v>
                </c:pt>
                <c:pt idx="2">
                  <c:v>1</c:v>
                </c:pt>
                <c:pt idx="3">
                  <c:v>2</c:v>
                </c:pt>
                <c:pt idx="4">
                  <c:v>3</c:v>
                </c:pt>
                <c:pt idx="5">
                  <c:v>4</c:v>
                </c:pt>
                <c:pt idx="6">
                  <c:v>5</c:v>
                </c:pt>
              </c:numCache>
            </c:numRef>
          </c:cat>
          <c:val>
            <c:numRef>
              <c:f>Data_nonae!$J$40:$J$46</c:f>
              <c:numCache>
                <c:formatCode>General</c:formatCode>
                <c:ptCount val="7"/>
                <c:pt idx="0">
                  <c:v>0</c:v>
                </c:pt>
                <c:pt idx="1">
                  <c:v>0.44019164456228449</c:v>
                </c:pt>
                <c:pt idx="2">
                  <c:v>0.37885309261868244</c:v>
                </c:pt>
                <c:pt idx="3">
                  <c:v>0.23221622701923078</c:v>
                </c:pt>
                <c:pt idx="4">
                  <c:v>2.4734198082361807E-2</c:v>
                </c:pt>
                <c:pt idx="5">
                  <c:v>4.3578637604593337E-2</c:v>
                </c:pt>
                <c:pt idx="6">
                  <c:v>-0.1991577464469792</c:v>
                </c:pt>
              </c:numCache>
            </c:numRef>
          </c:val>
          <c:smooth val="0"/>
          <c:extLst>
            <c:ext xmlns:c16="http://schemas.microsoft.com/office/drawing/2014/chart" uri="{C3380CC4-5D6E-409C-BE32-E72D297353CC}">
              <c16:uniqueId val="{00000002-5B67-4C07-A2EA-47833B44EBB8}"/>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5B67-4C07-A2EA-47833B44EBB8}"/>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Data_expansion!$G$4:$G$10</c:f>
              <c:numCache>
                <c:formatCode>General</c:formatCode>
                <c:ptCount val="7"/>
                <c:pt idx="0">
                  <c:v>-1</c:v>
                </c:pt>
                <c:pt idx="1">
                  <c:v>0</c:v>
                </c:pt>
                <c:pt idx="2">
                  <c:v>1</c:v>
                </c:pt>
                <c:pt idx="3">
                  <c:v>2</c:v>
                </c:pt>
                <c:pt idx="4">
                  <c:v>3</c:v>
                </c:pt>
                <c:pt idx="5">
                  <c:v>4</c:v>
                </c:pt>
                <c:pt idx="6">
                  <c:v>5</c:v>
                </c:pt>
              </c:numCache>
            </c:numRef>
          </c:cat>
          <c:val>
            <c:numRef>
              <c:f>Data_expansion!$H$4:$H$10</c:f>
              <c:numCache>
                <c:formatCode>General</c:formatCode>
                <c:ptCount val="7"/>
                <c:pt idx="0">
                  <c:v>0</c:v>
                </c:pt>
                <c:pt idx="1">
                  <c:v>-0.52281732400842007</c:v>
                </c:pt>
                <c:pt idx="2">
                  <c:v>-0.70590328002031888</c:v>
                </c:pt>
                <c:pt idx="3">
                  <c:v>-1.0622323983840645</c:v>
                </c:pt>
                <c:pt idx="4">
                  <c:v>-1.135664789873734</c:v>
                </c:pt>
                <c:pt idx="5">
                  <c:v>-1.1024219539202751</c:v>
                </c:pt>
                <c:pt idx="6">
                  <c:v>-1.0215659213952721</c:v>
                </c:pt>
              </c:numCache>
            </c:numRef>
          </c:val>
          <c:smooth val="0"/>
          <c:extLst>
            <c:ext xmlns:c16="http://schemas.microsoft.com/office/drawing/2014/chart" uri="{C3380CC4-5D6E-409C-BE32-E72D297353CC}">
              <c16:uniqueId val="{00000000-406C-4D9B-AFC9-7433225F5854}"/>
            </c:ext>
          </c:extLst>
        </c:ser>
        <c:ser>
          <c:idx val="3"/>
          <c:order val="1"/>
          <c:spPr>
            <a:ln w="76200" cap="rnd">
              <a:solidFill>
                <a:srgbClr val="4F81BD"/>
              </a:solidFill>
              <a:prstDash val="sysDot"/>
              <a:round/>
            </a:ln>
            <a:effectLst/>
          </c:spPr>
          <c:marker>
            <c:symbol val="none"/>
          </c:marker>
          <c:cat>
            <c:numRef>
              <c:f>Data_expansion!$G$4:$G$10</c:f>
              <c:numCache>
                <c:formatCode>General</c:formatCode>
                <c:ptCount val="7"/>
                <c:pt idx="0">
                  <c:v>-1</c:v>
                </c:pt>
                <c:pt idx="1">
                  <c:v>0</c:v>
                </c:pt>
                <c:pt idx="2">
                  <c:v>1</c:v>
                </c:pt>
                <c:pt idx="3">
                  <c:v>2</c:v>
                </c:pt>
                <c:pt idx="4">
                  <c:v>3</c:v>
                </c:pt>
                <c:pt idx="5">
                  <c:v>4</c:v>
                </c:pt>
                <c:pt idx="6">
                  <c:v>5</c:v>
                </c:pt>
              </c:numCache>
            </c:numRef>
          </c:cat>
          <c:val>
            <c:numRef>
              <c:f>Data_expansion!$I$4:$I$10</c:f>
              <c:numCache>
                <c:formatCode>General</c:formatCode>
                <c:ptCount val="7"/>
                <c:pt idx="0">
                  <c:v>0</c:v>
                </c:pt>
                <c:pt idx="1">
                  <c:v>-0.94720991132386423</c:v>
                </c:pt>
                <c:pt idx="2">
                  <c:v>-1.2781585661758663</c:v>
                </c:pt>
                <c:pt idx="3">
                  <c:v>-1.7168637676916756</c:v>
                </c:pt>
                <c:pt idx="4">
                  <c:v>-1.8461391147181503</c:v>
                </c:pt>
                <c:pt idx="5">
                  <c:v>-1.9423592927255993</c:v>
                </c:pt>
                <c:pt idx="6">
                  <c:v>-1.9459717766319271</c:v>
                </c:pt>
              </c:numCache>
            </c:numRef>
          </c:val>
          <c:smooth val="0"/>
          <c:extLst>
            <c:ext xmlns:c16="http://schemas.microsoft.com/office/drawing/2014/chart" uri="{C3380CC4-5D6E-409C-BE32-E72D297353CC}">
              <c16:uniqueId val="{00000001-406C-4D9B-AFC9-7433225F5854}"/>
            </c:ext>
          </c:extLst>
        </c:ser>
        <c:ser>
          <c:idx val="0"/>
          <c:order val="2"/>
          <c:spPr>
            <a:ln w="76200" cap="rnd">
              <a:solidFill>
                <a:schemeClr val="accent1"/>
              </a:solidFill>
              <a:prstDash val="sysDot"/>
              <a:round/>
            </a:ln>
            <a:effectLst/>
          </c:spPr>
          <c:marker>
            <c:symbol val="none"/>
          </c:marker>
          <c:cat>
            <c:numRef>
              <c:f>Data_expansion!$G$4:$G$10</c:f>
              <c:numCache>
                <c:formatCode>General</c:formatCode>
                <c:ptCount val="7"/>
                <c:pt idx="0">
                  <c:v>-1</c:v>
                </c:pt>
                <c:pt idx="1">
                  <c:v>0</c:v>
                </c:pt>
                <c:pt idx="2">
                  <c:v>1</c:v>
                </c:pt>
                <c:pt idx="3">
                  <c:v>2</c:v>
                </c:pt>
                <c:pt idx="4">
                  <c:v>3</c:v>
                </c:pt>
                <c:pt idx="5">
                  <c:v>4</c:v>
                </c:pt>
                <c:pt idx="6">
                  <c:v>5</c:v>
                </c:pt>
              </c:numCache>
            </c:numRef>
          </c:cat>
          <c:val>
            <c:numRef>
              <c:f>Data_expansion!$J$4:$J$10</c:f>
              <c:numCache>
                <c:formatCode>General</c:formatCode>
                <c:ptCount val="7"/>
                <c:pt idx="0">
                  <c:v>0</c:v>
                </c:pt>
                <c:pt idx="1">
                  <c:v>-9.8424736692975773E-2</c:v>
                </c:pt>
                <c:pt idx="2">
                  <c:v>-0.13364799386477141</c:v>
                </c:pt>
                <c:pt idx="3">
                  <c:v>-0.40760102907645329</c:v>
                </c:pt>
                <c:pt idx="4">
                  <c:v>-0.42519046502931784</c:v>
                </c:pt>
                <c:pt idx="5">
                  <c:v>-0.26248461511495053</c:v>
                </c:pt>
                <c:pt idx="6">
                  <c:v>-9.7160066158616915E-2</c:v>
                </c:pt>
              </c:numCache>
            </c:numRef>
          </c:val>
          <c:smooth val="0"/>
          <c:extLst>
            <c:ext xmlns:c16="http://schemas.microsoft.com/office/drawing/2014/chart" uri="{C3380CC4-5D6E-409C-BE32-E72D297353CC}">
              <c16:uniqueId val="{00000002-406C-4D9B-AFC9-7433225F5854}"/>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406C-4D9B-AFC9-7433225F5854}"/>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rgbClr val="1F497D"/>
              </a:solidFill>
              <a:round/>
            </a:ln>
            <a:effectLst/>
          </c:spPr>
          <c:marker>
            <c:symbol val="none"/>
          </c:marker>
          <c:cat>
            <c:numRef>
              <c:f>Data_expansion!$G$40:$G$46</c:f>
              <c:numCache>
                <c:formatCode>General</c:formatCode>
                <c:ptCount val="7"/>
                <c:pt idx="0">
                  <c:v>-1</c:v>
                </c:pt>
                <c:pt idx="1">
                  <c:v>0</c:v>
                </c:pt>
                <c:pt idx="2">
                  <c:v>1</c:v>
                </c:pt>
                <c:pt idx="3">
                  <c:v>2</c:v>
                </c:pt>
                <c:pt idx="4">
                  <c:v>3</c:v>
                </c:pt>
                <c:pt idx="5">
                  <c:v>4</c:v>
                </c:pt>
                <c:pt idx="6">
                  <c:v>5</c:v>
                </c:pt>
              </c:numCache>
            </c:numRef>
          </c:cat>
          <c:val>
            <c:numRef>
              <c:f>Data_expansion!$H$40:$H$46</c:f>
              <c:numCache>
                <c:formatCode>General</c:formatCode>
                <c:ptCount val="7"/>
                <c:pt idx="0">
                  <c:v>0</c:v>
                </c:pt>
                <c:pt idx="1">
                  <c:v>-0.84548630014769732</c:v>
                </c:pt>
                <c:pt idx="2">
                  <c:v>-1.3075050621081143</c:v>
                </c:pt>
                <c:pt idx="3">
                  <c:v>-1.8072370762892067</c:v>
                </c:pt>
                <c:pt idx="4">
                  <c:v>-1.9519886859185993</c:v>
                </c:pt>
                <c:pt idx="5">
                  <c:v>-1.8346836849309502</c:v>
                </c:pt>
                <c:pt idx="6">
                  <c:v>-1.7181736096858979</c:v>
                </c:pt>
              </c:numCache>
            </c:numRef>
          </c:val>
          <c:smooth val="0"/>
          <c:extLst>
            <c:ext xmlns:c16="http://schemas.microsoft.com/office/drawing/2014/chart" uri="{C3380CC4-5D6E-409C-BE32-E72D297353CC}">
              <c16:uniqueId val="{00000000-2E73-4171-989F-A58F227B13C9}"/>
            </c:ext>
          </c:extLst>
        </c:ser>
        <c:ser>
          <c:idx val="1"/>
          <c:order val="1"/>
          <c:spPr>
            <a:ln w="76200" cap="rnd">
              <a:solidFill>
                <a:srgbClr val="4F81BD"/>
              </a:solidFill>
              <a:prstDash val="sysDot"/>
              <a:round/>
            </a:ln>
            <a:effectLst/>
          </c:spPr>
          <c:marker>
            <c:symbol val="none"/>
          </c:marker>
          <c:cat>
            <c:numRef>
              <c:f>Data_expansion!$G$40:$G$46</c:f>
              <c:numCache>
                <c:formatCode>General</c:formatCode>
                <c:ptCount val="7"/>
                <c:pt idx="0">
                  <c:v>-1</c:v>
                </c:pt>
                <c:pt idx="1">
                  <c:v>0</c:v>
                </c:pt>
                <c:pt idx="2">
                  <c:v>1</c:v>
                </c:pt>
                <c:pt idx="3">
                  <c:v>2</c:v>
                </c:pt>
                <c:pt idx="4">
                  <c:v>3</c:v>
                </c:pt>
                <c:pt idx="5">
                  <c:v>4</c:v>
                </c:pt>
                <c:pt idx="6">
                  <c:v>5</c:v>
                </c:pt>
              </c:numCache>
            </c:numRef>
          </c:cat>
          <c:val>
            <c:numRef>
              <c:f>Data_expansion!$I$40:$I$46</c:f>
              <c:numCache>
                <c:formatCode>General</c:formatCode>
                <c:ptCount val="7"/>
                <c:pt idx="0">
                  <c:v>0</c:v>
                </c:pt>
                <c:pt idx="1">
                  <c:v>-1.4364749295565633</c:v>
                </c:pt>
                <c:pt idx="2">
                  <c:v>-2.3643582987387117</c:v>
                </c:pt>
                <c:pt idx="3">
                  <c:v>-2.732699021266018</c:v>
                </c:pt>
                <c:pt idx="4">
                  <c:v>-3.0562684530669926</c:v>
                </c:pt>
                <c:pt idx="5">
                  <c:v>-3.0927679051355903</c:v>
                </c:pt>
                <c:pt idx="6">
                  <c:v>-3.0502140280697807</c:v>
                </c:pt>
              </c:numCache>
            </c:numRef>
          </c:val>
          <c:smooth val="0"/>
          <c:extLst>
            <c:ext xmlns:c16="http://schemas.microsoft.com/office/drawing/2014/chart" uri="{C3380CC4-5D6E-409C-BE32-E72D297353CC}">
              <c16:uniqueId val="{00000001-2E73-4171-989F-A58F227B13C9}"/>
            </c:ext>
          </c:extLst>
        </c:ser>
        <c:ser>
          <c:idx val="2"/>
          <c:order val="2"/>
          <c:spPr>
            <a:ln w="76200" cap="rnd">
              <a:solidFill>
                <a:srgbClr val="4F81BD"/>
              </a:solidFill>
              <a:prstDash val="sysDot"/>
              <a:round/>
            </a:ln>
            <a:effectLst/>
          </c:spPr>
          <c:marker>
            <c:symbol val="none"/>
          </c:marker>
          <c:cat>
            <c:numRef>
              <c:f>Data_expansion!$G$40:$G$46</c:f>
              <c:numCache>
                <c:formatCode>General</c:formatCode>
                <c:ptCount val="7"/>
                <c:pt idx="0">
                  <c:v>-1</c:v>
                </c:pt>
                <c:pt idx="1">
                  <c:v>0</c:v>
                </c:pt>
                <c:pt idx="2">
                  <c:v>1</c:v>
                </c:pt>
                <c:pt idx="3">
                  <c:v>2</c:v>
                </c:pt>
                <c:pt idx="4">
                  <c:v>3</c:v>
                </c:pt>
                <c:pt idx="5">
                  <c:v>4</c:v>
                </c:pt>
                <c:pt idx="6">
                  <c:v>5</c:v>
                </c:pt>
              </c:numCache>
            </c:numRef>
          </c:cat>
          <c:val>
            <c:numRef>
              <c:f>Data_expansion!$J$40:$J$46</c:f>
              <c:numCache>
                <c:formatCode>General</c:formatCode>
                <c:ptCount val="7"/>
                <c:pt idx="0">
                  <c:v>0</c:v>
                </c:pt>
                <c:pt idx="1">
                  <c:v>-0.25449767073883117</c:v>
                </c:pt>
                <c:pt idx="2">
                  <c:v>-0.25065182547751713</c:v>
                </c:pt>
                <c:pt idx="3">
                  <c:v>-0.88177513131239538</c:v>
                </c:pt>
                <c:pt idx="4">
                  <c:v>-0.84770891877020604</c:v>
                </c:pt>
                <c:pt idx="5">
                  <c:v>-0.5765994647263103</c:v>
                </c:pt>
                <c:pt idx="6">
                  <c:v>-0.38613319130201457</c:v>
                </c:pt>
              </c:numCache>
            </c:numRef>
          </c:val>
          <c:smooth val="0"/>
          <c:extLst>
            <c:ext xmlns:c16="http://schemas.microsoft.com/office/drawing/2014/chart" uri="{C3380CC4-5D6E-409C-BE32-E72D297353CC}">
              <c16:uniqueId val="{00000002-2E73-4171-989F-A58F227B13C9}"/>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2E73-4171-989F-A58F227B13C9}"/>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Data_recession!$G$4:$G$10</c:f>
              <c:numCache>
                <c:formatCode>General</c:formatCode>
                <c:ptCount val="7"/>
                <c:pt idx="0">
                  <c:v>-1</c:v>
                </c:pt>
                <c:pt idx="1">
                  <c:v>0</c:v>
                </c:pt>
                <c:pt idx="2">
                  <c:v>1</c:v>
                </c:pt>
                <c:pt idx="3">
                  <c:v>2</c:v>
                </c:pt>
                <c:pt idx="4">
                  <c:v>3</c:v>
                </c:pt>
                <c:pt idx="5">
                  <c:v>4</c:v>
                </c:pt>
                <c:pt idx="6">
                  <c:v>5</c:v>
                </c:pt>
              </c:numCache>
            </c:numRef>
          </c:cat>
          <c:val>
            <c:numRef>
              <c:f>Data_recession!$H$4:$H$10</c:f>
              <c:numCache>
                <c:formatCode>General</c:formatCode>
                <c:ptCount val="7"/>
                <c:pt idx="0">
                  <c:v>0</c:v>
                </c:pt>
                <c:pt idx="1">
                  <c:v>0.641133403574489</c:v>
                </c:pt>
                <c:pt idx="2">
                  <c:v>0.69104664988126596</c:v>
                </c:pt>
                <c:pt idx="3">
                  <c:v>0.67220107148811215</c:v>
                </c:pt>
                <c:pt idx="4">
                  <c:v>0.72444938029535111</c:v>
                </c:pt>
                <c:pt idx="5">
                  <c:v>0.36846057411208749</c:v>
                </c:pt>
                <c:pt idx="6">
                  <c:v>0.21739759486606341</c:v>
                </c:pt>
              </c:numCache>
            </c:numRef>
          </c:val>
          <c:smooth val="0"/>
          <c:extLst>
            <c:ext xmlns:c16="http://schemas.microsoft.com/office/drawing/2014/chart" uri="{C3380CC4-5D6E-409C-BE32-E72D297353CC}">
              <c16:uniqueId val="{00000000-AAD5-4D3D-95FE-F24B72DB6DC5}"/>
            </c:ext>
          </c:extLst>
        </c:ser>
        <c:ser>
          <c:idx val="3"/>
          <c:order val="1"/>
          <c:spPr>
            <a:ln w="76200" cap="rnd">
              <a:solidFill>
                <a:srgbClr val="4F81BD"/>
              </a:solidFill>
              <a:prstDash val="sysDot"/>
              <a:round/>
            </a:ln>
            <a:effectLst/>
          </c:spPr>
          <c:marker>
            <c:symbol val="none"/>
          </c:marker>
          <c:cat>
            <c:numRef>
              <c:f>Data_recession!$G$4:$G$10</c:f>
              <c:numCache>
                <c:formatCode>General</c:formatCode>
                <c:ptCount val="7"/>
                <c:pt idx="0">
                  <c:v>-1</c:v>
                </c:pt>
                <c:pt idx="1">
                  <c:v>0</c:v>
                </c:pt>
                <c:pt idx="2">
                  <c:v>1</c:v>
                </c:pt>
                <c:pt idx="3">
                  <c:v>2</c:v>
                </c:pt>
                <c:pt idx="4">
                  <c:v>3</c:v>
                </c:pt>
                <c:pt idx="5">
                  <c:v>4</c:v>
                </c:pt>
                <c:pt idx="6">
                  <c:v>5</c:v>
                </c:pt>
              </c:numCache>
            </c:numRef>
          </c:cat>
          <c:val>
            <c:numRef>
              <c:f>Data_recession!$I$4:$I$10</c:f>
              <c:numCache>
                <c:formatCode>General</c:formatCode>
                <c:ptCount val="7"/>
                <c:pt idx="0">
                  <c:v>0</c:v>
                </c:pt>
                <c:pt idx="1">
                  <c:v>0.10845055278466594</c:v>
                </c:pt>
                <c:pt idx="2">
                  <c:v>4.5276472664382561E-3</c:v>
                </c:pt>
                <c:pt idx="3">
                  <c:v>-0.19570178086139722</c:v>
                </c:pt>
                <c:pt idx="4">
                  <c:v>-0.17445249136530608</c:v>
                </c:pt>
                <c:pt idx="5">
                  <c:v>-0.57435062774636314</c:v>
                </c:pt>
                <c:pt idx="6">
                  <c:v>-0.69200827717792246</c:v>
                </c:pt>
              </c:numCache>
            </c:numRef>
          </c:val>
          <c:smooth val="0"/>
          <c:extLst>
            <c:ext xmlns:c16="http://schemas.microsoft.com/office/drawing/2014/chart" uri="{C3380CC4-5D6E-409C-BE32-E72D297353CC}">
              <c16:uniqueId val="{00000001-AAD5-4D3D-95FE-F24B72DB6DC5}"/>
            </c:ext>
          </c:extLst>
        </c:ser>
        <c:ser>
          <c:idx val="0"/>
          <c:order val="2"/>
          <c:spPr>
            <a:ln w="76200" cap="rnd">
              <a:solidFill>
                <a:schemeClr val="accent1"/>
              </a:solidFill>
              <a:prstDash val="sysDot"/>
              <a:round/>
            </a:ln>
            <a:effectLst/>
          </c:spPr>
          <c:marker>
            <c:symbol val="none"/>
          </c:marker>
          <c:cat>
            <c:numRef>
              <c:f>Data_recession!$G$4:$G$10</c:f>
              <c:numCache>
                <c:formatCode>General</c:formatCode>
                <c:ptCount val="7"/>
                <c:pt idx="0">
                  <c:v>-1</c:v>
                </c:pt>
                <c:pt idx="1">
                  <c:v>0</c:v>
                </c:pt>
                <c:pt idx="2">
                  <c:v>1</c:v>
                </c:pt>
                <c:pt idx="3">
                  <c:v>2</c:v>
                </c:pt>
                <c:pt idx="4">
                  <c:v>3</c:v>
                </c:pt>
                <c:pt idx="5">
                  <c:v>4</c:v>
                </c:pt>
                <c:pt idx="6">
                  <c:v>5</c:v>
                </c:pt>
              </c:numCache>
            </c:numRef>
          </c:cat>
          <c:val>
            <c:numRef>
              <c:f>Data_recession!$J$4:$J$10</c:f>
              <c:numCache>
                <c:formatCode>General</c:formatCode>
                <c:ptCount val="7"/>
                <c:pt idx="0">
                  <c:v>0</c:v>
                </c:pt>
                <c:pt idx="1">
                  <c:v>1.173816254364312</c:v>
                </c:pt>
                <c:pt idx="2">
                  <c:v>1.3775656524960938</c:v>
                </c:pt>
                <c:pt idx="3">
                  <c:v>1.5401039238376217</c:v>
                </c:pt>
                <c:pt idx="4">
                  <c:v>1.6233512519560083</c:v>
                </c:pt>
                <c:pt idx="5">
                  <c:v>1.3112717759705381</c:v>
                </c:pt>
                <c:pt idx="6">
                  <c:v>1.1268034669100493</c:v>
                </c:pt>
              </c:numCache>
            </c:numRef>
          </c:val>
          <c:smooth val="0"/>
          <c:extLst>
            <c:ext xmlns:c16="http://schemas.microsoft.com/office/drawing/2014/chart" uri="{C3380CC4-5D6E-409C-BE32-E72D297353CC}">
              <c16:uniqueId val="{00000002-AAD5-4D3D-95FE-F24B72DB6DC5}"/>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AAD5-4D3D-95FE-F24B72DB6DC5}"/>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rgbClr val="1F497D"/>
              </a:solidFill>
              <a:round/>
            </a:ln>
            <a:effectLst/>
          </c:spPr>
          <c:marker>
            <c:symbol val="none"/>
          </c:marker>
          <c:cat>
            <c:numRef>
              <c:f>Data_recession!$G$40:$G$46</c:f>
              <c:numCache>
                <c:formatCode>General</c:formatCode>
                <c:ptCount val="7"/>
                <c:pt idx="0">
                  <c:v>-1</c:v>
                </c:pt>
                <c:pt idx="1">
                  <c:v>0</c:v>
                </c:pt>
                <c:pt idx="2">
                  <c:v>1</c:v>
                </c:pt>
                <c:pt idx="3">
                  <c:v>2</c:v>
                </c:pt>
                <c:pt idx="4">
                  <c:v>3</c:v>
                </c:pt>
                <c:pt idx="5">
                  <c:v>4</c:v>
                </c:pt>
                <c:pt idx="6">
                  <c:v>5</c:v>
                </c:pt>
              </c:numCache>
            </c:numRef>
          </c:cat>
          <c:val>
            <c:numRef>
              <c:f>Data_recession!$H$40:$H$46</c:f>
              <c:numCache>
                <c:formatCode>General</c:formatCode>
                <c:ptCount val="7"/>
                <c:pt idx="0">
                  <c:v>0</c:v>
                </c:pt>
                <c:pt idx="1">
                  <c:v>0.95346762270927432</c:v>
                </c:pt>
                <c:pt idx="2">
                  <c:v>1.0268945753227918</c:v>
                </c:pt>
                <c:pt idx="3">
                  <c:v>1.0456604826785625</c:v>
                </c:pt>
                <c:pt idx="4">
                  <c:v>0.88280072977803647</c:v>
                </c:pt>
                <c:pt idx="5">
                  <c:v>0.57671335734240714</c:v>
                </c:pt>
                <c:pt idx="6">
                  <c:v>4.3115957721741871E-2</c:v>
                </c:pt>
              </c:numCache>
            </c:numRef>
          </c:val>
          <c:smooth val="0"/>
          <c:extLst>
            <c:ext xmlns:c16="http://schemas.microsoft.com/office/drawing/2014/chart" uri="{C3380CC4-5D6E-409C-BE32-E72D297353CC}">
              <c16:uniqueId val="{00000000-5001-49A2-ACE8-5123FF397126}"/>
            </c:ext>
          </c:extLst>
        </c:ser>
        <c:ser>
          <c:idx val="1"/>
          <c:order val="1"/>
          <c:spPr>
            <a:ln w="76200" cap="rnd">
              <a:solidFill>
                <a:srgbClr val="4F81BD"/>
              </a:solidFill>
              <a:prstDash val="sysDot"/>
              <a:round/>
            </a:ln>
            <a:effectLst/>
          </c:spPr>
          <c:marker>
            <c:symbol val="none"/>
          </c:marker>
          <c:cat>
            <c:numRef>
              <c:f>Data_recession!$G$40:$G$46</c:f>
              <c:numCache>
                <c:formatCode>General</c:formatCode>
                <c:ptCount val="7"/>
                <c:pt idx="0">
                  <c:v>-1</c:v>
                </c:pt>
                <c:pt idx="1">
                  <c:v>0</c:v>
                </c:pt>
                <c:pt idx="2">
                  <c:v>1</c:v>
                </c:pt>
                <c:pt idx="3">
                  <c:v>2</c:v>
                </c:pt>
                <c:pt idx="4">
                  <c:v>3</c:v>
                </c:pt>
                <c:pt idx="5">
                  <c:v>4</c:v>
                </c:pt>
                <c:pt idx="6">
                  <c:v>5</c:v>
                </c:pt>
              </c:numCache>
            </c:numRef>
          </c:cat>
          <c:val>
            <c:numRef>
              <c:f>Data_recession!$I$40:$I$46</c:f>
              <c:numCache>
                <c:formatCode>General</c:formatCode>
                <c:ptCount val="7"/>
                <c:pt idx="0">
                  <c:v>0</c:v>
                </c:pt>
                <c:pt idx="1">
                  <c:v>0.39998363445188662</c:v>
                </c:pt>
                <c:pt idx="2">
                  <c:v>0.22272316350610369</c:v>
                </c:pt>
                <c:pt idx="3">
                  <c:v>0.17613690408608501</c:v>
                </c:pt>
                <c:pt idx="4">
                  <c:v>-0.15245044250117992</c:v>
                </c:pt>
                <c:pt idx="5">
                  <c:v>-0.61667951231540918</c:v>
                </c:pt>
                <c:pt idx="6">
                  <c:v>-1.1029038534317286</c:v>
                </c:pt>
              </c:numCache>
            </c:numRef>
          </c:val>
          <c:smooth val="0"/>
          <c:extLst>
            <c:ext xmlns:c16="http://schemas.microsoft.com/office/drawing/2014/chart" uri="{C3380CC4-5D6E-409C-BE32-E72D297353CC}">
              <c16:uniqueId val="{00000001-5001-49A2-ACE8-5123FF397126}"/>
            </c:ext>
          </c:extLst>
        </c:ser>
        <c:ser>
          <c:idx val="2"/>
          <c:order val="2"/>
          <c:spPr>
            <a:ln w="76200" cap="rnd">
              <a:solidFill>
                <a:srgbClr val="4F81BD"/>
              </a:solidFill>
              <a:prstDash val="sysDot"/>
              <a:round/>
            </a:ln>
            <a:effectLst/>
          </c:spPr>
          <c:marker>
            <c:symbol val="none"/>
          </c:marker>
          <c:cat>
            <c:numRef>
              <c:f>Data_recession!$G$40:$G$46</c:f>
              <c:numCache>
                <c:formatCode>General</c:formatCode>
                <c:ptCount val="7"/>
                <c:pt idx="0">
                  <c:v>-1</c:v>
                </c:pt>
                <c:pt idx="1">
                  <c:v>0</c:v>
                </c:pt>
                <c:pt idx="2">
                  <c:v>1</c:v>
                </c:pt>
                <c:pt idx="3">
                  <c:v>2</c:v>
                </c:pt>
                <c:pt idx="4">
                  <c:v>3</c:v>
                </c:pt>
                <c:pt idx="5">
                  <c:v>4</c:v>
                </c:pt>
                <c:pt idx="6">
                  <c:v>5</c:v>
                </c:pt>
              </c:numCache>
            </c:numRef>
          </c:cat>
          <c:val>
            <c:numRef>
              <c:f>Data_recession!$J$40:$J$46</c:f>
              <c:numCache>
                <c:formatCode>General</c:formatCode>
                <c:ptCount val="7"/>
                <c:pt idx="0">
                  <c:v>0</c:v>
                </c:pt>
                <c:pt idx="1">
                  <c:v>1.5069516109666619</c:v>
                </c:pt>
                <c:pt idx="2">
                  <c:v>1.8310659871394801</c:v>
                </c:pt>
                <c:pt idx="3">
                  <c:v>1.9151840612710396</c:v>
                </c:pt>
                <c:pt idx="4">
                  <c:v>1.9180519020572526</c:v>
                </c:pt>
                <c:pt idx="5">
                  <c:v>1.7701062270002232</c:v>
                </c:pt>
                <c:pt idx="6">
                  <c:v>1.1891357688752124</c:v>
                </c:pt>
              </c:numCache>
            </c:numRef>
          </c:val>
          <c:smooth val="0"/>
          <c:extLst>
            <c:ext xmlns:c16="http://schemas.microsoft.com/office/drawing/2014/chart" uri="{C3380CC4-5D6E-409C-BE32-E72D297353CC}">
              <c16:uniqueId val="{00000002-5001-49A2-ACE8-5123FF397126}"/>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5001-49A2-ACE8-5123FF397126}"/>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Data_VAR!$H$4:$H$10</c:f>
              <c:numCache>
                <c:formatCode>General</c:formatCode>
                <c:ptCount val="7"/>
                <c:pt idx="0">
                  <c:v>0</c:v>
                </c:pt>
                <c:pt idx="1">
                  <c:v>0</c:v>
                </c:pt>
                <c:pt idx="2">
                  <c:v>-0.13665480191999999</c:v>
                </c:pt>
                <c:pt idx="3">
                  <c:v>-0.57322747439999999</c:v>
                </c:pt>
                <c:pt idx="4">
                  <c:v>-0.64845331488000002</c:v>
                </c:pt>
                <c:pt idx="5">
                  <c:v>-0.67542657839999998</c:v>
                </c:pt>
                <c:pt idx="6">
                  <c:v>-0.68703347663999992</c:v>
                </c:pt>
              </c:numCache>
            </c:numRef>
          </c:val>
          <c:smooth val="0"/>
          <c:extLst>
            <c:ext xmlns:c16="http://schemas.microsoft.com/office/drawing/2014/chart" uri="{C3380CC4-5D6E-409C-BE32-E72D297353CC}">
              <c16:uniqueId val="{00000000-AEE6-428B-B23C-6025A08717F2}"/>
            </c:ext>
          </c:extLst>
        </c:ser>
        <c:ser>
          <c:idx val="1"/>
          <c:order val="1"/>
          <c:spPr>
            <a:ln w="76200" cap="rnd">
              <a:solidFill>
                <a:srgbClr val="C00000"/>
              </a:solidFill>
              <a:prstDash val="dash"/>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1-AEE6-428B-B23C-6025A08717F2}"/>
            </c:ext>
          </c:extLst>
        </c:ser>
        <c:ser>
          <c:idx val="0"/>
          <c:order val="2"/>
          <c:spPr>
            <a:ln w="76200" cap="rnd">
              <a:solidFill>
                <a:schemeClr val="accent1"/>
              </a:solidFill>
              <a:prstDash val="sysDot"/>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Data_baseline!$J$4:$J$10</c:f>
              <c:numCache>
                <c:formatCode>General</c:formatCode>
                <c:ptCount val="7"/>
                <c:pt idx="0">
                  <c:v>0</c:v>
                </c:pt>
                <c:pt idx="1">
                  <c:v>0.20275167799619984</c:v>
                </c:pt>
                <c:pt idx="2">
                  <c:v>0.17832586052679086</c:v>
                </c:pt>
                <c:pt idx="3">
                  <c:v>4.1211180647875184E-2</c:v>
                </c:pt>
                <c:pt idx="4">
                  <c:v>7.3766304492428908E-2</c:v>
                </c:pt>
                <c:pt idx="5">
                  <c:v>-5.3107792947479519E-2</c:v>
                </c:pt>
                <c:pt idx="6">
                  <c:v>-5.7549141396048442E-2</c:v>
                </c:pt>
              </c:numCache>
            </c:numRef>
          </c:val>
          <c:smooth val="0"/>
          <c:extLst>
            <c:ext xmlns:c16="http://schemas.microsoft.com/office/drawing/2014/chart" uri="{C3380CC4-5D6E-409C-BE32-E72D297353CC}">
              <c16:uniqueId val="{00000002-AEE6-428B-B23C-6025A08717F2}"/>
            </c:ext>
          </c:extLst>
        </c:ser>
        <c:ser>
          <c:idx val="3"/>
          <c:order val="3"/>
          <c:spPr>
            <a:ln w="76200" cap="rnd">
              <a:solidFill>
                <a:schemeClr val="accent1"/>
              </a:solidFill>
              <a:prstDash val="sysDot"/>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Data_baseline!$I$4:$I$10</c:f>
              <c:numCache>
                <c:formatCode>General</c:formatCode>
                <c:ptCount val="7"/>
                <c:pt idx="0">
                  <c:v>0</c:v>
                </c:pt>
                <c:pt idx="1">
                  <c:v>-0.10710651263501518</c:v>
                </c:pt>
                <c:pt idx="2">
                  <c:v>-0.23752990236681046</c:v>
                </c:pt>
                <c:pt idx="3">
                  <c:v>-0.49893709714919604</c:v>
                </c:pt>
                <c:pt idx="4">
                  <c:v>-0.55530502299763262</c:v>
                </c:pt>
                <c:pt idx="5">
                  <c:v>-0.75685219308730123</c:v>
                </c:pt>
                <c:pt idx="6">
                  <c:v>-0.81067540029452467</c:v>
                </c:pt>
              </c:numCache>
            </c:numRef>
          </c:val>
          <c:smooth val="0"/>
          <c:extLst>
            <c:ext xmlns:c16="http://schemas.microsoft.com/office/drawing/2014/chart" uri="{C3380CC4-5D6E-409C-BE32-E72D297353CC}">
              <c16:uniqueId val="{00000003-AEE6-428B-B23C-6025A08717F2}"/>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Data_baseline!$G$40:$G$46</c:f>
              <c:numCache>
                <c:formatCode>General</c:formatCode>
                <c:ptCount val="7"/>
                <c:pt idx="0">
                  <c:v>-1</c:v>
                </c:pt>
                <c:pt idx="1">
                  <c:v>0</c:v>
                </c:pt>
                <c:pt idx="2">
                  <c:v>1</c:v>
                </c:pt>
                <c:pt idx="3">
                  <c:v>2</c:v>
                </c:pt>
                <c:pt idx="4">
                  <c:v>3</c:v>
                </c:pt>
                <c:pt idx="5">
                  <c:v>4</c:v>
                </c:pt>
                <c:pt idx="6">
                  <c:v>5</c:v>
                </c:pt>
              </c:numCache>
            </c:numRef>
          </c:cat>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0-0031-47A5-BED9-FC353C7BE565}"/>
            </c:ext>
          </c:extLst>
        </c:ser>
        <c:ser>
          <c:idx val="1"/>
          <c:order val="1"/>
          <c:spPr>
            <a:ln w="76200" cap="rnd">
              <a:solidFill>
                <a:schemeClr val="accent1"/>
              </a:solidFill>
              <a:prstDash val="sysDot"/>
              <a:round/>
            </a:ln>
            <a:effectLst/>
          </c:spPr>
          <c:marker>
            <c:symbol val="none"/>
          </c:marker>
          <c:cat>
            <c:numRef>
              <c:f>Data_baseline!$G$40:$G$46</c:f>
              <c:numCache>
                <c:formatCode>General</c:formatCode>
                <c:ptCount val="7"/>
                <c:pt idx="0">
                  <c:v>-1</c:v>
                </c:pt>
                <c:pt idx="1">
                  <c:v>0</c:v>
                </c:pt>
                <c:pt idx="2">
                  <c:v>1</c:v>
                </c:pt>
                <c:pt idx="3">
                  <c:v>2</c:v>
                </c:pt>
                <c:pt idx="4">
                  <c:v>3</c:v>
                </c:pt>
                <c:pt idx="5">
                  <c:v>4</c:v>
                </c:pt>
                <c:pt idx="6">
                  <c:v>5</c:v>
                </c:pt>
              </c:numCache>
            </c:numRef>
          </c:cat>
          <c:val>
            <c:numRef>
              <c:f>Data_baseline!$I$40:$I$46</c:f>
              <c:numCache>
                <c:formatCode>General</c:formatCode>
                <c:ptCount val="7"/>
                <c:pt idx="0">
                  <c:v>0</c:v>
                </c:pt>
                <c:pt idx="1">
                  <c:v>-0.16627791080777371</c:v>
                </c:pt>
                <c:pt idx="2">
                  <c:v>-0.43342094358338884</c:v>
                </c:pt>
                <c:pt idx="3">
                  <c:v>-0.68705975129738683</c:v>
                </c:pt>
                <c:pt idx="4">
                  <c:v>-0.8126069075325737</c:v>
                </c:pt>
                <c:pt idx="5">
                  <c:v>-0.973896379978898</c:v>
                </c:pt>
                <c:pt idx="6">
                  <c:v>-1.2612851068540414</c:v>
                </c:pt>
              </c:numCache>
            </c:numRef>
          </c:val>
          <c:smooth val="0"/>
          <c:extLst>
            <c:ext xmlns:c16="http://schemas.microsoft.com/office/drawing/2014/chart" uri="{C3380CC4-5D6E-409C-BE32-E72D297353CC}">
              <c16:uniqueId val="{00000001-0031-47A5-BED9-FC353C7BE565}"/>
            </c:ext>
          </c:extLst>
        </c:ser>
        <c:ser>
          <c:idx val="2"/>
          <c:order val="2"/>
          <c:spPr>
            <a:ln w="76200" cap="rnd">
              <a:solidFill>
                <a:schemeClr val="accent1"/>
              </a:solidFill>
              <a:prstDash val="sysDot"/>
              <a:round/>
            </a:ln>
            <a:effectLst/>
          </c:spPr>
          <c:marker>
            <c:symbol val="none"/>
          </c:marker>
          <c:cat>
            <c:numRef>
              <c:f>Data_baseline!$G$40:$G$46</c:f>
              <c:numCache>
                <c:formatCode>General</c:formatCode>
                <c:ptCount val="7"/>
                <c:pt idx="0">
                  <c:v>-1</c:v>
                </c:pt>
                <c:pt idx="1">
                  <c:v>0</c:v>
                </c:pt>
                <c:pt idx="2">
                  <c:v>1</c:v>
                </c:pt>
                <c:pt idx="3">
                  <c:v>2</c:v>
                </c:pt>
                <c:pt idx="4">
                  <c:v>3</c:v>
                </c:pt>
                <c:pt idx="5">
                  <c:v>4</c:v>
                </c:pt>
                <c:pt idx="6">
                  <c:v>5</c:v>
                </c:pt>
              </c:numCache>
            </c:numRef>
          </c:cat>
          <c:val>
            <c:numRef>
              <c:f>Data_baseline!$J$40:$J$46</c:f>
              <c:numCache>
                <c:formatCode>General</c:formatCode>
                <c:ptCount val="7"/>
                <c:pt idx="0">
                  <c:v>0</c:v>
                </c:pt>
                <c:pt idx="1">
                  <c:v>0.27400921503123665</c:v>
                </c:pt>
                <c:pt idx="2">
                  <c:v>0.14044727518179362</c:v>
                </c:pt>
                <c:pt idx="3">
                  <c:v>-9.4320385259909087E-2</c:v>
                </c:pt>
                <c:pt idx="4">
                  <c:v>-0.28030874069833661</c:v>
                </c:pt>
                <c:pt idx="5">
                  <c:v>-0.31825023068269809</c:v>
                </c:pt>
                <c:pt idx="6">
                  <c:v>-0.44513016248578813</c:v>
                </c:pt>
              </c:numCache>
            </c:numRef>
          </c:val>
          <c:smooth val="0"/>
          <c:extLst>
            <c:ext xmlns:c16="http://schemas.microsoft.com/office/drawing/2014/chart" uri="{C3380CC4-5D6E-409C-BE32-E72D297353CC}">
              <c16:uniqueId val="{00000002-0031-47A5-BED9-FC353C7BE565}"/>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Data_IV!$G$4:$G$10</c:f>
              <c:numCache>
                <c:formatCode>General</c:formatCode>
                <c:ptCount val="7"/>
                <c:pt idx="0">
                  <c:v>-1</c:v>
                </c:pt>
                <c:pt idx="1">
                  <c:v>0</c:v>
                </c:pt>
                <c:pt idx="2">
                  <c:v>1</c:v>
                </c:pt>
                <c:pt idx="3">
                  <c:v>2</c:v>
                </c:pt>
                <c:pt idx="4">
                  <c:v>3</c:v>
                </c:pt>
                <c:pt idx="5">
                  <c:v>4</c:v>
                </c:pt>
                <c:pt idx="6">
                  <c:v>5</c:v>
                </c:pt>
              </c:numCache>
            </c:numRef>
          </c:cat>
          <c:val>
            <c:numRef>
              <c:f>Data_IV!$H$4:$H$10</c:f>
              <c:numCache>
                <c:formatCode>General</c:formatCode>
                <c:ptCount val="7"/>
                <c:pt idx="0">
                  <c:v>0</c:v>
                </c:pt>
                <c:pt idx="1">
                  <c:v>0.38678153816804289</c:v>
                </c:pt>
                <c:pt idx="2">
                  <c:v>-9.9072130216780355E-4</c:v>
                </c:pt>
                <c:pt idx="3">
                  <c:v>-0.60421879408270118</c:v>
                </c:pt>
                <c:pt idx="4">
                  <c:v>-0.59264832700684666</c:v>
                </c:pt>
                <c:pt idx="5">
                  <c:v>-0.96625164114922291</c:v>
                </c:pt>
                <c:pt idx="6">
                  <c:v>-0.9504921036872267</c:v>
                </c:pt>
              </c:numCache>
            </c:numRef>
          </c:val>
          <c:smooth val="0"/>
          <c:extLst>
            <c:ext xmlns:c16="http://schemas.microsoft.com/office/drawing/2014/chart" uri="{C3380CC4-5D6E-409C-BE32-E72D297353CC}">
              <c16:uniqueId val="{00000000-DDDA-4E47-AFA4-C84483181CA5}"/>
            </c:ext>
          </c:extLst>
        </c:ser>
        <c:ser>
          <c:idx val="3"/>
          <c:order val="1"/>
          <c:spPr>
            <a:ln w="76200" cap="rnd">
              <a:solidFill>
                <a:schemeClr val="accent1"/>
              </a:solidFill>
              <a:prstDash val="sysDot"/>
              <a:round/>
            </a:ln>
            <a:effectLst/>
          </c:spPr>
          <c:marker>
            <c:symbol val="none"/>
          </c:marker>
          <c:cat>
            <c:numRef>
              <c:f>Data_IV!$G$4:$G$10</c:f>
              <c:numCache>
                <c:formatCode>General</c:formatCode>
                <c:ptCount val="7"/>
                <c:pt idx="0">
                  <c:v>-1</c:v>
                </c:pt>
                <c:pt idx="1">
                  <c:v>0</c:v>
                </c:pt>
                <c:pt idx="2">
                  <c:v>1</c:v>
                </c:pt>
                <c:pt idx="3">
                  <c:v>2</c:v>
                </c:pt>
                <c:pt idx="4">
                  <c:v>3</c:v>
                </c:pt>
                <c:pt idx="5">
                  <c:v>4</c:v>
                </c:pt>
                <c:pt idx="6">
                  <c:v>5</c:v>
                </c:pt>
              </c:numCache>
            </c:numRef>
          </c:cat>
          <c:val>
            <c:numRef>
              <c:f>Data_baseline!$I$4:$I$10</c:f>
              <c:numCache>
                <c:formatCode>General</c:formatCode>
                <c:ptCount val="7"/>
                <c:pt idx="0">
                  <c:v>0</c:v>
                </c:pt>
                <c:pt idx="1">
                  <c:v>-0.10710651263501518</c:v>
                </c:pt>
                <c:pt idx="2">
                  <c:v>-0.23752990236681046</c:v>
                </c:pt>
                <c:pt idx="3">
                  <c:v>-0.49893709714919604</c:v>
                </c:pt>
                <c:pt idx="4">
                  <c:v>-0.55530502299763262</c:v>
                </c:pt>
                <c:pt idx="5">
                  <c:v>-0.75685219308730123</c:v>
                </c:pt>
                <c:pt idx="6">
                  <c:v>-0.81067540029452467</c:v>
                </c:pt>
              </c:numCache>
            </c:numRef>
          </c:val>
          <c:smooth val="0"/>
          <c:extLst>
            <c:ext xmlns:c16="http://schemas.microsoft.com/office/drawing/2014/chart" uri="{C3380CC4-5D6E-409C-BE32-E72D297353CC}">
              <c16:uniqueId val="{00000001-DDDA-4E47-AFA4-C84483181CA5}"/>
            </c:ext>
          </c:extLst>
        </c:ser>
        <c:ser>
          <c:idx val="0"/>
          <c:order val="2"/>
          <c:spPr>
            <a:ln w="76200" cap="rnd">
              <a:solidFill>
                <a:schemeClr val="accent1"/>
              </a:solidFill>
              <a:prstDash val="sysDot"/>
              <a:round/>
            </a:ln>
            <a:effectLst/>
          </c:spPr>
          <c:marker>
            <c:symbol val="none"/>
          </c:marker>
          <c:cat>
            <c:numRef>
              <c:f>Data_IV!$G$4:$G$10</c:f>
              <c:numCache>
                <c:formatCode>General</c:formatCode>
                <c:ptCount val="7"/>
                <c:pt idx="0">
                  <c:v>-1</c:v>
                </c:pt>
                <c:pt idx="1">
                  <c:v>0</c:v>
                </c:pt>
                <c:pt idx="2">
                  <c:v>1</c:v>
                </c:pt>
                <c:pt idx="3">
                  <c:v>2</c:v>
                </c:pt>
                <c:pt idx="4">
                  <c:v>3</c:v>
                </c:pt>
                <c:pt idx="5">
                  <c:v>4</c:v>
                </c:pt>
                <c:pt idx="6">
                  <c:v>5</c:v>
                </c:pt>
              </c:numCache>
            </c:numRef>
          </c:cat>
          <c:val>
            <c:numRef>
              <c:f>Data_baseline!$J$4:$J$10</c:f>
              <c:numCache>
                <c:formatCode>General</c:formatCode>
                <c:ptCount val="7"/>
                <c:pt idx="0">
                  <c:v>0</c:v>
                </c:pt>
                <c:pt idx="1">
                  <c:v>0.20275167799619984</c:v>
                </c:pt>
                <c:pt idx="2">
                  <c:v>0.17832586052679086</c:v>
                </c:pt>
                <c:pt idx="3">
                  <c:v>4.1211180647875184E-2</c:v>
                </c:pt>
                <c:pt idx="4">
                  <c:v>7.3766304492428908E-2</c:v>
                </c:pt>
                <c:pt idx="5">
                  <c:v>-5.3107792947479519E-2</c:v>
                </c:pt>
                <c:pt idx="6">
                  <c:v>-5.7549141396048442E-2</c:v>
                </c:pt>
              </c:numCache>
            </c:numRef>
          </c:val>
          <c:smooth val="0"/>
          <c:extLst>
            <c:ext xmlns:c16="http://schemas.microsoft.com/office/drawing/2014/chart" uri="{C3380CC4-5D6E-409C-BE32-E72D297353CC}">
              <c16:uniqueId val="{00000002-DDDA-4E47-AFA4-C84483181CA5}"/>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DDDA-4E47-AFA4-C84483181CA5}"/>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Data_VAR!$H$4:$H$10</c:f>
              <c:numCache>
                <c:formatCode>General</c:formatCode>
                <c:ptCount val="7"/>
                <c:pt idx="0">
                  <c:v>0</c:v>
                </c:pt>
                <c:pt idx="1">
                  <c:v>0</c:v>
                </c:pt>
                <c:pt idx="2">
                  <c:v>-0.13665480191999999</c:v>
                </c:pt>
                <c:pt idx="3">
                  <c:v>-0.57322747439999999</c:v>
                </c:pt>
                <c:pt idx="4">
                  <c:v>-0.64845331488000002</c:v>
                </c:pt>
                <c:pt idx="5">
                  <c:v>-0.67542657839999998</c:v>
                </c:pt>
                <c:pt idx="6">
                  <c:v>-0.68703347663999992</c:v>
                </c:pt>
              </c:numCache>
            </c:numRef>
          </c:val>
          <c:smooth val="0"/>
          <c:extLst>
            <c:ext xmlns:c16="http://schemas.microsoft.com/office/drawing/2014/chart" uri="{C3380CC4-5D6E-409C-BE32-E72D297353CC}">
              <c16:uniqueId val="{00000000-19E9-4CBE-86F3-BB262D875FC4}"/>
            </c:ext>
          </c:extLst>
        </c:ser>
        <c:ser>
          <c:idx val="1"/>
          <c:order val="1"/>
          <c:spPr>
            <a:ln w="76200" cap="rnd">
              <a:solidFill>
                <a:srgbClr val="C00000"/>
              </a:solidFill>
              <a:prstDash val="dash"/>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1-19E9-4CBE-86F3-BB262D875FC4}"/>
            </c:ext>
          </c:extLst>
        </c:ser>
        <c:ser>
          <c:idx val="0"/>
          <c:order val="2"/>
          <c:spPr>
            <a:ln w="76200" cap="rnd">
              <a:solidFill>
                <a:schemeClr val="accent1"/>
              </a:solidFill>
              <a:prstDash val="sysDot"/>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Data_baseline!$J$4:$J$10</c:f>
              <c:numCache>
                <c:formatCode>General</c:formatCode>
                <c:ptCount val="7"/>
                <c:pt idx="0">
                  <c:v>0</c:v>
                </c:pt>
                <c:pt idx="1">
                  <c:v>0.20275167799619984</c:v>
                </c:pt>
                <c:pt idx="2">
                  <c:v>0.17832586052679086</c:v>
                </c:pt>
                <c:pt idx="3">
                  <c:v>4.1211180647875184E-2</c:v>
                </c:pt>
                <c:pt idx="4">
                  <c:v>7.3766304492428908E-2</c:v>
                </c:pt>
                <c:pt idx="5">
                  <c:v>-5.3107792947479519E-2</c:v>
                </c:pt>
                <c:pt idx="6">
                  <c:v>-5.7549141396048442E-2</c:v>
                </c:pt>
              </c:numCache>
            </c:numRef>
          </c:val>
          <c:smooth val="0"/>
          <c:extLst>
            <c:ext xmlns:c16="http://schemas.microsoft.com/office/drawing/2014/chart" uri="{C3380CC4-5D6E-409C-BE32-E72D297353CC}">
              <c16:uniqueId val="{00000002-19E9-4CBE-86F3-BB262D875FC4}"/>
            </c:ext>
          </c:extLst>
        </c:ser>
        <c:ser>
          <c:idx val="3"/>
          <c:order val="3"/>
          <c:spPr>
            <a:ln w="76200" cap="rnd">
              <a:solidFill>
                <a:schemeClr val="accent1"/>
              </a:solidFill>
              <a:prstDash val="sysDot"/>
              <a:round/>
            </a:ln>
            <a:effectLst/>
          </c:spPr>
          <c:marker>
            <c:symbol val="none"/>
          </c:marker>
          <c:cat>
            <c:numRef>
              <c:f>Data_VAR!$G$4:$G$10</c:f>
              <c:numCache>
                <c:formatCode>General</c:formatCode>
                <c:ptCount val="7"/>
                <c:pt idx="0">
                  <c:v>-1</c:v>
                </c:pt>
                <c:pt idx="1">
                  <c:v>0</c:v>
                </c:pt>
                <c:pt idx="2">
                  <c:v>1</c:v>
                </c:pt>
                <c:pt idx="3">
                  <c:v>2</c:v>
                </c:pt>
                <c:pt idx="4">
                  <c:v>3</c:v>
                </c:pt>
                <c:pt idx="5">
                  <c:v>4</c:v>
                </c:pt>
                <c:pt idx="6">
                  <c:v>5</c:v>
                </c:pt>
              </c:numCache>
            </c:numRef>
          </c:cat>
          <c:val>
            <c:numRef>
              <c:f>Data_baseline!$I$4:$I$10</c:f>
              <c:numCache>
                <c:formatCode>General</c:formatCode>
                <c:ptCount val="7"/>
                <c:pt idx="0">
                  <c:v>0</c:v>
                </c:pt>
                <c:pt idx="1">
                  <c:v>-0.10710651263501518</c:v>
                </c:pt>
                <c:pt idx="2">
                  <c:v>-0.23752990236681046</c:v>
                </c:pt>
                <c:pt idx="3">
                  <c:v>-0.49893709714919604</c:v>
                </c:pt>
                <c:pt idx="4">
                  <c:v>-0.55530502299763262</c:v>
                </c:pt>
                <c:pt idx="5">
                  <c:v>-0.75685219308730123</c:v>
                </c:pt>
                <c:pt idx="6">
                  <c:v>-0.81067540029452467</c:v>
                </c:pt>
              </c:numCache>
            </c:numRef>
          </c:val>
          <c:smooth val="0"/>
          <c:extLst>
            <c:ext xmlns:c16="http://schemas.microsoft.com/office/drawing/2014/chart" uri="{C3380CC4-5D6E-409C-BE32-E72D297353CC}">
              <c16:uniqueId val="{00000003-19E9-4CBE-86F3-BB262D875FC4}"/>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Data_IV!$G$40:$G$46</c:f>
              <c:numCache>
                <c:formatCode>General</c:formatCode>
                <c:ptCount val="7"/>
                <c:pt idx="0">
                  <c:v>-1</c:v>
                </c:pt>
                <c:pt idx="1">
                  <c:v>0</c:v>
                </c:pt>
                <c:pt idx="2">
                  <c:v>1</c:v>
                </c:pt>
                <c:pt idx="3">
                  <c:v>2</c:v>
                </c:pt>
                <c:pt idx="4">
                  <c:v>3</c:v>
                </c:pt>
                <c:pt idx="5">
                  <c:v>4</c:v>
                </c:pt>
                <c:pt idx="6">
                  <c:v>5</c:v>
                </c:pt>
              </c:numCache>
            </c:numRef>
          </c:cat>
          <c:val>
            <c:numRef>
              <c:f>Data_IV!$H$40:$H$46</c:f>
              <c:numCache>
                <c:formatCode>General</c:formatCode>
                <c:ptCount val="7"/>
                <c:pt idx="0">
                  <c:v>0</c:v>
                </c:pt>
                <c:pt idx="1">
                  <c:v>0.31187671493604779</c:v>
                </c:pt>
                <c:pt idx="2">
                  <c:v>-0.1004941990853101</c:v>
                </c:pt>
                <c:pt idx="3">
                  <c:v>-0.52124268046081068</c:v>
                </c:pt>
                <c:pt idx="4">
                  <c:v>-0.65425289566516875</c:v>
                </c:pt>
                <c:pt idx="5">
                  <c:v>-0.64579999550282963</c:v>
                </c:pt>
                <c:pt idx="6">
                  <c:v>-0.89394081822991367</c:v>
                </c:pt>
              </c:numCache>
            </c:numRef>
          </c:val>
          <c:smooth val="0"/>
          <c:extLst>
            <c:ext xmlns:c16="http://schemas.microsoft.com/office/drawing/2014/chart" uri="{C3380CC4-5D6E-409C-BE32-E72D297353CC}">
              <c16:uniqueId val="{00000000-FAA4-48AA-8C16-EDB94A9B284E}"/>
            </c:ext>
          </c:extLst>
        </c:ser>
        <c:ser>
          <c:idx val="1"/>
          <c:order val="1"/>
          <c:spPr>
            <a:ln w="76200" cap="rnd">
              <a:solidFill>
                <a:schemeClr val="accent1"/>
              </a:solidFill>
              <a:prstDash val="sysDot"/>
              <a:round/>
            </a:ln>
            <a:effectLst/>
          </c:spPr>
          <c:marker>
            <c:symbol val="none"/>
          </c:marker>
          <c:cat>
            <c:numRef>
              <c:f>Data_IV!$G$40:$G$46</c:f>
              <c:numCache>
                <c:formatCode>General</c:formatCode>
                <c:ptCount val="7"/>
                <c:pt idx="0">
                  <c:v>-1</c:v>
                </c:pt>
                <c:pt idx="1">
                  <c:v>0</c:v>
                </c:pt>
                <c:pt idx="2">
                  <c:v>1</c:v>
                </c:pt>
                <c:pt idx="3">
                  <c:v>2</c:v>
                </c:pt>
                <c:pt idx="4">
                  <c:v>3</c:v>
                </c:pt>
                <c:pt idx="5">
                  <c:v>4</c:v>
                </c:pt>
                <c:pt idx="6">
                  <c:v>5</c:v>
                </c:pt>
              </c:numCache>
            </c:numRef>
          </c:cat>
          <c:val>
            <c:numRef>
              <c:f>Data_baseline!$I$40:$I$46</c:f>
              <c:numCache>
                <c:formatCode>General</c:formatCode>
                <c:ptCount val="7"/>
                <c:pt idx="0">
                  <c:v>0</c:v>
                </c:pt>
                <c:pt idx="1">
                  <c:v>-0.16627791080777371</c:v>
                </c:pt>
                <c:pt idx="2">
                  <c:v>-0.43342094358338884</c:v>
                </c:pt>
                <c:pt idx="3">
                  <c:v>-0.68705975129738683</c:v>
                </c:pt>
                <c:pt idx="4">
                  <c:v>-0.8126069075325737</c:v>
                </c:pt>
                <c:pt idx="5">
                  <c:v>-0.973896379978898</c:v>
                </c:pt>
                <c:pt idx="6">
                  <c:v>-1.2612851068540414</c:v>
                </c:pt>
              </c:numCache>
            </c:numRef>
          </c:val>
          <c:smooth val="0"/>
          <c:extLst>
            <c:ext xmlns:c16="http://schemas.microsoft.com/office/drawing/2014/chart" uri="{C3380CC4-5D6E-409C-BE32-E72D297353CC}">
              <c16:uniqueId val="{00000001-FAA4-48AA-8C16-EDB94A9B284E}"/>
            </c:ext>
          </c:extLst>
        </c:ser>
        <c:ser>
          <c:idx val="2"/>
          <c:order val="2"/>
          <c:spPr>
            <a:ln w="76200" cap="rnd">
              <a:solidFill>
                <a:schemeClr val="accent1"/>
              </a:solidFill>
              <a:prstDash val="sysDot"/>
              <a:round/>
            </a:ln>
            <a:effectLst/>
          </c:spPr>
          <c:marker>
            <c:symbol val="none"/>
          </c:marker>
          <c:cat>
            <c:numRef>
              <c:f>Data_IV!$G$40:$G$46</c:f>
              <c:numCache>
                <c:formatCode>General</c:formatCode>
                <c:ptCount val="7"/>
                <c:pt idx="0">
                  <c:v>-1</c:v>
                </c:pt>
                <c:pt idx="1">
                  <c:v>0</c:v>
                </c:pt>
                <c:pt idx="2">
                  <c:v>1</c:v>
                </c:pt>
                <c:pt idx="3">
                  <c:v>2</c:v>
                </c:pt>
                <c:pt idx="4">
                  <c:v>3</c:v>
                </c:pt>
                <c:pt idx="5">
                  <c:v>4</c:v>
                </c:pt>
                <c:pt idx="6">
                  <c:v>5</c:v>
                </c:pt>
              </c:numCache>
            </c:numRef>
          </c:cat>
          <c:val>
            <c:numRef>
              <c:f>Data_baseline!$J$40:$J$46</c:f>
              <c:numCache>
                <c:formatCode>General</c:formatCode>
                <c:ptCount val="7"/>
                <c:pt idx="0">
                  <c:v>0</c:v>
                </c:pt>
                <c:pt idx="1">
                  <c:v>0.27400921503123665</c:v>
                </c:pt>
                <c:pt idx="2">
                  <c:v>0.14044727518179362</c:v>
                </c:pt>
                <c:pt idx="3">
                  <c:v>-9.4320385259909087E-2</c:v>
                </c:pt>
                <c:pt idx="4">
                  <c:v>-0.28030874069833661</c:v>
                </c:pt>
                <c:pt idx="5">
                  <c:v>-0.31825023068269809</c:v>
                </c:pt>
                <c:pt idx="6">
                  <c:v>-0.44513016248578813</c:v>
                </c:pt>
              </c:numCache>
            </c:numRef>
          </c:val>
          <c:smooth val="0"/>
          <c:extLst>
            <c:ext xmlns:c16="http://schemas.microsoft.com/office/drawing/2014/chart" uri="{C3380CC4-5D6E-409C-BE32-E72D297353CC}">
              <c16:uniqueId val="{00000002-FAA4-48AA-8C16-EDB94A9B284E}"/>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FAA4-48AA-8C16-EDB94A9B284E}"/>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Data_baseline_i!$G$4:$G$10</c:f>
              <c:numCache>
                <c:formatCode>General</c:formatCode>
                <c:ptCount val="7"/>
                <c:pt idx="0">
                  <c:v>-1</c:v>
                </c:pt>
                <c:pt idx="1">
                  <c:v>0</c:v>
                </c:pt>
                <c:pt idx="2">
                  <c:v>1</c:v>
                </c:pt>
                <c:pt idx="3">
                  <c:v>2</c:v>
                </c:pt>
                <c:pt idx="4">
                  <c:v>3</c:v>
                </c:pt>
                <c:pt idx="5">
                  <c:v>4</c:v>
                </c:pt>
                <c:pt idx="6">
                  <c:v>5</c:v>
                </c:pt>
              </c:numCache>
            </c:numRef>
          </c:cat>
          <c:val>
            <c:numRef>
              <c:f>Data_baseline_i!$H$4:$H$10</c:f>
              <c:numCache>
                <c:formatCode>General</c:formatCode>
                <c:ptCount val="7"/>
                <c:pt idx="0">
                  <c:v>0</c:v>
                </c:pt>
                <c:pt idx="1">
                  <c:v>0.40639505992902442</c:v>
                </c:pt>
                <c:pt idx="2">
                  <c:v>0.57655578233724458</c:v>
                </c:pt>
                <c:pt idx="3">
                  <c:v>-0.70213258137268941</c:v>
                </c:pt>
                <c:pt idx="4">
                  <c:v>-0.39686410392832011</c:v>
                </c:pt>
                <c:pt idx="5">
                  <c:v>-1.6795340072210878</c:v>
                </c:pt>
                <c:pt idx="6" formatCode="0.0">
                  <c:v>-6.428745396769493</c:v>
                </c:pt>
              </c:numCache>
            </c:numRef>
          </c:val>
          <c:smooth val="0"/>
          <c:extLst>
            <c:ext xmlns:c16="http://schemas.microsoft.com/office/drawing/2014/chart" uri="{C3380CC4-5D6E-409C-BE32-E72D297353CC}">
              <c16:uniqueId val="{00000000-4EF1-4659-9422-0ED1514C7E86}"/>
            </c:ext>
          </c:extLst>
        </c:ser>
        <c:ser>
          <c:idx val="3"/>
          <c:order val="1"/>
          <c:spPr>
            <a:ln w="76200" cap="rnd">
              <a:solidFill>
                <a:schemeClr val="accent1"/>
              </a:solidFill>
              <a:prstDash val="sysDot"/>
              <a:round/>
            </a:ln>
            <a:effectLst/>
          </c:spPr>
          <c:marker>
            <c:symbol val="none"/>
          </c:marker>
          <c:cat>
            <c:numRef>
              <c:f>Data_baseline_i!$G$4:$G$10</c:f>
              <c:numCache>
                <c:formatCode>General</c:formatCode>
                <c:ptCount val="7"/>
                <c:pt idx="0">
                  <c:v>-1</c:v>
                </c:pt>
                <c:pt idx="1">
                  <c:v>0</c:v>
                </c:pt>
                <c:pt idx="2">
                  <c:v>1</c:v>
                </c:pt>
                <c:pt idx="3">
                  <c:v>2</c:v>
                </c:pt>
                <c:pt idx="4">
                  <c:v>3</c:v>
                </c:pt>
                <c:pt idx="5">
                  <c:v>4</c:v>
                </c:pt>
                <c:pt idx="6">
                  <c:v>5</c:v>
                </c:pt>
              </c:numCache>
            </c:numRef>
          </c:cat>
          <c:val>
            <c:numRef>
              <c:f>Data_baseline_i!$I$4:$I$10</c:f>
              <c:numCache>
                <c:formatCode>General</c:formatCode>
                <c:ptCount val="7"/>
                <c:pt idx="0">
                  <c:v>0</c:v>
                </c:pt>
                <c:pt idx="1">
                  <c:v>-1.4542809381570931</c:v>
                </c:pt>
                <c:pt idx="2">
                  <c:v>-1.8931684106261268</c:v>
                </c:pt>
                <c:pt idx="3">
                  <c:v>-4.5079263642172833</c:v>
                </c:pt>
                <c:pt idx="4">
                  <c:v>-3.7072745639805045</c:v>
                </c:pt>
                <c:pt idx="5">
                  <c:v>-3.9570606402628519</c:v>
                </c:pt>
                <c:pt idx="6">
                  <c:v>-10.173976609431275</c:v>
                </c:pt>
              </c:numCache>
            </c:numRef>
          </c:val>
          <c:smooth val="0"/>
          <c:extLst>
            <c:ext xmlns:c16="http://schemas.microsoft.com/office/drawing/2014/chart" uri="{C3380CC4-5D6E-409C-BE32-E72D297353CC}">
              <c16:uniqueId val="{00000001-4EF1-4659-9422-0ED1514C7E86}"/>
            </c:ext>
          </c:extLst>
        </c:ser>
        <c:ser>
          <c:idx val="0"/>
          <c:order val="2"/>
          <c:spPr>
            <a:ln w="76200" cap="rnd">
              <a:solidFill>
                <a:schemeClr val="accent1"/>
              </a:solidFill>
              <a:prstDash val="sysDot"/>
              <a:round/>
            </a:ln>
            <a:effectLst/>
          </c:spPr>
          <c:marker>
            <c:symbol val="none"/>
          </c:marker>
          <c:cat>
            <c:numRef>
              <c:f>Data_baseline_i!$G$4:$G$10</c:f>
              <c:numCache>
                <c:formatCode>General</c:formatCode>
                <c:ptCount val="7"/>
                <c:pt idx="0">
                  <c:v>-1</c:v>
                </c:pt>
                <c:pt idx="1">
                  <c:v>0</c:v>
                </c:pt>
                <c:pt idx="2">
                  <c:v>1</c:v>
                </c:pt>
                <c:pt idx="3">
                  <c:v>2</c:v>
                </c:pt>
                <c:pt idx="4">
                  <c:v>3</c:v>
                </c:pt>
                <c:pt idx="5">
                  <c:v>4</c:v>
                </c:pt>
                <c:pt idx="6">
                  <c:v>5</c:v>
                </c:pt>
              </c:numCache>
            </c:numRef>
          </c:cat>
          <c:val>
            <c:numRef>
              <c:f>Data_baseline_i!$J$4:$J$10</c:f>
              <c:numCache>
                <c:formatCode>General</c:formatCode>
                <c:ptCount val="7"/>
                <c:pt idx="0">
                  <c:v>0</c:v>
                </c:pt>
                <c:pt idx="1">
                  <c:v>2.2670710580151421</c:v>
                </c:pt>
                <c:pt idx="2">
                  <c:v>3.046279975300616</c:v>
                </c:pt>
                <c:pt idx="3">
                  <c:v>3.1036612014719047</c:v>
                </c:pt>
                <c:pt idx="4">
                  <c:v>2.9135463561238644</c:v>
                </c:pt>
                <c:pt idx="5">
                  <c:v>0.59799262582067658</c:v>
                </c:pt>
                <c:pt idx="6">
                  <c:v>-2.6835141841077128</c:v>
                </c:pt>
              </c:numCache>
            </c:numRef>
          </c:val>
          <c:smooth val="0"/>
          <c:extLst>
            <c:ext xmlns:c16="http://schemas.microsoft.com/office/drawing/2014/chart" uri="{C3380CC4-5D6E-409C-BE32-E72D297353CC}">
              <c16:uniqueId val="{00000002-4EF1-4659-9422-0ED1514C7E86}"/>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At val="0"/>
        <c:auto val="1"/>
        <c:lblAlgn val="ctr"/>
        <c:lblOffset val="100"/>
        <c:noMultiLvlLbl val="0"/>
      </c:catAx>
      <c:valAx>
        <c:axId val="176417027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76200" cap="rnd">
              <a:solidFill>
                <a:schemeClr val="tx2"/>
              </a:solidFill>
              <a:round/>
            </a:ln>
            <a:effectLst/>
          </c:spPr>
          <c:marker>
            <c:symbol val="none"/>
          </c:marker>
          <c:cat>
            <c:numRef>
              <c:f>Data_baseline_o!$G$4:$G$10</c:f>
              <c:numCache>
                <c:formatCode>General</c:formatCode>
                <c:ptCount val="7"/>
                <c:pt idx="0">
                  <c:v>-1</c:v>
                </c:pt>
                <c:pt idx="1">
                  <c:v>0</c:v>
                </c:pt>
                <c:pt idx="2">
                  <c:v>1</c:v>
                </c:pt>
                <c:pt idx="3">
                  <c:v>2</c:v>
                </c:pt>
                <c:pt idx="4">
                  <c:v>3</c:v>
                </c:pt>
                <c:pt idx="5">
                  <c:v>4</c:v>
                </c:pt>
                <c:pt idx="6">
                  <c:v>5</c:v>
                </c:pt>
              </c:numCache>
            </c:numRef>
          </c:cat>
          <c:val>
            <c:numRef>
              <c:f>Data_baseline_o!$H$4:$H$10</c:f>
              <c:numCache>
                <c:formatCode>General</c:formatCode>
                <c:ptCount val="7"/>
                <c:pt idx="0">
                  <c:v>0</c:v>
                </c:pt>
                <c:pt idx="1">
                  <c:v>-3.3641582574269707E-3</c:v>
                </c:pt>
                <c:pt idx="2">
                  <c:v>-0.27110406312630514</c:v>
                </c:pt>
                <c:pt idx="3">
                  <c:v>-0.15271891161008971</c:v>
                </c:pt>
                <c:pt idx="4">
                  <c:v>1.1408751049119048</c:v>
                </c:pt>
                <c:pt idx="5">
                  <c:v>2.3855706180008127</c:v>
                </c:pt>
                <c:pt idx="6" formatCode="0.0">
                  <c:v>3.0540898653855546</c:v>
                </c:pt>
              </c:numCache>
            </c:numRef>
          </c:val>
          <c:smooth val="0"/>
          <c:extLst>
            <c:ext xmlns:c16="http://schemas.microsoft.com/office/drawing/2014/chart" uri="{C3380CC4-5D6E-409C-BE32-E72D297353CC}">
              <c16:uniqueId val="{00000000-845E-4D8A-A73D-E86BF34D1682}"/>
            </c:ext>
          </c:extLst>
        </c:ser>
        <c:ser>
          <c:idx val="3"/>
          <c:order val="1"/>
          <c:spPr>
            <a:ln w="76200" cap="rnd">
              <a:solidFill>
                <a:schemeClr val="accent1"/>
              </a:solidFill>
              <a:prstDash val="sysDot"/>
              <a:round/>
            </a:ln>
            <a:effectLst/>
          </c:spPr>
          <c:marker>
            <c:symbol val="none"/>
          </c:marker>
          <c:cat>
            <c:numRef>
              <c:f>Data_baseline_o!$G$4:$G$10</c:f>
              <c:numCache>
                <c:formatCode>General</c:formatCode>
                <c:ptCount val="7"/>
                <c:pt idx="0">
                  <c:v>-1</c:v>
                </c:pt>
                <c:pt idx="1">
                  <c:v>0</c:v>
                </c:pt>
                <c:pt idx="2">
                  <c:v>1</c:v>
                </c:pt>
                <c:pt idx="3">
                  <c:v>2</c:v>
                </c:pt>
                <c:pt idx="4">
                  <c:v>3</c:v>
                </c:pt>
                <c:pt idx="5">
                  <c:v>4</c:v>
                </c:pt>
                <c:pt idx="6">
                  <c:v>5</c:v>
                </c:pt>
              </c:numCache>
            </c:numRef>
          </c:cat>
          <c:val>
            <c:numRef>
              <c:f>Data_baseline_o!$I$4:$I$10</c:f>
              <c:numCache>
                <c:formatCode>General</c:formatCode>
                <c:ptCount val="7"/>
                <c:pt idx="0">
                  <c:v>0</c:v>
                </c:pt>
                <c:pt idx="1">
                  <c:v>-0.7409606131938582</c:v>
                </c:pt>
                <c:pt idx="2">
                  <c:v>-1.2468671824588413</c:v>
                </c:pt>
                <c:pt idx="3">
                  <c:v>-2.2073565297192421</c:v>
                </c:pt>
                <c:pt idx="4">
                  <c:v>-0.94908888361250765</c:v>
                </c:pt>
                <c:pt idx="5">
                  <c:v>0.4527228193733468</c:v>
                </c:pt>
                <c:pt idx="6">
                  <c:v>0.86270065437741517</c:v>
                </c:pt>
              </c:numCache>
            </c:numRef>
          </c:val>
          <c:smooth val="0"/>
          <c:extLst>
            <c:ext xmlns:c16="http://schemas.microsoft.com/office/drawing/2014/chart" uri="{C3380CC4-5D6E-409C-BE32-E72D297353CC}">
              <c16:uniqueId val="{00000001-845E-4D8A-A73D-E86BF34D1682}"/>
            </c:ext>
          </c:extLst>
        </c:ser>
        <c:ser>
          <c:idx val="0"/>
          <c:order val="2"/>
          <c:spPr>
            <a:ln w="76200" cap="rnd">
              <a:solidFill>
                <a:schemeClr val="accent1"/>
              </a:solidFill>
              <a:prstDash val="sysDot"/>
              <a:round/>
            </a:ln>
            <a:effectLst/>
          </c:spPr>
          <c:marker>
            <c:symbol val="none"/>
          </c:marker>
          <c:cat>
            <c:numRef>
              <c:f>Data_baseline_o!$G$4:$G$10</c:f>
              <c:numCache>
                <c:formatCode>General</c:formatCode>
                <c:ptCount val="7"/>
                <c:pt idx="0">
                  <c:v>-1</c:v>
                </c:pt>
                <c:pt idx="1">
                  <c:v>0</c:v>
                </c:pt>
                <c:pt idx="2">
                  <c:v>1</c:v>
                </c:pt>
                <c:pt idx="3">
                  <c:v>2</c:v>
                </c:pt>
                <c:pt idx="4">
                  <c:v>3</c:v>
                </c:pt>
                <c:pt idx="5">
                  <c:v>4</c:v>
                </c:pt>
                <c:pt idx="6">
                  <c:v>5</c:v>
                </c:pt>
              </c:numCache>
            </c:numRef>
          </c:cat>
          <c:val>
            <c:numRef>
              <c:f>Data_baseline_o!$J$4:$J$10</c:f>
              <c:numCache>
                <c:formatCode>General</c:formatCode>
                <c:ptCount val="7"/>
                <c:pt idx="0">
                  <c:v>0</c:v>
                </c:pt>
                <c:pt idx="1">
                  <c:v>0.73423229667900425</c:v>
                </c:pt>
                <c:pt idx="2">
                  <c:v>0.70465905620623104</c:v>
                </c:pt>
                <c:pt idx="3">
                  <c:v>1.9019187064990626</c:v>
                </c:pt>
                <c:pt idx="4">
                  <c:v>3.2308390934363169</c:v>
                </c:pt>
                <c:pt idx="5">
                  <c:v>4.3184184166282789</c:v>
                </c:pt>
                <c:pt idx="6">
                  <c:v>5.2454790763936954</c:v>
                </c:pt>
              </c:numCache>
            </c:numRef>
          </c:val>
          <c:smooth val="0"/>
          <c:extLst>
            <c:ext xmlns:c16="http://schemas.microsoft.com/office/drawing/2014/chart" uri="{C3380CC4-5D6E-409C-BE32-E72D297353CC}">
              <c16:uniqueId val="{00000002-845E-4D8A-A73D-E86BF34D1682}"/>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Data_baseline_i!$G$31:$G$37</c:f>
              <c:numCache>
                <c:formatCode>General</c:formatCode>
                <c:ptCount val="7"/>
                <c:pt idx="0">
                  <c:v>-1</c:v>
                </c:pt>
                <c:pt idx="1">
                  <c:v>0</c:v>
                </c:pt>
                <c:pt idx="2">
                  <c:v>1</c:v>
                </c:pt>
                <c:pt idx="3">
                  <c:v>2</c:v>
                </c:pt>
                <c:pt idx="4">
                  <c:v>3</c:v>
                </c:pt>
                <c:pt idx="5">
                  <c:v>4</c:v>
                </c:pt>
                <c:pt idx="6">
                  <c:v>5</c:v>
                </c:pt>
              </c:numCache>
            </c:numRef>
          </c:cat>
          <c:val>
            <c:numRef>
              <c:f>Data_baseline_i!$H$31:$H$37</c:f>
              <c:numCache>
                <c:formatCode>General</c:formatCode>
                <c:ptCount val="7"/>
                <c:pt idx="0">
                  <c:v>0</c:v>
                </c:pt>
                <c:pt idx="1">
                  <c:v>1.1122776211212015</c:v>
                </c:pt>
                <c:pt idx="2">
                  <c:v>1.4113309221296757</c:v>
                </c:pt>
                <c:pt idx="3">
                  <c:v>0.39297956725907512</c:v>
                </c:pt>
                <c:pt idx="4">
                  <c:v>-0.59941324599673962</c:v>
                </c:pt>
                <c:pt idx="5">
                  <c:v>-0.39320125883481466</c:v>
                </c:pt>
                <c:pt idx="6">
                  <c:v>-3.8859853740088641</c:v>
                </c:pt>
              </c:numCache>
            </c:numRef>
          </c:val>
          <c:smooth val="0"/>
          <c:extLst>
            <c:ext xmlns:c16="http://schemas.microsoft.com/office/drawing/2014/chart" uri="{C3380CC4-5D6E-409C-BE32-E72D297353CC}">
              <c16:uniqueId val="{00000000-1020-4097-A7AE-40F7DD581734}"/>
            </c:ext>
          </c:extLst>
        </c:ser>
        <c:ser>
          <c:idx val="1"/>
          <c:order val="1"/>
          <c:spPr>
            <a:ln w="76200" cap="rnd">
              <a:solidFill>
                <a:schemeClr val="accent1"/>
              </a:solidFill>
              <a:prstDash val="sysDot"/>
              <a:round/>
            </a:ln>
            <a:effectLst/>
          </c:spPr>
          <c:marker>
            <c:symbol val="none"/>
          </c:marker>
          <c:cat>
            <c:numRef>
              <c:f>Data_baseline_i!$G$31:$G$37</c:f>
              <c:numCache>
                <c:formatCode>General</c:formatCode>
                <c:ptCount val="7"/>
                <c:pt idx="0">
                  <c:v>-1</c:v>
                </c:pt>
                <c:pt idx="1">
                  <c:v>0</c:v>
                </c:pt>
                <c:pt idx="2">
                  <c:v>1</c:v>
                </c:pt>
                <c:pt idx="3">
                  <c:v>2</c:v>
                </c:pt>
                <c:pt idx="4">
                  <c:v>3</c:v>
                </c:pt>
                <c:pt idx="5">
                  <c:v>4</c:v>
                </c:pt>
                <c:pt idx="6">
                  <c:v>5</c:v>
                </c:pt>
              </c:numCache>
            </c:numRef>
          </c:cat>
          <c:val>
            <c:numRef>
              <c:f>Data_baseline_i!$I$31:$I$37</c:f>
              <c:numCache>
                <c:formatCode>General</c:formatCode>
                <c:ptCount val="7"/>
                <c:pt idx="0">
                  <c:v>0</c:v>
                </c:pt>
                <c:pt idx="1">
                  <c:v>-0.34312390764566381</c:v>
                </c:pt>
                <c:pt idx="2">
                  <c:v>-0.76827115040373828</c:v>
                </c:pt>
                <c:pt idx="3">
                  <c:v>-2.5207885236138492</c:v>
                </c:pt>
                <c:pt idx="4">
                  <c:v>-3.0913933385884147</c:v>
                </c:pt>
                <c:pt idx="5">
                  <c:v>-3.7452087625349768</c:v>
                </c:pt>
                <c:pt idx="6">
                  <c:v>-6.1091631330755689</c:v>
                </c:pt>
              </c:numCache>
            </c:numRef>
          </c:val>
          <c:smooth val="0"/>
          <c:extLst>
            <c:ext xmlns:c16="http://schemas.microsoft.com/office/drawing/2014/chart" uri="{C3380CC4-5D6E-409C-BE32-E72D297353CC}">
              <c16:uniqueId val="{00000001-1020-4097-A7AE-40F7DD581734}"/>
            </c:ext>
          </c:extLst>
        </c:ser>
        <c:ser>
          <c:idx val="2"/>
          <c:order val="2"/>
          <c:spPr>
            <a:ln w="76200" cap="rnd">
              <a:solidFill>
                <a:schemeClr val="accent1"/>
              </a:solidFill>
              <a:prstDash val="sysDot"/>
              <a:round/>
            </a:ln>
            <a:effectLst/>
          </c:spPr>
          <c:marker>
            <c:symbol val="none"/>
          </c:marker>
          <c:cat>
            <c:numRef>
              <c:f>Data_baseline_i!$G$31:$G$37</c:f>
              <c:numCache>
                <c:formatCode>General</c:formatCode>
                <c:ptCount val="7"/>
                <c:pt idx="0">
                  <c:v>-1</c:v>
                </c:pt>
                <c:pt idx="1">
                  <c:v>0</c:v>
                </c:pt>
                <c:pt idx="2">
                  <c:v>1</c:v>
                </c:pt>
                <c:pt idx="3">
                  <c:v>2</c:v>
                </c:pt>
                <c:pt idx="4">
                  <c:v>3</c:v>
                </c:pt>
                <c:pt idx="5">
                  <c:v>4</c:v>
                </c:pt>
                <c:pt idx="6">
                  <c:v>5</c:v>
                </c:pt>
              </c:numCache>
            </c:numRef>
          </c:cat>
          <c:val>
            <c:numRef>
              <c:f>Data_baseline_i!$J$31:$J$37</c:f>
              <c:numCache>
                <c:formatCode>General</c:formatCode>
                <c:ptCount val="7"/>
                <c:pt idx="0">
                  <c:v>0</c:v>
                </c:pt>
                <c:pt idx="1">
                  <c:v>2.5676791498880669</c:v>
                </c:pt>
                <c:pt idx="2">
                  <c:v>3.5909329946630897</c:v>
                </c:pt>
                <c:pt idx="3">
                  <c:v>3.3067476581319997</c:v>
                </c:pt>
                <c:pt idx="4">
                  <c:v>1.8925668465949352</c:v>
                </c:pt>
                <c:pt idx="5">
                  <c:v>2.9588062448653476</c:v>
                </c:pt>
                <c:pt idx="6">
                  <c:v>-1.6628076149421589</c:v>
                </c:pt>
              </c:numCache>
            </c:numRef>
          </c:val>
          <c:smooth val="0"/>
          <c:extLst>
            <c:ext xmlns:c16="http://schemas.microsoft.com/office/drawing/2014/chart" uri="{C3380CC4-5D6E-409C-BE32-E72D297353CC}">
              <c16:uniqueId val="{00000002-1020-4097-A7AE-40F7DD581734}"/>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Data_baseline_o!$G$31:$G$37</c:f>
              <c:numCache>
                <c:formatCode>General</c:formatCode>
                <c:ptCount val="7"/>
                <c:pt idx="0">
                  <c:v>-1</c:v>
                </c:pt>
                <c:pt idx="1">
                  <c:v>0</c:v>
                </c:pt>
                <c:pt idx="2">
                  <c:v>1</c:v>
                </c:pt>
                <c:pt idx="3">
                  <c:v>2</c:v>
                </c:pt>
                <c:pt idx="4">
                  <c:v>3</c:v>
                </c:pt>
                <c:pt idx="5">
                  <c:v>4</c:v>
                </c:pt>
                <c:pt idx="6">
                  <c:v>5</c:v>
                </c:pt>
              </c:numCache>
            </c:numRef>
          </c:cat>
          <c:val>
            <c:numRef>
              <c:f>Data_baseline_o!$H$31:$H$37</c:f>
              <c:numCache>
                <c:formatCode>General</c:formatCode>
                <c:ptCount val="7"/>
                <c:pt idx="0">
                  <c:v>0</c:v>
                </c:pt>
                <c:pt idx="1">
                  <c:v>-0.92392414635708553</c:v>
                </c:pt>
                <c:pt idx="2">
                  <c:v>-0.32877510045254604</c:v>
                </c:pt>
                <c:pt idx="3">
                  <c:v>-1.5044894736738876</c:v>
                </c:pt>
                <c:pt idx="4">
                  <c:v>0.60884919907376178</c:v>
                </c:pt>
                <c:pt idx="5">
                  <c:v>0.43909589001494459</c:v>
                </c:pt>
                <c:pt idx="6">
                  <c:v>1.437374197643809</c:v>
                </c:pt>
              </c:numCache>
            </c:numRef>
          </c:val>
          <c:smooth val="0"/>
          <c:extLst>
            <c:ext xmlns:c16="http://schemas.microsoft.com/office/drawing/2014/chart" uri="{C3380CC4-5D6E-409C-BE32-E72D297353CC}">
              <c16:uniqueId val="{00000000-E72C-41EB-B839-98E0E55267C8}"/>
            </c:ext>
          </c:extLst>
        </c:ser>
        <c:ser>
          <c:idx val="1"/>
          <c:order val="1"/>
          <c:spPr>
            <a:ln w="76200" cap="rnd">
              <a:solidFill>
                <a:schemeClr val="accent1"/>
              </a:solidFill>
              <a:prstDash val="sysDot"/>
              <a:round/>
            </a:ln>
            <a:effectLst/>
          </c:spPr>
          <c:marker>
            <c:symbol val="none"/>
          </c:marker>
          <c:cat>
            <c:numRef>
              <c:f>Data_baseline_o!$G$31:$G$37</c:f>
              <c:numCache>
                <c:formatCode>General</c:formatCode>
                <c:ptCount val="7"/>
                <c:pt idx="0">
                  <c:v>-1</c:v>
                </c:pt>
                <c:pt idx="1">
                  <c:v>0</c:v>
                </c:pt>
                <c:pt idx="2">
                  <c:v>1</c:v>
                </c:pt>
                <c:pt idx="3">
                  <c:v>2</c:v>
                </c:pt>
                <c:pt idx="4">
                  <c:v>3</c:v>
                </c:pt>
                <c:pt idx="5">
                  <c:v>4</c:v>
                </c:pt>
                <c:pt idx="6">
                  <c:v>5</c:v>
                </c:pt>
              </c:numCache>
            </c:numRef>
          </c:cat>
          <c:val>
            <c:numRef>
              <c:f>Data_baseline_o!$I$31:$I$37</c:f>
              <c:numCache>
                <c:formatCode>General</c:formatCode>
                <c:ptCount val="7"/>
                <c:pt idx="0">
                  <c:v>0</c:v>
                </c:pt>
                <c:pt idx="1">
                  <c:v>-1.5578057456955012</c:v>
                </c:pt>
                <c:pt idx="2">
                  <c:v>-1.315684783927453</c:v>
                </c:pt>
                <c:pt idx="3">
                  <c:v>-3.3885146185971577</c:v>
                </c:pt>
                <c:pt idx="4">
                  <c:v>-2.3105355075665051</c:v>
                </c:pt>
                <c:pt idx="5">
                  <c:v>-2.2178739439234829</c:v>
                </c:pt>
                <c:pt idx="6">
                  <c:v>-1.0698006502785038</c:v>
                </c:pt>
              </c:numCache>
            </c:numRef>
          </c:val>
          <c:smooth val="0"/>
          <c:extLst>
            <c:ext xmlns:c16="http://schemas.microsoft.com/office/drawing/2014/chart" uri="{C3380CC4-5D6E-409C-BE32-E72D297353CC}">
              <c16:uniqueId val="{00000001-E72C-41EB-B839-98E0E55267C8}"/>
            </c:ext>
          </c:extLst>
        </c:ser>
        <c:ser>
          <c:idx val="2"/>
          <c:order val="2"/>
          <c:spPr>
            <a:ln w="76200" cap="rnd">
              <a:solidFill>
                <a:schemeClr val="accent1"/>
              </a:solidFill>
              <a:prstDash val="sysDot"/>
              <a:round/>
            </a:ln>
            <a:effectLst/>
          </c:spPr>
          <c:marker>
            <c:symbol val="none"/>
          </c:marker>
          <c:cat>
            <c:numRef>
              <c:f>Data_baseline_o!$G$31:$G$37</c:f>
              <c:numCache>
                <c:formatCode>General</c:formatCode>
                <c:ptCount val="7"/>
                <c:pt idx="0">
                  <c:v>-1</c:v>
                </c:pt>
                <c:pt idx="1">
                  <c:v>0</c:v>
                </c:pt>
                <c:pt idx="2">
                  <c:v>1</c:v>
                </c:pt>
                <c:pt idx="3">
                  <c:v>2</c:v>
                </c:pt>
                <c:pt idx="4">
                  <c:v>3</c:v>
                </c:pt>
                <c:pt idx="5">
                  <c:v>4</c:v>
                </c:pt>
                <c:pt idx="6">
                  <c:v>5</c:v>
                </c:pt>
              </c:numCache>
            </c:numRef>
          </c:cat>
          <c:val>
            <c:numRef>
              <c:f>Data_baseline_o!$J$31:$J$37</c:f>
              <c:numCache>
                <c:formatCode>General</c:formatCode>
                <c:ptCount val="7"/>
                <c:pt idx="0">
                  <c:v>0</c:v>
                </c:pt>
                <c:pt idx="1">
                  <c:v>-0.29004254701866988</c:v>
                </c:pt>
                <c:pt idx="2">
                  <c:v>0.65813458302236105</c:v>
                </c:pt>
                <c:pt idx="3">
                  <c:v>0.37953567124938187</c:v>
                </c:pt>
                <c:pt idx="4">
                  <c:v>3.5282339057140288</c:v>
                </c:pt>
                <c:pt idx="5">
                  <c:v>3.0960657239533718</c:v>
                </c:pt>
                <c:pt idx="6">
                  <c:v>3.9445490455661218</c:v>
                </c:pt>
              </c:numCache>
            </c:numRef>
          </c:val>
          <c:smooth val="0"/>
          <c:extLst>
            <c:ext xmlns:c16="http://schemas.microsoft.com/office/drawing/2014/chart" uri="{C3380CC4-5D6E-409C-BE32-E72D297353CC}">
              <c16:uniqueId val="{00000002-E72C-41EB-B839-98E0E55267C8}"/>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Data_baseline!$G$31:$G$37</c:f>
              <c:numCache>
                <c:formatCode>General</c:formatCode>
                <c:ptCount val="7"/>
                <c:pt idx="0">
                  <c:v>-1</c:v>
                </c:pt>
                <c:pt idx="1">
                  <c:v>0</c:v>
                </c:pt>
                <c:pt idx="2">
                  <c:v>1</c:v>
                </c:pt>
                <c:pt idx="3">
                  <c:v>2</c:v>
                </c:pt>
                <c:pt idx="4">
                  <c:v>3</c:v>
                </c:pt>
                <c:pt idx="5">
                  <c:v>4</c:v>
                </c:pt>
                <c:pt idx="6">
                  <c:v>5</c:v>
                </c:pt>
              </c:numCache>
            </c:numRef>
          </c:cat>
          <c:val>
            <c:numRef>
              <c:f>Data_baseline!$H$31:$H$37</c:f>
              <c:numCache>
                <c:formatCode>General</c:formatCode>
                <c:ptCount val="7"/>
                <c:pt idx="0">
                  <c:v>0</c:v>
                </c:pt>
                <c:pt idx="1">
                  <c:v>-8.7004450862646104E-2</c:v>
                </c:pt>
                <c:pt idx="2">
                  <c:v>2.5801992772646248E-2</c:v>
                </c:pt>
                <c:pt idx="3">
                  <c:v>0.11593024345707893</c:v>
                </c:pt>
                <c:pt idx="4">
                  <c:v>0.15223373557984829</c:v>
                </c:pt>
                <c:pt idx="5">
                  <c:v>9.883490390789508E-2</c:v>
                </c:pt>
                <c:pt idx="6">
                  <c:v>0.15505273228383062</c:v>
                </c:pt>
              </c:numCache>
            </c:numRef>
          </c:val>
          <c:smooth val="0"/>
          <c:extLst>
            <c:ext xmlns:c16="http://schemas.microsoft.com/office/drawing/2014/chart" uri="{C3380CC4-5D6E-409C-BE32-E72D297353CC}">
              <c16:uniqueId val="{00000000-FC10-4BB7-8FF7-01F6673E31B3}"/>
            </c:ext>
          </c:extLst>
        </c:ser>
        <c:ser>
          <c:idx val="1"/>
          <c:order val="1"/>
          <c:spPr>
            <a:ln w="76200" cap="rnd">
              <a:solidFill>
                <a:schemeClr val="accent1"/>
              </a:solidFill>
              <a:prstDash val="sysDot"/>
              <a:round/>
            </a:ln>
            <a:effectLst/>
          </c:spPr>
          <c:marker>
            <c:symbol val="none"/>
          </c:marker>
          <c:cat>
            <c:numRef>
              <c:f>Data_baseline!$G$31:$G$37</c:f>
              <c:numCache>
                <c:formatCode>General</c:formatCode>
                <c:ptCount val="7"/>
                <c:pt idx="0">
                  <c:v>-1</c:v>
                </c:pt>
                <c:pt idx="1">
                  <c:v>0</c:v>
                </c:pt>
                <c:pt idx="2">
                  <c:v>1</c:v>
                </c:pt>
                <c:pt idx="3">
                  <c:v>2</c:v>
                </c:pt>
                <c:pt idx="4">
                  <c:v>3</c:v>
                </c:pt>
                <c:pt idx="5">
                  <c:v>4</c:v>
                </c:pt>
                <c:pt idx="6">
                  <c:v>5</c:v>
                </c:pt>
              </c:numCache>
            </c:numRef>
          </c:cat>
          <c:val>
            <c:numRef>
              <c:f>Data_baseline!$I$31:$I$37</c:f>
              <c:numCache>
                <c:formatCode>General</c:formatCode>
                <c:ptCount val="7"/>
                <c:pt idx="0">
                  <c:v>0</c:v>
                </c:pt>
                <c:pt idx="1">
                  <c:v>-0.18176917193813502</c:v>
                </c:pt>
                <c:pt idx="2">
                  <c:v>-6.4032723295544824E-2</c:v>
                </c:pt>
                <c:pt idx="3">
                  <c:v>-4.2911838042478424E-2</c:v>
                </c:pt>
                <c:pt idx="4">
                  <c:v>-3.9103214401472221E-2</c:v>
                </c:pt>
                <c:pt idx="5">
                  <c:v>-7.9040183600200556E-2</c:v>
                </c:pt>
                <c:pt idx="6">
                  <c:v>-2.7154826907299902E-2</c:v>
                </c:pt>
              </c:numCache>
            </c:numRef>
          </c:val>
          <c:smooth val="0"/>
          <c:extLst>
            <c:ext xmlns:c16="http://schemas.microsoft.com/office/drawing/2014/chart" uri="{C3380CC4-5D6E-409C-BE32-E72D297353CC}">
              <c16:uniqueId val="{00000001-FC10-4BB7-8FF7-01F6673E31B3}"/>
            </c:ext>
          </c:extLst>
        </c:ser>
        <c:ser>
          <c:idx val="2"/>
          <c:order val="2"/>
          <c:spPr>
            <a:ln w="76200" cap="rnd">
              <a:solidFill>
                <a:schemeClr val="accent1"/>
              </a:solidFill>
              <a:prstDash val="sysDot"/>
              <a:round/>
            </a:ln>
            <a:effectLst/>
          </c:spPr>
          <c:marker>
            <c:symbol val="none"/>
          </c:marker>
          <c:cat>
            <c:numRef>
              <c:f>Data_baseline!$G$31:$G$37</c:f>
              <c:numCache>
                <c:formatCode>General</c:formatCode>
                <c:ptCount val="7"/>
                <c:pt idx="0">
                  <c:v>-1</c:v>
                </c:pt>
                <c:pt idx="1">
                  <c:v>0</c:v>
                </c:pt>
                <c:pt idx="2">
                  <c:v>1</c:v>
                </c:pt>
                <c:pt idx="3">
                  <c:v>2</c:v>
                </c:pt>
                <c:pt idx="4">
                  <c:v>3</c:v>
                </c:pt>
                <c:pt idx="5">
                  <c:v>4</c:v>
                </c:pt>
                <c:pt idx="6">
                  <c:v>5</c:v>
                </c:pt>
              </c:numCache>
            </c:numRef>
          </c:cat>
          <c:val>
            <c:numRef>
              <c:f>Data_baseline!$J$31:$J$37</c:f>
              <c:numCache>
                <c:formatCode>General</c:formatCode>
                <c:ptCount val="7"/>
                <c:pt idx="0">
                  <c:v>0</c:v>
                </c:pt>
                <c:pt idx="1">
                  <c:v>7.7602702128428186E-3</c:v>
                </c:pt>
                <c:pt idx="2">
                  <c:v>0.11563670884083734</c:v>
                </c:pt>
                <c:pt idx="3">
                  <c:v>0.27477232495663628</c:v>
                </c:pt>
                <c:pt idx="4">
                  <c:v>0.34357068556116876</c:v>
                </c:pt>
                <c:pt idx="5">
                  <c:v>0.27670999141599073</c:v>
                </c:pt>
                <c:pt idx="6">
                  <c:v>0.33726029147496117</c:v>
                </c:pt>
              </c:numCache>
            </c:numRef>
          </c:val>
          <c:smooth val="0"/>
          <c:extLst>
            <c:ext xmlns:c16="http://schemas.microsoft.com/office/drawing/2014/chart" uri="{C3380CC4-5D6E-409C-BE32-E72D297353CC}">
              <c16:uniqueId val="{00000002-FC10-4BB7-8FF7-01F6673E31B3}"/>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cap="rnd">
              <a:solidFill>
                <a:schemeClr val="tx2"/>
              </a:solidFill>
              <a:round/>
            </a:ln>
            <a:effectLst/>
          </c:spPr>
          <c:marker>
            <c:symbol val="none"/>
          </c:marker>
          <c:cat>
            <c:numRef>
              <c:f>Data_baseline!$G$49:$G$55</c:f>
              <c:numCache>
                <c:formatCode>General</c:formatCode>
                <c:ptCount val="7"/>
                <c:pt idx="0">
                  <c:v>-1</c:v>
                </c:pt>
                <c:pt idx="1">
                  <c:v>0</c:v>
                </c:pt>
                <c:pt idx="2">
                  <c:v>1</c:v>
                </c:pt>
                <c:pt idx="3">
                  <c:v>2</c:v>
                </c:pt>
                <c:pt idx="4">
                  <c:v>3</c:v>
                </c:pt>
                <c:pt idx="5">
                  <c:v>4</c:v>
                </c:pt>
                <c:pt idx="6">
                  <c:v>5</c:v>
                </c:pt>
              </c:numCache>
            </c:numRef>
          </c:cat>
          <c:val>
            <c:numRef>
              <c:f>Data_baseline!$H$49:$H$55</c:f>
              <c:numCache>
                <c:formatCode>General</c:formatCode>
                <c:ptCount val="7"/>
                <c:pt idx="0">
                  <c:v>0</c:v>
                </c:pt>
                <c:pt idx="1">
                  <c:v>1.1231424573931843E-2</c:v>
                </c:pt>
                <c:pt idx="2">
                  <c:v>5.4679136319547891E-2</c:v>
                </c:pt>
                <c:pt idx="3">
                  <c:v>8.5111123685359946E-2</c:v>
                </c:pt>
                <c:pt idx="4">
                  <c:v>0.13622693270373343</c:v>
                </c:pt>
                <c:pt idx="5">
                  <c:v>0.12335848374205827</c:v>
                </c:pt>
                <c:pt idx="6">
                  <c:v>0.14710854660987854</c:v>
                </c:pt>
              </c:numCache>
            </c:numRef>
          </c:val>
          <c:smooth val="0"/>
          <c:extLst>
            <c:ext xmlns:c16="http://schemas.microsoft.com/office/drawing/2014/chart" uri="{C3380CC4-5D6E-409C-BE32-E72D297353CC}">
              <c16:uniqueId val="{00000000-04FF-44AB-929C-949FE37C9FA5}"/>
            </c:ext>
          </c:extLst>
        </c:ser>
        <c:ser>
          <c:idx val="1"/>
          <c:order val="1"/>
          <c:spPr>
            <a:ln w="76200" cap="rnd">
              <a:solidFill>
                <a:schemeClr val="accent1"/>
              </a:solidFill>
              <a:prstDash val="sysDot"/>
              <a:round/>
            </a:ln>
            <a:effectLst/>
          </c:spPr>
          <c:marker>
            <c:symbol val="none"/>
          </c:marker>
          <c:cat>
            <c:numRef>
              <c:f>Data_baseline!$G$49:$G$55</c:f>
              <c:numCache>
                <c:formatCode>General</c:formatCode>
                <c:ptCount val="7"/>
                <c:pt idx="0">
                  <c:v>-1</c:v>
                </c:pt>
                <c:pt idx="1">
                  <c:v>0</c:v>
                </c:pt>
                <c:pt idx="2">
                  <c:v>1</c:v>
                </c:pt>
                <c:pt idx="3">
                  <c:v>2</c:v>
                </c:pt>
                <c:pt idx="4">
                  <c:v>3</c:v>
                </c:pt>
                <c:pt idx="5">
                  <c:v>4</c:v>
                </c:pt>
                <c:pt idx="6">
                  <c:v>5</c:v>
                </c:pt>
              </c:numCache>
            </c:numRef>
          </c:cat>
          <c:val>
            <c:numRef>
              <c:f>Data_baseline!$I$49:$I$55</c:f>
              <c:numCache>
                <c:formatCode>General</c:formatCode>
                <c:ptCount val="7"/>
                <c:pt idx="0">
                  <c:v>0</c:v>
                </c:pt>
                <c:pt idx="1">
                  <c:v>-1.6396660294945836E-2</c:v>
                </c:pt>
                <c:pt idx="2">
                  <c:v>-6.4056758029190407E-3</c:v>
                </c:pt>
                <c:pt idx="3">
                  <c:v>4.3925345521008928E-3</c:v>
                </c:pt>
                <c:pt idx="4">
                  <c:v>3.0813829818794571E-2</c:v>
                </c:pt>
                <c:pt idx="5">
                  <c:v>2.2445102774839173E-3</c:v>
                </c:pt>
                <c:pt idx="6">
                  <c:v>8.3396213061435603E-3</c:v>
                </c:pt>
              </c:numCache>
            </c:numRef>
          </c:val>
          <c:smooth val="0"/>
          <c:extLst>
            <c:ext xmlns:c16="http://schemas.microsoft.com/office/drawing/2014/chart" uri="{C3380CC4-5D6E-409C-BE32-E72D297353CC}">
              <c16:uniqueId val="{00000001-04FF-44AB-929C-949FE37C9FA5}"/>
            </c:ext>
          </c:extLst>
        </c:ser>
        <c:ser>
          <c:idx val="2"/>
          <c:order val="2"/>
          <c:spPr>
            <a:ln w="76200" cap="rnd">
              <a:solidFill>
                <a:schemeClr val="accent1"/>
              </a:solidFill>
              <a:prstDash val="sysDot"/>
              <a:round/>
            </a:ln>
            <a:effectLst/>
          </c:spPr>
          <c:marker>
            <c:symbol val="none"/>
          </c:marker>
          <c:cat>
            <c:numRef>
              <c:f>Data_baseline!$G$49:$G$55</c:f>
              <c:numCache>
                <c:formatCode>General</c:formatCode>
                <c:ptCount val="7"/>
                <c:pt idx="0">
                  <c:v>-1</c:v>
                </c:pt>
                <c:pt idx="1">
                  <c:v>0</c:v>
                </c:pt>
                <c:pt idx="2">
                  <c:v>1</c:v>
                </c:pt>
                <c:pt idx="3">
                  <c:v>2</c:v>
                </c:pt>
                <c:pt idx="4">
                  <c:v>3</c:v>
                </c:pt>
                <c:pt idx="5">
                  <c:v>4</c:v>
                </c:pt>
                <c:pt idx="6">
                  <c:v>5</c:v>
                </c:pt>
              </c:numCache>
            </c:numRef>
          </c:cat>
          <c:val>
            <c:numRef>
              <c:f>Data_baseline!$J$49:$J$55</c:f>
              <c:numCache>
                <c:formatCode>General</c:formatCode>
                <c:ptCount val="7"/>
                <c:pt idx="0">
                  <c:v>0</c:v>
                </c:pt>
                <c:pt idx="1">
                  <c:v>3.8859509442809526E-2</c:v>
                </c:pt>
                <c:pt idx="2">
                  <c:v>0.11576394844201482</c:v>
                </c:pt>
                <c:pt idx="3">
                  <c:v>0.16582971281861902</c:v>
                </c:pt>
                <c:pt idx="4">
                  <c:v>0.24164003558867228</c:v>
                </c:pt>
                <c:pt idx="5">
                  <c:v>0.2444724572066326</c:v>
                </c:pt>
                <c:pt idx="6">
                  <c:v>0.28587747191361351</c:v>
                </c:pt>
              </c:numCache>
            </c:numRef>
          </c:val>
          <c:smooth val="0"/>
          <c:extLst>
            <c:ext xmlns:c16="http://schemas.microsoft.com/office/drawing/2014/chart" uri="{C3380CC4-5D6E-409C-BE32-E72D297353CC}">
              <c16:uniqueId val="{00000002-04FF-44AB-929C-949FE37C9FA5}"/>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spPr>
            <a:ln w="76200" cap="rnd">
              <a:solidFill>
                <a:schemeClr val="tx2"/>
              </a:solidFill>
              <a:round/>
            </a:ln>
            <a:effectLst/>
          </c:spPr>
          <c:marker>
            <c:symbol val="none"/>
          </c:marker>
          <c:cat>
            <c:numRef>
              <c:f>Data_baseline!$G$13:$G$19</c:f>
              <c:numCache>
                <c:formatCode>General</c:formatCode>
                <c:ptCount val="7"/>
                <c:pt idx="0">
                  <c:v>-1</c:v>
                </c:pt>
                <c:pt idx="1">
                  <c:v>0</c:v>
                </c:pt>
                <c:pt idx="2">
                  <c:v>1</c:v>
                </c:pt>
                <c:pt idx="3">
                  <c:v>2</c:v>
                </c:pt>
                <c:pt idx="4">
                  <c:v>3</c:v>
                </c:pt>
                <c:pt idx="5">
                  <c:v>4</c:v>
                </c:pt>
                <c:pt idx="6">
                  <c:v>5</c:v>
                </c:pt>
              </c:numCache>
            </c:numRef>
          </c:cat>
          <c:val>
            <c:numRef>
              <c:f>Data_baseline!$H$13:$H$19</c:f>
              <c:numCache>
                <c:formatCode>General</c:formatCode>
                <c:ptCount val="7"/>
                <c:pt idx="0">
                  <c:v>0</c:v>
                </c:pt>
                <c:pt idx="1">
                  <c:v>0.71665096670016648</c:v>
                </c:pt>
                <c:pt idx="2">
                  <c:v>0.58860274061076334</c:v>
                </c:pt>
                <c:pt idx="3">
                  <c:v>0.27392574681909754</c:v>
                </c:pt>
                <c:pt idx="4">
                  <c:v>0.30149090596446765</c:v>
                </c:pt>
                <c:pt idx="5">
                  <c:v>0.33597986067943275</c:v>
                </c:pt>
                <c:pt idx="6">
                  <c:v>0.65590577362440527</c:v>
                </c:pt>
              </c:numCache>
            </c:numRef>
          </c:val>
          <c:smooth val="0"/>
          <c:extLst>
            <c:ext xmlns:c16="http://schemas.microsoft.com/office/drawing/2014/chart" uri="{C3380CC4-5D6E-409C-BE32-E72D297353CC}">
              <c16:uniqueId val="{00000000-AFAF-471E-AA48-445DA6175FF4}"/>
            </c:ext>
          </c:extLst>
        </c:ser>
        <c:ser>
          <c:idx val="0"/>
          <c:order val="1"/>
          <c:spPr>
            <a:ln w="76200" cap="rnd">
              <a:solidFill>
                <a:schemeClr val="accent1"/>
              </a:solidFill>
              <a:prstDash val="sysDot"/>
              <a:round/>
            </a:ln>
            <a:effectLst/>
          </c:spPr>
          <c:marker>
            <c:symbol val="none"/>
          </c:marker>
          <c:cat>
            <c:numRef>
              <c:f>Data_baseline!$G$13:$G$19</c:f>
              <c:numCache>
                <c:formatCode>General</c:formatCode>
                <c:ptCount val="7"/>
                <c:pt idx="0">
                  <c:v>-1</c:v>
                </c:pt>
                <c:pt idx="1">
                  <c:v>0</c:v>
                </c:pt>
                <c:pt idx="2">
                  <c:v>1</c:v>
                </c:pt>
                <c:pt idx="3">
                  <c:v>2</c:v>
                </c:pt>
                <c:pt idx="4">
                  <c:v>3</c:v>
                </c:pt>
                <c:pt idx="5">
                  <c:v>4</c:v>
                </c:pt>
                <c:pt idx="6">
                  <c:v>5</c:v>
                </c:pt>
              </c:numCache>
            </c:numRef>
          </c:cat>
          <c:val>
            <c:numRef>
              <c:f>Data_baseline!$I$13:$I$19</c:f>
              <c:numCache>
                <c:formatCode>General</c:formatCode>
                <c:ptCount val="7"/>
                <c:pt idx="0">
                  <c:v>0</c:v>
                </c:pt>
                <c:pt idx="1">
                  <c:v>0.25837197619434726</c:v>
                </c:pt>
                <c:pt idx="2">
                  <c:v>-4.7344635065048992E-3</c:v>
                </c:pt>
                <c:pt idx="3">
                  <c:v>-0.34667253822594879</c:v>
                </c:pt>
                <c:pt idx="4">
                  <c:v>-0.36524722616884298</c:v>
                </c:pt>
                <c:pt idx="5">
                  <c:v>-0.4327565914475564</c:v>
                </c:pt>
                <c:pt idx="6">
                  <c:v>-0.17871232305861548</c:v>
                </c:pt>
              </c:numCache>
            </c:numRef>
          </c:val>
          <c:smooth val="0"/>
          <c:extLst>
            <c:ext xmlns:c16="http://schemas.microsoft.com/office/drawing/2014/chart" uri="{C3380CC4-5D6E-409C-BE32-E72D297353CC}">
              <c16:uniqueId val="{00000001-AFAF-471E-AA48-445DA6175FF4}"/>
            </c:ext>
          </c:extLst>
        </c:ser>
        <c:ser>
          <c:idx val="1"/>
          <c:order val="2"/>
          <c:spPr>
            <a:ln w="76200" cap="rnd">
              <a:solidFill>
                <a:schemeClr val="accent1"/>
              </a:solidFill>
              <a:prstDash val="sysDot"/>
              <a:round/>
            </a:ln>
            <a:effectLst/>
          </c:spPr>
          <c:marker>
            <c:symbol val="none"/>
          </c:marker>
          <c:cat>
            <c:numRef>
              <c:f>Data_baseline!$G$13:$G$19</c:f>
              <c:numCache>
                <c:formatCode>General</c:formatCode>
                <c:ptCount val="7"/>
                <c:pt idx="0">
                  <c:v>-1</c:v>
                </c:pt>
                <c:pt idx="1">
                  <c:v>0</c:v>
                </c:pt>
                <c:pt idx="2">
                  <c:v>1</c:v>
                </c:pt>
                <c:pt idx="3">
                  <c:v>2</c:v>
                </c:pt>
                <c:pt idx="4">
                  <c:v>3</c:v>
                </c:pt>
                <c:pt idx="5">
                  <c:v>4</c:v>
                </c:pt>
                <c:pt idx="6">
                  <c:v>5</c:v>
                </c:pt>
              </c:numCache>
            </c:numRef>
          </c:cat>
          <c:val>
            <c:numRef>
              <c:f>Data_baseline!$J$13:$J$19</c:f>
              <c:numCache>
                <c:formatCode>General</c:formatCode>
                <c:ptCount val="7"/>
                <c:pt idx="0">
                  <c:v>0</c:v>
                </c:pt>
                <c:pt idx="1">
                  <c:v>1.1749299572059857</c:v>
                </c:pt>
                <c:pt idx="2">
                  <c:v>1.1819399447280317</c:v>
                </c:pt>
                <c:pt idx="3">
                  <c:v>0.89452403186414375</c:v>
                </c:pt>
                <c:pt idx="4">
                  <c:v>0.96822903809777827</c:v>
                </c:pt>
                <c:pt idx="5">
                  <c:v>1.1047163128064219</c:v>
                </c:pt>
                <c:pt idx="6">
                  <c:v>1.4905238703074259</c:v>
                </c:pt>
              </c:numCache>
            </c:numRef>
          </c:val>
          <c:smooth val="0"/>
          <c:extLst>
            <c:ext xmlns:c16="http://schemas.microsoft.com/office/drawing/2014/chart" uri="{C3380CC4-5D6E-409C-BE32-E72D297353CC}">
              <c16:uniqueId val="{00000002-AFAF-471E-AA48-445DA6175FF4}"/>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spPr>
            <a:ln w="76200" cap="rnd">
              <a:solidFill>
                <a:schemeClr val="tx2"/>
              </a:solidFill>
              <a:round/>
            </a:ln>
            <a:effectLst/>
          </c:spPr>
          <c:marker>
            <c:symbol val="none"/>
          </c:marker>
          <c:cat>
            <c:numRef>
              <c:f>Data_baseline!$G$22:$G$28</c:f>
              <c:numCache>
                <c:formatCode>General</c:formatCode>
                <c:ptCount val="7"/>
                <c:pt idx="0">
                  <c:v>-1</c:v>
                </c:pt>
                <c:pt idx="1">
                  <c:v>0</c:v>
                </c:pt>
                <c:pt idx="2">
                  <c:v>1</c:v>
                </c:pt>
                <c:pt idx="3">
                  <c:v>2</c:v>
                </c:pt>
                <c:pt idx="4">
                  <c:v>3</c:v>
                </c:pt>
                <c:pt idx="5">
                  <c:v>4</c:v>
                </c:pt>
                <c:pt idx="6">
                  <c:v>5</c:v>
                </c:pt>
              </c:numCache>
            </c:numRef>
          </c:cat>
          <c:val>
            <c:numRef>
              <c:f>Data_baseline!$H$22:$H$28</c:f>
              <c:numCache>
                <c:formatCode>General</c:formatCode>
                <c:ptCount val="7"/>
                <c:pt idx="0">
                  <c:v>0</c:v>
                </c:pt>
                <c:pt idx="1">
                  <c:v>-9.6981620456278325E-2</c:v>
                </c:pt>
                <c:pt idx="2">
                  <c:v>-3.5170553824514152E-2</c:v>
                </c:pt>
                <c:pt idx="3">
                  <c:v>-1.794916152191162E-2</c:v>
                </c:pt>
                <c:pt idx="4">
                  <c:v>6.2755724634826177E-2</c:v>
                </c:pt>
                <c:pt idx="5">
                  <c:v>5.4329151437759397E-2</c:v>
                </c:pt>
                <c:pt idx="6">
                  <c:v>-1.5335079150991513E-3</c:v>
                </c:pt>
              </c:numCache>
            </c:numRef>
          </c:val>
          <c:smooth val="0"/>
          <c:extLst>
            <c:ext xmlns:c16="http://schemas.microsoft.com/office/drawing/2014/chart" uri="{C3380CC4-5D6E-409C-BE32-E72D297353CC}">
              <c16:uniqueId val="{00000000-7EF0-4F17-BB11-1EE60C9C5B09}"/>
            </c:ext>
          </c:extLst>
        </c:ser>
        <c:ser>
          <c:idx val="0"/>
          <c:order val="1"/>
          <c:spPr>
            <a:ln w="76200" cap="rnd">
              <a:solidFill>
                <a:schemeClr val="accent1"/>
              </a:solidFill>
              <a:prstDash val="sysDot"/>
              <a:round/>
            </a:ln>
            <a:effectLst/>
          </c:spPr>
          <c:marker>
            <c:symbol val="none"/>
          </c:marker>
          <c:cat>
            <c:numRef>
              <c:f>Data_baseline!$G$22:$G$28</c:f>
              <c:numCache>
                <c:formatCode>General</c:formatCode>
                <c:ptCount val="7"/>
                <c:pt idx="0">
                  <c:v>-1</c:v>
                </c:pt>
                <c:pt idx="1">
                  <c:v>0</c:v>
                </c:pt>
                <c:pt idx="2">
                  <c:v>1</c:v>
                </c:pt>
                <c:pt idx="3">
                  <c:v>2</c:v>
                </c:pt>
                <c:pt idx="4">
                  <c:v>3</c:v>
                </c:pt>
                <c:pt idx="5">
                  <c:v>4</c:v>
                </c:pt>
                <c:pt idx="6">
                  <c:v>5</c:v>
                </c:pt>
              </c:numCache>
            </c:numRef>
          </c:cat>
          <c:val>
            <c:numRef>
              <c:f>Data_baseline!$I$22:$I$28</c:f>
              <c:numCache>
                <c:formatCode>General</c:formatCode>
                <c:ptCount val="7"/>
                <c:pt idx="0">
                  <c:v>0</c:v>
                </c:pt>
                <c:pt idx="1">
                  <c:v>-0.20260346689803779</c:v>
                </c:pt>
                <c:pt idx="2">
                  <c:v>-0.21595879103353366</c:v>
                </c:pt>
                <c:pt idx="3">
                  <c:v>-0.20619010848572553</c:v>
                </c:pt>
                <c:pt idx="4">
                  <c:v>-0.15964018643522948</c:v>
                </c:pt>
                <c:pt idx="5">
                  <c:v>-0.23508031934049814</c:v>
                </c:pt>
                <c:pt idx="6">
                  <c:v>-0.2602228833839767</c:v>
                </c:pt>
              </c:numCache>
            </c:numRef>
          </c:val>
          <c:smooth val="0"/>
          <c:extLst>
            <c:ext xmlns:c16="http://schemas.microsoft.com/office/drawing/2014/chart" uri="{C3380CC4-5D6E-409C-BE32-E72D297353CC}">
              <c16:uniqueId val="{00000001-7EF0-4F17-BB11-1EE60C9C5B09}"/>
            </c:ext>
          </c:extLst>
        </c:ser>
        <c:ser>
          <c:idx val="1"/>
          <c:order val="2"/>
          <c:spPr>
            <a:ln w="76200" cap="rnd">
              <a:solidFill>
                <a:schemeClr val="accent1"/>
              </a:solidFill>
              <a:prstDash val="sysDot"/>
              <a:round/>
            </a:ln>
            <a:effectLst/>
          </c:spPr>
          <c:marker>
            <c:symbol val="none"/>
          </c:marker>
          <c:cat>
            <c:numRef>
              <c:f>Data_baseline!$G$22:$G$28</c:f>
              <c:numCache>
                <c:formatCode>General</c:formatCode>
                <c:ptCount val="7"/>
                <c:pt idx="0">
                  <c:v>-1</c:v>
                </c:pt>
                <c:pt idx="1">
                  <c:v>0</c:v>
                </c:pt>
                <c:pt idx="2">
                  <c:v>1</c:v>
                </c:pt>
                <c:pt idx="3">
                  <c:v>2</c:v>
                </c:pt>
                <c:pt idx="4">
                  <c:v>3</c:v>
                </c:pt>
                <c:pt idx="5">
                  <c:v>4</c:v>
                </c:pt>
                <c:pt idx="6">
                  <c:v>5</c:v>
                </c:pt>
              </c:numCache>
            </c:numRef>
          </c:cat>
          <c:val>
            <c:numRef>
              <c:f>Data_baseline!$J$22:$J$28</c:f>
              <c:numCache>
                <c:formatCode>General</c:formatCode>
                <c:ptCount val="7"/>
                <c:pt idx="0">
                  <c:v>0</c:v>
                </c:pt>
                <c:pt idx="1">
                  <c:v>8.640225985481139E-3</c:v>
                </c:pt>
                <c:pt idx="2">
                  <c:v>0.14561768338450537</c:v>
                </c:pt>
                <c:pt idx="3">
                  <c:v>0.17029178544190227</c:v>
                </c:pt>
                <c:pt idx="4">
                  <c:v>0.28515163570488189</c:v>
                </c:pt>
                <c:pt idx="5">
                  <c:v>0.34373862221601692</c:v>
                </c:pt>
                <c:pt idx="6">
                  <c:v>0.25715586755377839</c:v>
                </c:pt>
              </c:numCache>
            </c:numRef>
          </c:val>
          <c:smooth val="0"/>
          <c:extLst>
            <c:ext xmlns:c16="http://schemas.microsoft.com/office/drawing/2014/chart" uri="{C3380CC4-5D6E-409C-BE32-E72D297353CC}">
              <c16:uniqueId val="{00000002-7EF0-4F17-BB11-1EE60C9C5B09}"/>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Data_posshock!$G$4:$G$10</c:f>
              <c:numCache>
                <c:formatCode>General</c:formatCode>
                <c:ptCount val="7"/>
                <c:pt idx="0">
                  <c:v>-1</c:v>
                </c:pt>
                <c:pt idx="1">
                  <c:v>0</c:v>
                </c:pt>
                <c:pt idx="2">
                  <c:v>1</c:v>
                </c:pt>
                <c:pt idx="3">
                  <c:v>2</c:v>
                </c:pt>
                <c:pt idx="4">
                  <c:v>3</c:v>
                </c:pt>
                <c:pt idx="5">
                  <c:v>4</c:v>
                </c:pt>
                <c:pt idx="6">
                  <c:v>5</c:v>
                </c:pt>
              </c:numCache>
            </c:numRef>
          </c:cat>
          <c:val>
            <c:numRef>
              <c:f>Data_posshock!$H$4:$H$10</c:f>
              <c:numCache>
                <c:formatCode>General</c:formatCode>
                <c:ptCount val="7"/>
                <c:pt idx="0">
                  <c:v>0</c:v>
                </c:pt>
                <c:pt idx="1">
                  <c:v>-0.29121310844030229</c:v>
                </c:pt>
                <c:pt idx="2">
                  <c:v>-0.54417022430766371</c:v>
                </c:pt>
                <c:pt idx="3">
                  <c:v>-0.95296333691105239</c:v>
                </c:pt>
                <c:pt idx="4">
                  <c:v>-0.98211477827914051</c:v>
                </c:pt>
                <c:pt idx="5">
                  <c:v>-1.2624109150193632</c:v>
                </c:pt>
                <c:pt idx="6">
                  <c:v>-1.2832418956641107</c:v>
                </c:pt>
              </c:numCache>
            </c:numRef>
          </c:val>
          <c:smooth val="0"/>
          <c:extLst>
            <c:ext xmlns:c16="http://schemas.microsoft.com/office/drawing/2014/chart" uri="{C3380CC4-5D6E-409C-BE32-E72D297353CC}">
              <c16:uniqueId val="{00000000-27FA-415A-BB81-91C77029A3FF}"/>
            </c:ext>
          </c:extLst>
        </c:ser>
        <c:ser>
          <c:idx val="3"/>
          <c:order val="1"/>
          <c:spPr>
            <a:ln w="76200" cap="rnd">
              <a:solidFill>
                <a:srgbClr val="4F81BD"/>
              </a:solidFill>
              <a:prstDash val="sysDot"/>
              <a:round/>
            </a:ln>
            <a:effectLst/>
          </c:spPr>
          <c:marker>
            <c:symbol val="none"/>
          </c:marker>
          <c:cat>
            <c:numRef>
              <c:f>Data_posshock!$G$4:$G$10</c:f>
              <c:numCache>
                <c:formatCode>General</c:formatCode>
                <c:ptCount val="7"/>
                <c:pt idx="0">
                  <c:v>-1</c:v>
                </c:pt>
                <c:pt idx="1">
                  <c:v>0</c:v>
                </c:pt>
                <c:pt idx="2">
                  <c:v>1</c:v>
                </c:pt>
                <c:pt idx="3">
                  <c:v>2</c:v>
                </c:pt>
                <c:pt idx="4">
                  <c:v>3</c:v>
                </c:pt>
                <c:pt idx="5">
                  <c:v>4</c:v>
                </c:pt>
                <c:pt idx="6">
                  <c:v>5</c:v>
                </c:pt>
              </c:numCache>
            </c:numRef>
          </c:cat>
          <c:val>
            <c:numRef>
              <c:f>Data_posshock!$I$4:$I$10</c:f>
              <c:numCache>
                <c:formatCode>General</c:formatCode>
                <c:ptCount val="7"/>
                <c:pt idx="0">
                  <c:v>0</c:v>
                </c:pt>
                <c:pt idx="1">
                  <c:v>-0.55103021426468968</c:v>
                </c:pt>
                <c:pt idx="2">
                  <c:v>-0.96476007774108696</c:v>
                </c:pt>
                <c:pt idx="3">
                  <c:v>-1.5129624880935237</c:v>
                </c:pt>
                <c:pt idx="4">
                  <c:v>-1.5642066432226838</c:v>
                </c:pt>
                <c:pt idx="5">
                  <c:v>-1.8772558910093922</c:v>
                </c:pt>
                <c:pt idx="6">
                  <c:v>-2.0221652189115815</c:v>
                </c:pt>
              </c:numCache>
            </c:numRef>
          </c:val>
          <c:smooth val="0"/>
          <c:extLst>
            <c:ext xmlns:c16="http://schemas.microsoft.com/office/drawing/2014/chart" uri="{C3380CC4-5D6E-409C-BE32-E72D297353CC}">
              <c16:uniqueId val="{00000001-27FA-415A-BB81-91C77029A3FF}"/>
            </c:ext>
          </c:extLst>
        </c:ser>
        <c:ser>
          <c:idx val="0"/>
          <c:order val="2"/>
          <c:spPr>
            <a:ln w="76200" cap="rnd">
              <a:solidFill>
                <a:schemeClr val="accent1"/>
              </a:solidFill>
              <a:prstDash val="sysDot"/>
              <a:round/>
            </a:ln>
            <a:effectLst/>
          </c:spPr>
          <c:marker>
            <c:symbol val="none"/>
          </c:marker>
          <c:cat>
            <c:numRef>
              <c:f>Data_posshock!$G$4:$G$10</c:f>
              <c:numCache>
                <c:formatCode>General</c:formatCode>
                <c:ptCount val="7"/>
                <c:pt idx="0">
                  <c:v>-1</c:v>
                </c:pt>
                <c:pt idx="1">
                  <c:v>0</c:v>
                </c:pt>
                <c:pt idx="2">
                  <c:v>1</c:v>
                </c:pt>
                <c:pt idx="3">
                  <c:v>2</c:v>
                </c:pt>
                <c:pt idx="4">
                  <c:v>3</c:v>
                </c:pt>
                <c:pt idx="5">
                  <c:v>4</c:v>
                </c:pt>
                <c:pt idx="6">
                  <c:v>5</c:v>
                </c:pt>
              </c:numCache>
            </c:numRef>
          </c:cat>
          <c:val>
            <c:numRef>
              <c:f>Data_posshock!$J$4:$J$10</c:f>
              <c:numCache>
                <c:formatCode>General</c:formatCode>
                <c:ptCount val="7"/>
                <c:pt idx="0">
                  <c:v>0</c:v>
                </c:pt>
                <c:pt idx="1">
                  <c:v>-3.1396002615914922E-2</c:v>
                </c:pt>
                <c:pt idx="2">
                  <c:v>-0.12358037087424048</c:v>
                </c:pt>
                <c:pt idx="3">
                  <c:v>-0.39296418572858116</c:v>
                </c:pt>
                <c:pt idx="4">
                  <c:v>-0.40002291333559714</c:v>
                </c:pt>
                <c:pt idx="5">
                  <c:v>-0.64756593902933413</c:v>
                </c:pt>
                <c:pt idx="6">
                  <c:v>-0.54431857241663983</c:v>
                </c:pt>
              </c:numCache>
            </c:numRef>
          </c:val>
          <c:smooth val="0"/>
          <c:extLst>
            <c:ext xmlns:c16="http://schemas.microsoft.com/office/drawing/2014/chart" uri="{C3380CC4-5D6E-409C-BE32-E72D297353CC}">
              <c16:uniqueId val="{00000002-27FA-415A-BB81-91C77029A3FF}"/>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27FA-415A-BB81-91C77029A3FF}"/>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76200" cap="rnd">
              <a:solidFill>
                <a:srgbClr val="1F497D"/>
              </a:solidFill>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Data_posshock!$H$40:$H$46</c:f>
              <c:numCache>
                <c:formatCode>General</c:formatCode>
                <c:ptCount val="7"/>
                <c:pt idx="0">
                  <c:v>0</c:v>
                </c:pt>
                <c:pt idx="1">
                  <c:v>-0.39590582303479316</c:v>
                </c:pt>
                <c:pt idx="2">
                  <c:v>-0.62600695418883112</c:v>
                </c:pt>
                <c:pt idx="3">
                  <c:v>-1.2053064546503127</c:v>
                </c:pt>
                <c:pt idx="4">
                  <c:v>-1.4945188639998437</c:v>
                </c:pt>
                <c:pt idx="5">
                  <c:v>-1.6271597960874438</c:v>
                </c:pt>
                <c:pt idx="6">
                  <c:v>-2.154732992378622</c:v>
                </c:pt>
              </c:numCache>
            </c:numRef>
          </c:val>
          <c:smooth val="0"/>
          <c:extLst>
            <c:ext xmlns:c16="http://schemas.microsoft.com/office/drawing/2014/chart" uri="{C3380CC4-5D6E-409C-BE32-E72D297353CC}">
              <c16:uniqueId val="{00000000-DCEB-465E-887E-65008B200C4E}"/>
            </c:ext>
          </c:extLst>
        </c:ser>
        <c:ser>
          <c:idx val="1"/>
          <c:order val="1"/>
          <c:spPr>
            <a:ln w="76200" cap="rnd">
              <a:solidFill>
                <a:srgbClr val="4F81BD"/>
              </a:solidFill>
              <a:prstDash val="sysDot"/>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Data_posshock!$I$40:$I$46</c:f>
              <c:numCache>
                <c:formatCode>General</c:formatCode>
                <c:ptCount val="7"/>
                <c:pt idx="0">
                  <c:v>0</c:v>
                </c:pt>
                <c:pt idx="1">
                  <c:v>-0.74783568900156205</c:v>
                </c:pt>
                <c:pt idx="2">
                  <c:v>-1.1324772648008983</c:v>
                </c:pt>
                <c:pt idx="3">
                  <c:v>-1.7244067150432099</c:v>
                </c:pt>
                <c:pt idx="4">
                  <c:v>-2.2416149476403269</c:v>
                </c:pt>
                <c:pt idx="5">
                  <c:v>-2.5644020100666527</c:v>
                </c:pt>
                <c:pt idx="6">
                  <c:v>-3.197086646005165</c:v>
                </c:pt>
              </c:numCache>
            </c:numRef>
          </c:val>
          <c:smooth val="0"/>
          <c:extLst>
            <c:ext xmlns:c16="http://schemas.microsoft.com/office/drawing/2014/chart" uri="{C3380CC4-5D6E-409C-BE32-E72D297353CC}">
              <c16:uniqueId val="{00000001-DCEB-465E-887E-65008B200C4E}"/>
            </c:ext>
          </c:extLst>
        </c:ser>
        <c:ser>
          <c:idx val="2"/>
          <c:order val="2"/>
          <c:spPr>
            <a:ln w="76200" cap="rnd">
              <a:solidFill>
                <a:srgbClr val="4F81BD"/>
              </a:solidFill>
              <a:prstDash val="sysDot"/>
              <a:round/>
            </a:ln>
            <a:effectLst/>
          </c:spPr>
          <c:marker>
            <c:symbol val="none"/>
          </c:marker>
          <c:cat>
            <c:numRef>
              <c:f>Data_posshock!$G$40:$G$46</c:f>
              <c:numCache>
                <c:formatCode>General</c:formatCode>
                <c:ptCount val="7"/>
                <c:pt idx="0">
                  <c:v>-1</c:v>
                </c:pt>
                <c:pt idx="1">
                  <c:v>0</c:v>
                </c:pt>
                <c:pt idx="2">
                  <c:v>1</c:v>
                </c:pt>
                <c:pt idx="3">
                  <c:v>2</c:v>
                </c:pt>
                <c:pt idx="4">
                  <c:v>3</c:v>
                </c:pt>
                <c:pt idx="5">
                  <c:v>4</c:v>
                </c:pt>
                <c:pt idx="6">
                  <c:v>5</c:v>
                </c:pt>
              </c:numCache>
            </c:numRef>
          </c:cat>
          <c:val>
            <c:numRef>
              <c:f>Data_posshock!$J$40:$J$46</c:f>
              <c:numCache>
                <c:formatCode>General</c:formatCode>
                <c:ptCount val="7"/>
                <c:pt idx="0">
                  <c:v>0</c:v>
                </c:pt>
                <c:pt idx="1">
                  <c:v>-4.39759570680242E-2</c:v>
                </c:pt>
                <c:pt idx="2">
                  <c:v>-0.11953664357676405</c:v>
                </c:pt>
                <c:pt idx="3">
                  <c:v>-0.68620619425741536</c:v>
                </c:pt>
                <c:pt idx="4">
                  <c:v>-0.74742278035936038</c:v>
                </c:pt>
                <c:pt idx="5">
                  <c:v>-0.68991758210823506</c:v>
                </c:pt>
                <c:pt idx="6">
                  <c:v>-1.1123793387520797</c:v>
                </c:pt>
              </c:numCache>
            </c:numRef>
          </c:val>
          <c:smooth val="0"/>
          <c:extLst>
            <c:ext xmlns:c16="http://schemas.microsoft.com/office/drawing/2014/chart" uri="{C3380CC4-5D6E-409C-BE32-E72D297353CC}">
              <c16:uniqueId val="{00000002-DCEB-465E-887E-65008B200C4E}"/>
            </c:ext>
          </c:extLst>
        </c:ser>
        <c:ser>
          <c:idx val="3"/>
          <c:order val="3"/>
          <c:spPr>
            <a:ln w="76200" cap="rnd">
              <a:solidFill>
                <a:srgbClr val="C00000"/>
              </a:solidFill>
              <a:prstDash val="dash"/>
              <a:round/>
            </a:ln>
            <a:effectLst/>
          </c:spPr>
          <c:marker>
            <c:symbol val="none"/>
          </c:marker>
          <c:val>
            <c:numRef>
              <c:f>Data_baseline!$H$40:$H$46</c:f>
              <c:numCache>
                <c:formatCode>General</c:formatCode>
                <c:ptCount val="7"/>
                <c:pt idx="0">
                  <c:v>0</c:v>
                </c:pt>
                <c:pt idx="1">
                  <c:v>5.3865652111731464E-2</c:v>
                </c:pt>
                <c:pt idx="2">
                  <c:v>-0.14648683420079761</c:v>
                </c:pt>
                <c:pt idx="3">
                  <c:v>-0.390690068278648</c:v>
                </c:pt>
                <c:pt idx="4">
                  <c:v>-0.54645782411545518</c:v>
                </c:pt>
                <c:pt idx="5">
                  <c:v>-0.64607330533079799</c:v>
                </c:pt>
                <c:pt idx="6">
                  <c:v>-0.85320763466991478</c:v>
                </c:pt>
              </c:numCache>
            </c:numRef>
          </c:val>
          <c:smooth val="0"/>
          <c:extLst>
            <c:ext xmlns:c16="http://schemas.microsoft.com/office/drawing/2014/chart" uri="{C3380CC4-5D6E-409C-BE32-E72D297353CC}">
              <c16:uniqueId val="{00000003-DCEB-465E-887E-65008B200C4E}"/>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spPr>
            <a:ln w="76200" cap="rnd">
              <a:solidFill>
                <a:srgbClr val="1F497D"/>
              </a:solidFill>
              <a:round/>
            </a:ln>
            <a:effectLst/>
          </c:spPr>
          <c:marker>
            <c:symbol val="none"/>
          </c:marker>
          <c:cat>
            <c:numRef>
              <c:f>Data_negshock!$G$4:$G$10</c:f>
              <c:numCache>
                <c:formatCode>General</c:formatCode>
                <c:ptCount val="7"/>
                <c:pt idx="0">
                  <c:v>-1</c:v>
                </c:pt>
                <c:pt idx="1">
                  <c:v>0</c:v>
                </c:pt>
                <c:pt idx="2">
                  <c:v>1</c:v>
                </c:pt>
                <c:pt idx="3">
                  <c:v>2</c:v>
                </c:pt>
                <c:pt idx="4">
                  <c:v>3</c:v>
                </c:pt>
                <c:pt idx="5">
                  <c:v>4</c:v>
                </c:pt>
                <c:pt idx="6">
                  <c:v>5</c:v>
                </c:pt>
              </c:numCache>
            </c:numRef>
          </c:cat>
          <c:val>
            <c:numRef>
              <c:f>Data_negshock!$H$4:$H$10</c:f>
              <c:numCache>
                <c:formatCode>General</c:formatCode>
                <c:ptCount val="7"/>
                <c:pt idx="0">
                  <c:v>0</c:v>
                </c:pt>
                <c:pt idx="1">
                  <c:v>0.24737026404188944</c:v>
                </c:pt>
                <c:pt idx="2">
                  <c:v>0.25947125358553602</c:v>
                </c:pt>
                <c:pt idx="3">
                  <c:v>0.17902808699905873</c:v>
                </c:pt>
                <c:pt idx="4">
                  <c:v>0.16803218785794452</c:v>
                </c:pt>
                <c:pt idx="5">
                  <c:v>7.4107263601734308E-2</c:v>
                </c:pt>
                <c:pt idx="6">
                  <c:v>3.1200670743430962E-2</c:v>
                </c:pt>
              </c:numCache>
            </c:numRef>
          </c:val>
          <c:smooth val="0"/>
          <c:extLst>
            <c:ext xmlns:c16="http://schemas.microsoft.com/office/drawing/2014/chart" uri="{C3380CC4-5D6E-409C-BE32-E72D297353CC}">
              <c16:uniqueId val="{00000000-6DB1-4AB3-AB53-4DB9A3E46AD8}"/>
            </c:ext>
          </c:extLst>
        </c:ser>
        <c:ser>
          <c:idx val="3"/>
          <c:order val="1"/>
          <c:spPr>
            <a:ln w="76200" cap="rnd">
              <a:solidFill>
                <a:srgbClr val="4F81BD"/>
              </a:solidFill>
              <a:prstDash val="sysDot"/>
              <a:round/>
            </a:ln>
            <a:effectLst/>
          </c:spPr>
          <c:marker>
            <c:symbol val="none"/>
          </c:marker>
          <c:cat>
            <c:numRef>
              <c:f>Data_negshock!$G$4:$G$10</c:f>
              <c:numCache>
                <c:formatCode>General</c:formatCode>
                <c:ptCount val="7"/>
                <c:pt idx="0">
                  <c:v>-1</c:v>
                </c:pt>
                <c:pt idx="1">
                  <c:v>0</c:v>
                </c:pt>
                <c:pt idx="2">
                  <c:v>1</c:v>
                </c:pt>
                <c:pt idx="3">
                  <c:v>2</c:v>
                </c:pt>
                <c:pt idx="4">
                  <c:v>3</c:v>
                </c:pt>
                <c:pt idx="5">
                  <c:v>4</c:v>
                </c:pt>
                <c:pt idx="6">
                  <c:v>5</c:v>
                </c:pt>
              </c:numCache>
            </c:numRef>
          </c:cat>
          <c:val>
            <c:numRef>
              <c:f>Data_negshock!$I$4:$I$10</c:f>
              <c:numCache>
                <c:formatCode>General</c:formatCode>
                <c:ptCount val="7"/>
                <c:pt idx="0">
                  <c:v>0</c:v>
                </c:pt>
                <c:pt idx="1">
                  <c:v>6.0247312032234636E-2</c:v>
                </c:pt>
                <c:pt idx="2">
                  <c:v>-2.8172181277438074E-2</c:v>
                </c:pt>
                <c:pt idx="3">
                  <c:v>-0.17744046948975414</c:v>
                </c:pt>
                <c:pt idx="4">
                  <c:v>-0.31269707991849544</c:v>
                </c:pt>
                <c:pt idx="5">
                  <c:v>-0.50539823344418122</c:v>
                </c:pt>
                <c:pt idx="6">
                  <c:v>-0.52417538801341312</c:v>
                </c:pt>
              </c:numCache>
            </c:numRef>
          </c:val>
          <c:smooth val="0"/>
          <c:extLst>
            <c:ext xmlns:c16="http://schemas.microsoft.com/office/drawing/2014/chart" uri="{C3380CC4-5D6E-409C-BE32-E72D297353CC}">
              <c16:uniqueId val="{00000001-6DB1-4AB3-AB53-4DB9A3E46AD8}"/>
            </c:ext>
          </c:extLst>
        </c:ser>
        <c:ser>
          <c:idx val="0"/>
          <c:order val="2"/>
          <c:spPr>
            <a:ln w="76200" cap="rnd">
              <a:solidFill>
                <a:schemeClr val="accent1"/>
              </a:solidFill>
              <a:prstDash val="sysDot"/>
              <a:round/>
            </a:ln>
            <a:effectLst/>
          </c:spPr>
          <c:marker>
            <c:symbol val="none"/>
          </c:marker>
          <c:cat>
            <c:numRef>
              <c:f>Data_negshock!$G$4:$G$10</c:f>
              <c:numCache>
                <c:formatCode>General</c:formatCode>
                <c:ptCount val="7"/>
                <c:pt idx="0">
                  <c:v>-1</c:v>
                </c:pt>
                <c:pt idx="1">
                  <c:v>0</c:v>
                </c:pt>
                <c:pt idx="2">
                  <c:v>1</c:v>
                </c:pt>
                <c:pt idx="3">
                  <c:v>2</c:v>
                </c:pt>
                <c:pt idx="4">
                  <c:v>3</c:v>
                </c:pt>
                <c:pt idx="5">
                  <c:v>4</c:v>
                </c:pt>
                <c:pt idx="6">
                  <c:v>5</c:v>
                </c:pt>
              </c:numCache>
            </c:numRef>
          </c:cat>
          <c:val>
            <c:numRef>
              <c:f>Data_negshock!$J$4:$J$10</c:f>
              <c:numCache>
                <c:formatCode>General</c:formatCode>
                <c:ptCount val="7"/>
                <c:pt idx="0">
                  <c:v>0</c:v>
                </c:pt>
                <c:pt idx="1">
                  <c:v>0.43449321605154434</c:v>
                </c:pt>
                <c:pt idx="2">
                  <c:v>0.54711468844851008</c:v>
                </c:pt>
                <c:pt idx="3">
                  <c:v>0.53549664348787163</c:v>
                </c:pt>
                <c:pt idx="4">
                  <c:v>0.64876145563438437</c:v>
                </c:pt>
                <c:pt idx="5">
                  <c:v>0.65361276064764984</c:v>
                </c:pt>
                <c:pt idx="6">
                  <c:v>0.58657672950027506</c:v>
                </c:pt>
              </c:numCache>
            </c:numRef>
          </c:val>
          <c:smooth val="0"/>
          <c:extLst>
            <c:ext xmlns:c16="http://schemas.microsoft.com/office/drawing/2014/chart" uri="{C3380CC4-5D6E-409C-BE32-E72D297353CC}">
              <c16:uniqueId val="{00000002-6DB1-4AB3-AB53-4DB9A3E46AD8}"/>
            </c:ext>
          </c:extLst>
        </c:ser>
        <c:ser>
          <c:idx val="1"/>
          <c:order val="3"/>
          <c:spPr>
            <a:ln w="76200" cap="rnd">
              <a:solidFill>
                <a:srgbClr val="C00000"/>
              </a:solidFill>
              <a:prstDash val="dash"/>
              <a:round/>
            </a:ln>
            <a:effectLst/>
          </c:spPr>
          <c:marker>
            <c:symbol val="none"/>
          </c:marker>
          <c:val>
            <c:numRef>
              <c:f>Data_baseline!$H$4:$H$10</c:f>
              <c:numCache>
                <c:formatCode>General</c:formatCode>
                <c:ptCount val="7"/>
                <c:pt idx="0">
                  <c:v>0</c:v>
                </c:pt>
                <c:pt idx="1">
                  <c:v>4.7822582680592314E-2</c:v>
                </c:pt>
                <c:pt idx="2">
                  <c:v>-2.9602020920009818E-2</c:v>
                </c:pt>
                <c:pt idx="3">
                  <c:v>-0.22886295825066044</c:v>
                </c:pt>
                <c:pt idx="4">
                  <c:v>-0.24076935925260184</c:v>
                </c:pt>
                <c:pt idx="5">
                  <c:v>-0.40497999301739041</c:v>
                </c:pt>
                <c:pt idx="6">
                  <c:v>-0.43411227084528653</c:v>
                </c:pt>
              </c:numCache>
            </c:numRef>
          </c:val>
          <c:smooth val="0"/>
          <c:extLst>
            <c:ext xmlns:c16="http://schemas.microsoft.com/office/drawing/2014/chart" uri="{C3380CC4-5D6E-409C-BE32-E72D297353CC}">
              <c16:uniqueId val="{00000003-6DB1-4AB3-AB53-4DB9A3E46AD8}"/>
            </c:ext>
          </c:extLst>
        </c:ser>
        <c:dLbls>
          <c:showLegendKey val="0"/>
          <c:showVal val="0"/>
          <c:showCatName val="0"/>
          <c:showSerName val="0"/>
          <c:showPercent val="0"/>
          <c:showBubbleSize val="0"/>
        </c:dLbls>
        <c:smooth val="0"/>
        <c:axId val="2048953344"/>
        <c:axId val="1764170272"/>
      </c:lineChart>
      <c:catAx>
        <c:axId val="2048953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64170272"/>
        <c:crosses val="autoZero"/>
        <c:auto val="1"/>
        <c:lblAlgn val="ctr"/>
        <c:lblOffset val="100"/>
        <c:noMultiLvlLbl val="0"/>
      </c:catAx>
      <c:valAx>
        <c:axId val="176417027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48953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449" cy="464979"/>
          </a:xfrm>
          <a:prstGeom prst="rect">
            <a:avLst/>
          </a:prstGeom>
        </p:spPr>
        <p:txBody>
          <a:bodyPr vert="horz" lIns="91403" tIns="45702" rIns="91403" bIns="45702" rtlCol="0"/>
          <a:lstStyle>
            <a:lvl1pPr algn="l">
              <a:defRPr sz="1200"/>
            </a:lvl1pPr>
          </a:lstStyle>
          <a:p>
            <a:endParaRPr lang="en-US" dirty="0"/>
          </a:p>
        </p:txBody>
      </p:sp>
      <p:sp>
        <p:nvSpPr>
          <p:cNvPr id="3" name="Date Placeholder 2"/>
          <p:cNvSpPr>
            <a:spLocks noGrp="1"/>
          </p:cNvSpPr>
          <p:nvPr>
            <p:ph type="dt" sz="quarter" idx="1"/>
          </p:nvPr>
        </p:nvSpPr>
        <p:spPr>
          <a:xfrm>
            <a:off x="3978065" y="0"/>
            <a:ext cx="3043449" cy="464979"/>
          </a:xfrm>
          <a:prstGeom prst="rect">
            <a:avLst/>
          </a:prstGeom>
        </p:spPr>
        <p:txBody>
          <a:bodyPr vert="horz" lIns="91403" tIns="45702" rIns="91403" bIns="45702" rtlCol="0"/>
          <a:lstStyle>
            <a:lvl1pPr algn="r">
              <a:defRPr sz="1200"/>
            </a:lvl1pPr>
          </a:lstStyle>
          <a:p>
            <a:fld id="{749884FE-AD8B-49B0-B3E1-6550D66714C6}" type="datetimeFigureOut">
              <a:rPr lang="en-US" smtClean="0"/>
              <a:pPr/>
              <a:t>10/19/2018</a:t>
            </a:fld>
            <a:endParaRPr lang="en-US" dirty="0"/>
          </a:p>
        </p:txBody>
      </p:sp>
      <p:sp>
        <p:nvSpPr>
          <p:cNvPr id="4" name="Footer Placeholder 3"/>
          <p:cNvSpPr>
            <a:spLocks noGrp="1"/>
          </p:cNvSpPr>
          <p:nvPr>
            <p:ph type="ftr" sz="quarter" idx="2"/>
          </p:nvPr>
        </p:nvSpPr>
        <p:spPr>
          <a:xfrm>
            <a:off x="1" y="8842534"/>
            <a:ext cx="3043449" cy="464979"/>
          </a:xfrm>
          <a:prstGeom prst="rect">
            <a:avLst/>
          </a:prstGeom>
        </p:spPr>
        <p:txBody>
          <a:bodyPr vert="horz" lIns="91403" tIns="45702" rIns="91403"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065" y="8842534"/>
            <a:ext cx="3043449" cy="464979"/>
          </a:xfrm>
          <a:prstGeom prst="rect">
            <a:avLst/>
          </a:prstGeom>
        </p:spPr>
        <p:txBody>
          <a:bodyPr vert="horz" lIns="91403" tIns="45702" rIns="91403" bIns="45702" rtlCol="0" anchor="b"/>
          <a:lstStyle>
            <a:lvl1pPr algn="r">
              <a:defRPr sz="1200"/>
            </a:lvl1pPr>
          </a:lstStyle>
          <a:p>
            <a:fld id="{3F1E9B83-FD67-4601-9DA9-947B31F79BFE}"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3" tIns="46661" rIns="93323" bIns="4666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3" tIns="46661" rIns="93323" bIns="46661" rtlCol="0"/>
          <a:lstStyle>
            <a:lvl1pPr algn="r">
              <a:defRPr sz="1200"/>
            </a:lvl1pPr>
          </a:lstStyle>
          <a:p>
            <a:fld id="{290971A4-1722-4D46-A383-00B3C409E4BF}" type="datetimeFigureOut">
              <a:rPr lang="en-US" smtClean="0"/>
              <a:pPr/>
              <a:t>10/19/2018</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3" tIns="46661" rIns="93323" bIns="4666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3" tIns="46661" rIns="93323" bIns="466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lIns="93323" tIns="46661" rIns="93323"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3" tIns="46661" rIns="93323" bIns="46661" rtlCol="0" anchor="b"/>
          <a:lstStyle>
            <a:lvl1pPr algn="r">
              <a:defRPr sz="1200"/>
            </a:lvl1pPr>
          </a:lstStyle>
          <a:p>
            <a:fld id="{25ECE31F-421C-4B19-8443-3301700B1565}"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2344796" rtl="0" eaLnBrk="1" latinLnBrk="0" hangingPunct="1">
      <a:defRPr sz="3100" kern="1200">
        <a:solidFill>
          <a:schemeClr val="tx1"/>
        </a:solidFill>
        <a:latin typeface="+mn-lt"/>
        <a:ea typeface="+mn-ea"/>
        <a:cs typeface="+mn-cs"/>
      </a:defRPr>
    </a:lvl1pPr>
    <a:lvl2pPr marL="1172398" algn="l" defTabSz="2344796" rtl="0" eaLnBrk="1" latinLnBrk="0" hangingPunct="1">
      <a:defRPr sz="3100" kern="1200">
        <a:solidFill>
          <a:schemeClr val="tx1"/>
        </a:solidFill>
        <a:latin typeface="+mn-lt"/>
        <a:ea typeface="+mn-ea"/>
        <a:cs typeface="+mn-cs"/>
      </a:defRPr>
    </a:lvl2pPr>
    <a:lvl3pPr marL="2344796" algn="l" defTabSz="2344796" rtl="0" eaLnBrk="1" latinLnBrk="0" hangingPunct="1">
      <a:defRPr sz="3100" kern="1200">
        <a:solidFill>
          <a:schemeClr val="tx1"/>
        </a:solidFill>
        <a:latin typeface="+mn-lt"/>
        <a:ea typeface="+mn-ea"/>
        <a:cs typeface="+mn-cs"/>
      </a:defRPr>
    </a:lvl3pPr>
    <a:lvl4pPr marL="3517194" algn="l" defTabSz="2344796" rtl="0" eaLnBrk="1" latinLnBrk="0" hangingPunct="1">
      <a:defRPr sz="3100" kern="1200">
        <a:solidFill>
          <a:schemeClr val="tx1"/>
        </a:solidFill>
        <a:latin typeface="+mn-lt"/>
        <a:ea typeface="+mn-ea"/>
        <a:cs typeface="+mn-cs"/>
      </a:defRPr>
    </a:lvl4pPr>
    <a:lvl5pPr marL="4689592" algn="l" defTabSz="2344796" rtl="0" eaLnBrk="1" latinLnBrk="0" hangingPunct="1">
      <a:defRPr sz="3100" kern="1200">
        <a:solidFill>
          <a:schemeClr val="tx1"/>
        </a:solidFill>
        <a:latin typeface="+mn-lt"/>
        <a:ea typeface="+mn-ea"/>
        <a:cs typeface="+mn-cs"/>
      </a:defRPr>
    </a:lvl5pPr>
    <a:lvl6pPr marL="5861990" algn="l" defTabSz="2344796" rtl="0" eaLnBrk="1" latinLnBrk="0" hangingPunct="1">
      <a:defRPr sz="3100" kern="1200">
        <a:solidFill>
          <a:schemeClr val="tx1"/>
        </a:solidFill>
        <a:latin typeface="+mn-lt"/>
        <a:ea typeface="+mn-ea"/>
        <a:cs typeface="+mn-cs"/>
      </a:defRPr>
    </a:lvl6pPr>
    <a:lvl7pPr marL="7034388" algn="l" defTabSz="2344796" rtl="0" eaLnBrk="1" latinLnBrk="0" hangingPunct="1">
      <a:defRPr sz="3100" kern="1200">
        <a:solidFill>
          <a:schemeClr val="tx1"/>
        </a:solidFill>
        <a:latin typeface="+mn-lt"/>
        <a:ea typeface="+mn-ea"/>
        <a:cs typeface="+mn-cs"/>
      </a:defRPr>
    </a:lvl7pPr>
    <a:lvl8pPr marL="8206786" algn="l" defTabSz="2344796" rtl="0" eaLnBrk="1" latinLnBrk="0" hangingPunct="1">
      <a:defRPr sz="3100" kern="1200">
        <a:solidFill>
          <a:schemeClr val="tx1"/>
        </a:solidFill>
        <a:latin typeface="+mn-lt"/>
        <a:ea typeface="+mn-ea"/>
        <a:cs typeface="+mn-cs"/>
      </a:defRPr>
    </a:lvl8pPr>
    <a:lvl9pPr marL="9379184" algn="l" defTabSz="2344796" rtl="0" eaLnBrk="1" latinLnBrk="0" hangingPunct="1">
      <a:defRPr sz="3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D19424D6-9378-4A9A-BCB4-E809EC210A2C}" type="slidenum">
              <a:rPr lang="en-US" altLang="en-US" sz="1200" smtClean="0"/>
              <a:pPr defTabSz="2344738" fontAlgn="base">
                <a:spcBef>
                  <a:spcPct val="0"/>
                </a:spcBef>
                <a:spcAft>
                  <a:spcPct val="0"/>
                </a:spcAft>
              </a:pPr>
              <a:t>10</a:t>
            </a:fld>
            <a:endParaRPr lang="en-US" altLang="en-US" sz="1200"/>
          </a:p>
        </p:txBody>
      </p:sp>
    </p:spTree>
    <p:extLst>
      <p:ext uri="{BB962C8B-B14F-4D97-AF65-F5344CB8AC3E}">
        <p14:creationId xmlns:p14="http://schemas.microsoft.com/office/powerpoint/2010/main" val="18363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BC2B7D3B-2B70-4BBB-B43C-812CD073C9B5}" type="slidenum">
              <a:rPr lang="en-US" altLang="en-US" sz="1200" smtClean="0"/>
              <a:pPr defTabSz="2344738" fontAlgn="base">
                <a:spcBef>
                  <a:spcPct val="0"/>
                </a:spcBef>
                <a:spcAft>
                  <a:spcPct val="0"/>
                </a:spcAft>
              </a:pPr>
              <a:t>11</a:t>
            </a:fld>
            <a:endParaRPr lang="en-US" altLang="en-US" sz="1200"/>
          </a:p>
        </p:txBody>
      </p:sp>
    </p:spTree>
    <p:extLst>
      <p:ext uri="{BB962C8B-B14F-4D97-AF65-F5344CB8AC3E}">
        <p14:creationId xmlns:p14="http://schemas.microsoft.com/office/powerpoint/2010/main" val="51143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BC2B7D3B-2B70-4BBB-B43C-812CD073C9B5}" type="slidenum">
              <a:rPr lang="en-US" altLang="en-US" sz="1200" smtClean="0"/>
              <a:pPr defTabSz="2344738" fontAlgn="base">
                <a:spcBef>
                  <a:spcPct val="0"/>
                </a:spcBef>
                <a:spcAft>
                  <a:spcPct val="0"/>
                </a:spcAft>
              </a:pPr>
              <a:t>12</a:t>
            </a:fld>
            <a:endParaRPr lang="en-US" altLang="en-US" sz="1200"/>
          </a:p>
        </p:txBody>
      </p:sp>
    </p:spTree>
    <p:extLst>
      <p:ext uri="{BB962C8B-B14F-4D97-AF65-F5344CB8AC3E}">
        <p14:creationId xmlns:p14="http://schemas.microsoft.com/office/powerpoint/2010/main" val="421609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BC2B7D3B-2B70-4BBB-B43C-812CD073C9B5}" type="slidenum">
              <a:rPr lang="en-US" altLang="en-US" sz="1200" smtClean="0"/>
              <a:pPr defTabSz="2344738" fontAlgn="base">
                <a:spcBef>
                  <a:spcPct val="0"/>
                </a:spcBef>
                <a:spcAft>
                  <a:spcPct val="0"/>
                </a:spcAft>
              </a:pPr>
              <a:t>13</a:t>
            </a:fld>
            <a:endParaRPr lang="en-US" altLang="en-US" sz="1200"/>
          </a:p>
        </p:txBody>
      </p:sp>
    </p:spTree>
    <p:extLst>
      <p:ext uri="{BB962C8B-B14F-4D97-AF65-F5344CB8AC3E}">
        <p14:creationId xmlns:p14="http://schemas.microsoft.com/office/powerpoint/2010/main" val="283995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14</a:t>
            </a:fld>
            <a:endParaRPr lang="en-US" dirty="0"/>
          </a:p>
        </p:txBody>
      </p:sp>
    </p:spTree>
    <p:extLst>
      <p:ext uri="{BB962C8B-B14F-4D97-AF65-F5344CB8AC3E}">
        <p14:creationId xmlns:p14="http://schemas.microsoft.com/office/powerpoint/2010/main" val="877250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BC2B7D3B-2B70-4BBB-B43C-812CD073C9B5}" type="slidenum">
              <a:rPr lang="en-US" altLang="en-US" sz="1200" smtClean="0"/>
              <a:pPr defTabSz="2344738" fontAlgn="base">
                <a:spcBef>
                  <a:spcPct val="0"/>
                </a:spcBef>
                <a:spcAft>
                  <a:spcPct val="0"/>
                </a:spcAft>
              </a:pPr>
              <a:t>15</a:t>
            </a:fld>
            <a:endParaRPr lang="en-US" altLang="en-US" sz="1200"/>
          </a:p>
        </p:txBody>
      </p:sp>
    </p:spTree>
    <p:extLst>
      <p:ext uri="{BB962C8B-B14F-4D97-AF65-F5344CB8AC3E}">
        <p14:creationId xmlns:p14="http://schemas.microsoft.com/office/powerpoint/2010/main" val="1973650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BC2B7D3B-2B70-4BBB-B43C-812CD073C9B5}" type="slidenum">
              <a:rPr lang="en-US" altLang="en-US" sz="1200" smtClean="0"/>
              <a:pPr defTabSz="2344738" fontAlgn="base">
                <a:spcBef>
                  <a:spcPct val="0"/>
                </a:spcBef>
                <a:spcAft>
                  <a:spcPct val="0"/>
                </a:spcAft>
              </a:pPr>
              <a:t>16</a:t>
            </a:fld>
            <a:endParaRPr lang="en-US" altLang="en-US" sz="1200"/>
          </a:p>
        </p:txBody>
      </p:sp>
    </p:spTree>
    <p:extLst>
      <p:ext uri="{BB962C8B-B14F-4D97-AF65-F5344CB8AC3E}">
        <p14:creationId xmlns:p14="http://schemas.microsoft.com/office/powerpoint/2010/main" val="390640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FD7E9A4A-3FCD-4276-B48F-918DEBD18C7C}" type="slidenum">
              <a:rPr lang="en-US" altLang="en-US" sz="1200" smtClean="0"/>
              <a:pPr defTabSz="2344738" fontAlgn="base">
                <a:spcBef>
                  <a:spcPct val="0"/>
                </a:spcBef>
                <a:spcAft>
                  <a:spcPct val="0"/>
                </a:spcAft>
              </a:pPr>
              <a:t>17</a:t>
            </a:fld>
            <a:endParaRPr lang="en-US" altLang="en-US" sz="1200"/>
          </a:p>
        </p:txBody>
      </p:sp>
    </p:spTree>
    <p:extLst>
      <p:ext uri="{BB962C8B-B14F-4D97-AF65-F5344CB8AC3E}">
        <p14:creationId xmlns:p14="http://schemas.microsoft.com/office/powerpoint/2010/main" val="440480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18</a:t>
            </a:fld>
            <a:endParaRPr lang="en-US" dirty="0"/>
          </a:p>
        </p:txBody>
      </p:sp>
    </p:spTree>
    <p:extLst>
      <p:ext uri="{BB962C8B-B14F-4D97-AF65-F5344CB8AC3E}">
        <p14:creationId xmlns:p14="http://schemas.microsoft.com/office/powerpoint/2010/main" val="79537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FD7E9A4A-3FCD-4276-B48F-918DEBD18C7C}" type="slidenum">
              <a:rPr lang="en-US" altLang="en-US" sz="1200" smtClean="0"/>
              <a:pPr defTabSz="2344738" fontAlgn="base">
                <a:spcBef>
                  <a:spcPct val="0"/>
                </a:spcBef>
                <a:spcAft>
                  <a:spcPct val="0"/>
                </a:spcAft>
              </a:pPr>
              <a:t>2</a:t>
            </a:fld>
            <a:endParaRPr lang="en-US" altLang="en-US" sz="1200"/>
          </a:p>
        </p:txBody>
      </p:sp>
    </p:spTree>
    <p:extLst>
      <p:ext uri="{BB962C8B-B14F-4D97-AF65-F5344CB8AC3E}">
        <p14:creationId xmlns:p14="http://schemas.microsoft.com/office/powerpoint/2010/main" val="129505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FD7E9A4A-3FCD-4276-B48F-918DEBD18C7C}" type="slidenum">
              <a:rPr lang="en-US" altLang="en-US" sz="1200" smtClean="0"/>
              <a:pPr defTabSz="2344738" fontAlgn="base">
                <a:spcBef>
                  <a:spcPct val="0"/>
                </a:spcBef>
                <a:spcAft>
                  <a:spcPct val="0"/>
                </a:spcAft>
              </a:pPr>
              <a:t>3</a:t>
            </a:fld>
            <a:endParaRPr lang="en-US" altLang="en-US" sz="1200"/>
          </a:p>
        </p:txBody>
      </p:sp>
    </p:spTree>
    <p:extLst>
      <p:ext uri="{BB962C8B-B14F-4D97-AF65-F5344CB8AC3E}">
        <p14:creationId xmlns:p14="http://schemas.microsoft.com/office/powerpoint/2010/main" val="67892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FD7E9A4A-3FCD-4276-B48F-918DEBD18C7C}" type="slidenum">
              <a:rPr lang="en-US" altLang="en-US" sz="1200" smtClean="0"/>
              <a:pPr defTabSz="2344738" fontAlgn="base">
                <a:spcBef>
                  <a:spcPct val="0"/>
                </a:spcBef>
                <a:spcAft>
                  <a:spcPct val="0"/>
                </a:spcAft>
              </a:pPr>
              <a:t>4</a:t>
            </a:fld>
            <a:endParaRPr lang="en-US" altLang="en-US" sz="1200"/>
          </a:p>
        </p:txBody>
      </p:sp>
    </p:spTree>
    <p:extLst>
      <p:ext uri="{BB962C8B-B14F-4D97-AF65-F5344CB8AC3E}">
        <p14:creationId xmlns:p14="http://schemas.microsoft.com/office/powerpoint/2010/main" val="319053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5</a:t>
            </a:fld>
            <a:endParaRPr lang="en-US" dirty="0"/>
          </a:p>
        </p:txBody>
      </p:sp>
    </p:spTree>
    <p:extLst>
      <p:ext uri="{BB962C8B-B14F-4D97-AF65-F5344CB8AC3E}">
        <p14:creationId xmlns:p14="http://schemas.microsoft.com/office/powerpoint/2010/main" val="308697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6</a:t>
            </a:fld>
            <a:endParaRPr lang="en-US" dirty="0"/>
          </a:p>
        </p:txBody>
      </p:sp>
    </p:spTree>
    <p:extLst>
      <p:ext uri="{BB962C8B-B14F-4D97-AF65-F5344CB8AC3E}">
        <p14:creationId xmlns:p14="http://schemas.microsoft.com/office/powerpoint/2010/main" val="393148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ECE31F-421C-4B19-8443-3301700B1565}" type="slidenum">
              <a:rPr lang="en-US" smtClean="0"/>
              <a:pPr/>
              <a:t>7</a:t>
            </a:fld>
            <a:endParaRPr lang="en-US" dirty="0"/>
          </a:p>
        </p:txBody>
      </p:sp>
    </p:spTree>
    <p:extLst>
      <p:ext uri="{BB962C8B-B14F-4D97-AF65-F5344CB8AC3E}">
        <p14:creationId xmlns:p14="http://schemas.microsoft.com/office/powerpoint/2010/main" val="387784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D19424D6-9378-4A9A-BCB4-E809EC210A2C}" type="slidenum">
              <a:rPr lang="en-US" altLang="en-US" sz="1200" smtClean="0"/>
              <a:pPr defTabSz="2344738" fontAlgn="base">
                <a:spcBef>
                  <a:spcPct val="0"/>
                </a:spcBef>
                <a:spcAft>
                  <a:spcPct val="0"/>
                </a:spcAft>
              </a:pPr>
              <a:t>8</a:t>
            </a:fld>
            <a:endParaRPr lang="en-US" altLang="en-US" sz="1200"/>
          </a:p>
        </p:txBody>
      </p:sp>
    </p:spTree>
    <p:extLst>
      <p:ext uri="{BB962C8B-B14F-4D97-AF65-F5344CB8AC3E}">
        <p14:creationId xmlns:p14="http://schemas.microsoft.com/office/powerpoint/2010/main" val="425484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defTabSz="2344738" fontAlgn="base">
              <a:spcBef>
                <a:spcPct val="0"/>
              </a:spcBef>
              <a:spcAft>
                <a:spcPct val="0"/>
              </a:spcAft>
            </a:pPr>
            <a:fld id="{D19424D6-9378-4A9A-BCB4-E809EC210A2C}" type="slidenum">
              <a:rPr lang="en-US" altLang="en-US" sz="1200" smtClean="0"/>
              <a:pPr defTabSz="2344738" fontAlgn="base">
                <a:spcBef>
                  <a:spcPct val="0"/>
                </a:spcBef>
                <a:spcAft>
                  <a:spcPct val="0"/>
                </a:spcAft>
              </a:pPr>
              <a:t>9</a:t>
            </a:fld>
            <a:endParaRPr lang="en-US" altLang="en-US" sz="1200"/>
          </a:p>
        </p:txBody>
      </p:sp>
    </p:spTree>
    <p:extLst>
      <p:ext uri="{BB962C8B-B14F-4D97-AF65-F5344CB8AC3E}">
        <p14:creationId xmlns:p14="http://schemas.microsoft.com/office/powerpoint/2010/main" val="177296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051913"/>
            <a:ext cx="24387175" cy="2940050"/>
          </a:xfrm>
          <a:blipFill>
            <a:blip r:embed="rId3" cstate="print"/>
            <a:stretch>
              <a:fillRect/>
            </a:stretch>
          </a:blipFill>
          <a:ln>
            <a:noFill/>
          </a:ln>
        </p:spPr>
        <p:txBody>
          <a:bodyPr/>
          <a:lstStyle>
            <a:lvl1pPr>
              <a:defRPr b="1" baseline="0">
                <a:solidFill>
                  <a:schemeClr val="bg1"/>
                </a:solidFill>
                <a:effectLst>
                  <a:outerShdw blurRad="38100" dist="38100" dir="2700000" algn="tl">
                    <a:srgbClr val="000000">
                      <a:alpha val="43137"/>
                    </a:srgbClr>
                  </a:outerShdw>
                </a:effectLst>
              </a:defRPr>
            </a:lvl1pPr>
          </a:lstStyle>
          <a:p>
            <a:r>
              <a:rPr lang="en-US" dirty="0"/>
              <a:t>Title</a:t>
            </a:r>
          </a:p>
        </p:txBody>
      </p:sp>
      <p:sp>
        <p:nvSpPr>
          <p:cNvPr id="3" name="Subtitle 2"/>
          <p:cNvSpPr>
            <a:spLocks noGrp="1"/>
          </p:cNvSpPr>
          <p:nvPr>
            <p:ph type="subTitle" idx="1" hasCustomPrompt="1"/>
          </p:nvPr>
        </p:nvSpPr>
        <p:spPr>
          <a:xfrm>
            <a:off x="0" y="12015686"/>
            <a:ext cx="24387175" cy="1676400"/>
          </a:xfrm>
          <a:solidFill>
            <a:srgbClr val="0065B0"/>
          </a:solidFill>
        </p:spPr>
        <p:txBody>
          <a:bodyPr>
            <a:noAutofit/>
          </a:bodyPr>
          <a:lstStyle>
            <a:lvl1pPr marL="0" indent="0" algn="l">
              <a:buNone/>
              <a:defRPr sz="5600">
                <a:solidFill>
                  <a:schemeClr val="bg1"/>
                </a:solidFill>
                <a:effectLst>
                  <a:outerShdw blurRad="38100" dist="38100" dir="2700000" algn="tl">
                    <a:srgbClr val="000000">
                      <a:alpha val="43137"/>
                    </a:srgbClr>
                  </a:outerShdw>
                </a:effectLst>
              </a:defRPr>
            </a:lvl1pPr>
            <a:lvl2pPr marL="1172398" indent="0" algn="ctr">
              <a:buNone/>
              <a:defRPr>
                <a:solidFill>
                  <a:schemeClr val="tx1">
                    <a:tint val="75000"/>
                  </a:schemeClr>
                </a:solidFill>
              </a:defRPr>
            </a:lvl2pPr>
            <a:lvl3pPr marL="2344796" indent="0" algn="ctr">
              <a:buNone/>
              <a:defRPr>
                <a:solidFill>
                  <a:schemeClr val="tx1">
                    <a:tint val="75000"/>
                  </a:schemeClr>
                </a:solidFill>
              </a:defRPr>
            </a:lvl3pPr>
            <a:lvl4pPr marL="3517194" indent="0" algn="ctr">
              <a:buNone/>
              <a:defRPr>
                <a:solidFill>
                  <a:schemeClr val="tx1">
                    <a:tint val="75000"/>
                  </a:schemeClr>
                </a:solidFill>
              </a:defRPr>
            </a:lvl4pPr>
            <a:lvl5pPr marL="4689592" indent="0" algn="ctr">
              <a:buNone/>
              <a:defRPr>
                <a:solidFill>
                  <a:schemeClr val="tx1">
                    <a:tint val="75000"/>
                  </a:schemeClr>
                </a:solidFill>
              </a:defRPr>
            </a:lvl5pPr>
            <a:lvl6pPr marL="5861990" indent="0" algn="ctr">
              <a:buNone/>
              <a:defRPr>
                <a:solidFill>
                  <a:schemeClr val="tx1">
                    <a:tint val="75000"/>
                  </a:schemeClr>
                </a:solidFill>
              </a:defRPr>
            </a:lvl6pPr>
            <a:lvl7pPr marL="7034388" indent="0" algn="ctr">
              <a:buNone/>
              <a:defRPr>
                <a:solidFill>
                  <a:schemeClr val="tx1">
                    <a:tint val="75000"/>
                  </a:schemeClr>
                </a:solidFill>
              </a:defRPr>
            </a:lvl7pPr>
            <a:lvl8pPr marL="8206786" indent="0" algn="ctr">
              <a:buNone/>
              <a:defRPr>
                <a:solidFill>
                  <a:schemeClr val="tx1">
                    <a:tint val="75000"/>
                  </a:schemeClr>
                </a:solidFill>
              </a:defRPr>
            </a:lvl8pPr>
            <a:lvl9pPr marL="9379184" indent="0" algn="ctr">
              <a:buNone/>
              <a:defRPr>
                <a:solidFill>
                  <a:schemeClr val="tx1">
                    <a:tint val="75000"/>
                  </a:schemeClr>
                </a:solidFill>
              </a:defRPr>
            </a:lvl9pPr>
          </a:lstStyle>
          <a:p>
            <a:r>
              <a:rPr lang="en-US" dirty="0"/>
              <a:t>Sub-title</a:t>
            </a:r>
          </a:p>
        </p:txBody>
      </p:sp>
      <p:sp>
        <p:nvSpPr>
          <p:cNvPr id="9" name="Date Placeholder 8"/>
          <p:cNvSpPr>
            <a:spLocks noGrp="1"/>
          </p:cNvSpPr>
          <p:nvPr>
            <p:ph type="dt" sz="half" idx="10"/>
          </p:nvPr>
        </p:nvSpPr>
        <p:spPr>
          <a:xfrm>
            <a:off x="18290381" y="12712727"/>
            <a:ext cx="5690341" cy="730250"/>
          </a:xfrm>
        </p:spPr>
        <p:txBody>
          <a:bodyPr/>
          <a:lstStyle>
            <a:lvl1pPr algn="r">
              <a:defRPr>
                <a:solidFill>
                  <a:schemeClr val="bg1"/>
                </a:solidFill>
                <a:effectLst>
                  <a:outerShdw blurRad="38100" dist="38100" dir="2700000" algn="tl">
                    <a:srgbClr val="000000">
                      <a:alpha val="43137"/>
                    </a:srgbClr>
                  </a:outerShdw>
                </a:effectLst>
              </a:defRPr>
            </a:lvl1pPr>
          </a:lstStyle>
          <a:p>
            <a:fld id="{712183C9-8DBD-4550-8F67-1FBAB547B751}" type="datetime1">
              <a:rPr lang="en-US" smtClean="0"/>
              <a:pPr/>
              <a:t>10/19/2018</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B3BA4-90E9-4E26-995E-72F3454B93BB}"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0"/>
            <a:ext cx="5487114"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87"/>
            <a:ext cx="1605489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45A27D-FA7E-4BAB-AAE5-DE4B36DB0FF1}"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5199D-E2CD-4437-AFF2-999CC4DB3EC9}"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783CB-BB75-41B7-B49A-411747750AA8}"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813807"/>
            <a:ext cx="24387175" cy="2724151"/>
          </a:xfrm>
        </p:spPr>
        <p:txBody>
          <a:bodyPr anchor="t"/>
          <a:lstStyle>
            <a:lvl1pPr algn="l">
              <a:defRPr sz="103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5100">
                <a:solidFill>
                  <a:schemeClr val="tx1">
                    <a:tint val="75000"/>
                  </a:schemeClr>
                </a:solidFill>
              </a:defRPr>
            </a:lvl1pPr>
            <a:lvl2pPr marL="1172398" indent="0">
              <a:buNone/>
              <a:defRPr sz="4600">
                <a:solidFill>
                  <a:schemeClr val="tx1">
                    <a:tint val="75000"/>
                  </a:schemeClr>
                </a:solidFill>
              </a:defRPr>
            </a:lvl2pPr>
            <a:lvl3pPr marL="2344796" indent="0">
              <a:buNone/>
              <a:defRPr sz="4100">
                <a:solidFill>
                  <a:schemeClr val="tx1">
                    <a:tint val="75000"/>
                  </a:schemeClr>
                </a:solidFill>
              </a:defRPr>
            </a:lvl3pPr>
            <a:lvl4pPr marL="3517194" indent="0">
              <a:buNone/>
              <a:defRPr sz="3600">
                <a:solidFill>
                  <a:schemeClr val="tx1">
                    <a:tint val="75000"/>
                  </a:schemeClr>
                </a:solidFill>
              </a:defRPr>
            </a:lvl4pPr>
            <a:lvl5pPr marL="4689592" indent="0">
              <a:buNone/>
              <a:defRPr sz="3600">
                <a:solidFill>
                  <a:schemeClr val="tx1">
                    <a:tint val="75000"/>
                  </a:schemeClr>
                </a:solidFill>
              </a:defRPr>
            </a:lvl5pPr>
            <a:lvl6pPr marL="5861990" indent="0">
              <a:buNone/>
              <a:defRPr sz="3600">
                <a:solidFill>
                  <a:schemeClr val="tx1">
                    <a:tint val="75000"/>
                  </a:schemeClr>
                </a:solidFill>
              </a:defRPr>
            </a:lvl6pPr>
            <a:lvl7pPr marL="7034388" indent="0">
              <a:buNone/>
              <a:defRPr sz="3600">
                <a:solidFill>
                  <a:schemeClr val="tx1">
                    <a:tint val="75000"/>
                  </a:schemeClr>
                </a:solidFill>
              </a:defRPr>
            </a:lvl7pPr>
            <a:lvl8pPr marL="8206786" indent="0">
              <a:buNone/>
              <a:defRPr sz="3600">
                <a:solidFill>
                  <a:schemeClr val="tx1">
                    <a:tint val="75000"/>
                  </a:schemeClr>
                </a:solidFill>
              </a:defRPr>
            </a:lvl8pPr>
            <a:lvl9pPr marL="9379184" indent="0">
              <a:buNone/>
              <a:defRPr sz="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3AE464-1CEF-4730-AE6C-14F3AAF36D51}"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783CB-BB75-41B7-B49A-411747750AA8}"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59" y="3200400"/>
            <a:ext cx="10771002" cy="9051926"/>
          </a:xfrm>
        </p:spPr>
        <p:txBody>
          <a:bodyPr/>
          <a:lstStyle>
            <a:lvl1pPr>
              <a:defRPr sz="7200"/>
            </a:lvl1pPr>
            <a:lvl2pPr>
              <a:defRPr sz="62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0"/>
            <a:ext cx="10771002" cy="9051926"/>
          </a:xfrm>
        </p:spPr>
        <p:txBody>
          <a:bodyPr/>
          <a:lstStyle>
            <a:lvl1pPr>
              <a:defRPr sz="7200"/>
            </a:lvl1pPr>
            <a:lvl2pPr>
              <a:defRPr sz="62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3C4C7-ACF1-4354-862D-D82847ABA957}"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5783CB-BB75-41B7-B49A-411747750AA8}"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32"/>
            <a:ext cx="10775238" cy="1279524"/>
          </a:xfrm>
        </p:spPr>
        <p:txBody>
          <a:bodyPr anchor="b"/>
          <a:lstStyle>
            <a:lvl1pPr marL="0" indent="0">
              <a:buNone/>
              <a:defRPr sz="6200" b="1"/>
            </a:lvl1pPr>
            <a:lvl2pPr marL="1172398" indent="0">
              <a:buNone/>
              <a:defRPr sz="5100" b="1"/>
            </a:lvl2pPr>
            <a:lvl3pPr marL="2344796" indent="0">
              <a:buNone/>
              <a:defRPr sz="4600" b="1"/>
            </a:lvl3pPr>
            <a:lvl4pPr marL="3517194" indent="0">
              <a:buNone/>
              <a:defRPr sz="4100" b="1"/>
            </a:lvl4pPr>
            <a:lvl5pPr marL="4689592" indent="0">
              <a:buNone/>
              <a:defRPr sz="4100" b="1"/>
            </a:lvl5pPr>
            <a:lvl6pPr marL="5861990" indent="0">
              <a:buNone/>
              <a:defRPr sz="4100" b="1"/>
            </a:lvl6pPr>
            <a:lvl7pPr marL="7034388" indent="0">
              <a:buNone/>
              <a:defRPr sz="4100" b="1"/>
            </a:lvl7pPr>
            <a:lvl8pPr marL="8206786" indent="0">
              <a:buNone/>
              <a:defRPr sz="4100" b="1"/>
            </a:lvl8pPr>
            <a:lvl9pPr marL="9379184" indent="0">
              <a:buNone/>
              <a:defRPr sz="41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6200"/>
            </a:lvl1pPr>
            <a:lvl2pPr>
              <a:defRPr sz="51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69" y="3070232"/>
            <a:ext cx="10779470" cy="1279524"/>
          </a:xfrm>
        </p:spPr>
        <p:txBody>
          <a:bodyPr anchor="b"/>
          <a:lstStyle>
            <a:lvl1pPr marL="0" indent="0">
              <a:buNone/>
              <a:defRPr sz="6200" b="1"/>
            </a:lvl1pPr>
            <a:lvl2pPr marL="1172398" indent="0">
              <a:buNone/>
              <a:defRPr sz="5100" b="1"/>
            </a:lvl2pPr>
            <a:lvl3pPr marL="2344796" indent="0">
              <a:buNone/>
              <a:defRPr sz="4600" b="1"/>
            </a:lvl3pPr>
            <a:lvl4pPr marL="3517194" indent="0">
              <a:buNone/>
              <a:defRPr sz="4100" b="1"/>
            </a:lvl4pPr>
            <a:lvl5pPr marL="4689592" indent="0">
              <a:buNone/>
              <a:defRPr sz="4100" b="1"/>
            </a:lvl5pPr>
            <a:lvl6pPr marL="5861990" indent="0">
              <a:buNone/>
              <a:defRPr sz="4100" b="1"/>
            </a:lvl6pPr>
            <a:lvl7pPr marL="7034388" indent="0">
              <a:buNone/>
              <a:defRPr sz="4100" b="1"/>
            </a:lvl7pPr>
            <a:lvl8pPr marL="8206786" indent="0">
              <a:buNone/>
              <a:defRPr sz="4100" b="1"/>
            </a:lvl8pPr>
            <a:lvl9pPr marL="9379184" indent="0">
              <a:buNone/>
              <a:defRPr sz="4100" b="1"/>
            </a:lvl9pPr>
          </a:lstStyle>
          <a:p>
            <a:pPr lvl="0"/>
            <a:r>
              <a:rPr lang="en-US"/>
              <a:t>Click to edit Master text styles</a:t>
            </a:r>
          </a:p>
        </p:txBody>
      </p:sp>
      <p:sp>
        <p:nvSpPr>
          <p:cNvPr id="6" name="Content Placeholder 5"/>
          <p:cNvSpPr>
            <a:spLocks noGrp="1"/>
          </p:cNvSpPr>
          <p:nvPr>
            <p:ph sz="quarter" idx="4"/>
          </p:nvPr>
        </p:nvSpPr>
        <p:spPr>
          <a:xfrm>
            <a:off x="12388369" y="4349750"/>
            <a:ext cx="10779470" cy="7902576"/>
          </a:xfrm>
        </p:spPr>
        <p:txBody>
          <a:bodyPr/>
          <a:lstStyle>
            <a:lvl1pPr>
              <a:defRPr sz="6200"/>
            </a:lvl1pPr>
            <a:lvl2pPr>
              <a:defRPr sz="51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28836-A798-428C-B3F4-426AB5406622}" type="datetime1">
              <a:rPr lang="en-US" smtClean="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5783CB-BB75-41B7-B49A-411747750AA8}"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7175" cy="2286000"/>
          </a:xfrm>
        </p:spPr>
        <p:txBody>
          <a:bodyPr/>
          <a:lstStyle>
            <a:lvl1pPr>
              <a:defRPr sz="9200"/>
            </a:lvl1pPr>
          </a:lstStyle>
          <a:p>
            <a:r>
              <a:rPr lang="en-US" dirty="0"/>
              <a:t>Click to edit Master title style</a:t>
            </a:r>
          </a:p>
        </p:txBody>
      </p:sp>
      <p:sp>
        <p:nvSpPr>
          <p:cNvPr id="3" name="Date Placeholder 2"/>
          <p:cNvSpPr>
            <a:spLocks noGrp="1"/>
          </p:cNvSpPr>
          <p:nvPr>
            <p:ph type="dt" sz="half" idx="10"/>
          </p:nvPr>
        </p:nvSpPr>
        <p:spPr/>
        <p:txBody>
          <a:bodyPr/>
          <a:lstStyle/>
          <a:p>
            <a:fld id="{4ABA9D95-E87E-435F-BB80-CF4AEE226FEE}" type="datetime1">
              <a:rPr lang="en-US" smtClean="0"/>
              <a:pPr/>
              <a:t>10/19/2018</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AB3D9-2B23-417C-8975-5440EC5E5080}" type="datetime1">
              <a:rPr lang="en-US" smtClean="0"/>
              <a:pPr/>
              <a:t>10/19/2018</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546102"/>
            <a:ext cx="9242571" cy="2324100"/>
          </a:xfrm>
        </p:spPr>
        <p:txBody>
          <a:bodyPr anchor="b"/>
          <a:lstStyle>
            <a:lvl1pPr algn="l">
              <a:defRPr sz="5100" b="1"/>
            </a:lvl1pPr>
          </a:lstStyle>
          <a:p>
            <a:r>
              <a:rPr lang="en-US"/>
              <a:t>Click to edit Master title style</a:t>
            </a:r>
          </a:p>
        </p:txBody>
      </p:sp>
      <p:sp>
        <p:nvSpPr>
          <p:cNvPr id="3" name="Content Placeholder 2"/>
          <p:cNvSpPr>
            <a:spLocks noGrp="1"/>
          </p:cNvSpPr>
          <p:nvPr>
            <p:ph idx="1"/>
          </p:nvPr>
        </p:nvSpPr>
        <p:spPr>
          <a:xfrm>
            <a:off x="9534708" y="546101"/>
            <a:ext cx="13633108" cy="11706226"/>
          </a:xfrm>
        </p:spPr>
        <p:txBody>
          <a:bodyPr/>
          <a:lstStyle>
            <a:lvl1pPr>
              <a:defRPr sz="8200"/>
            </a:lvl1pPr>
            <a:lvl2pPr>
              <a:defRPr sz="7200"/>
            </a:lvl2pPr>
            <a:lvl3pPr>
              <a:defRPr sz="62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2870209"/>
            <a:ext cx="8023213" cy="9382126"/>
          </a:xfrm>
        </p:spPr>
        <p:txBody>
          <a:bodyPr/>
          <a:lstStyle>
            <a:lvl1pPr marL="0" indent="0">
              <a:buNone/>
              <a:defRPr sz="3600"/>
            </a:lvl1pPr>
            <a:lvl2pPr marL="1172398" indent="0">
              <a:buNone/>
              <a:defRPr sz="3100"/>
            </a:lvl2pPr>
            <a:lvl3pPr marL="2344796" indent="0">
              <a:buNone/>
              <a:defRPr sz="2600"/>
            </a:lvl3pPr>
            <a:lvl4pPr marL="3517194" indent="0">
              <a:buNone/>
              <a:defRPr sz="2300"/>
            </a:lvl4pPr>
            <a:lvl5pPr marL="4689592" indent="0">
              <a:buNone/>
              <a:defRPr sz="2300"/>
            </a:lvl5pPr>
            <a:lvl6pPr marL="5861990" indent="0">
              <a:buNone/>
              <a:defRPr sz="2300"/>
            </a:lvl6pPr>
            <a:lvl7pPr marL="7034388" indent="0">
              <a:buNone/>
              <a:defRPr sz="2300"/>
            </a:lvl7pPr>
            <a:lvl8pPr marL="8206786" indent="0">
              <a:buNone/>
              <a:defRPr sz="2300"/>
            </a:lvl8pPr>
            <a:lvl9pPr marL="9379184" indent="0">
              <a:buNone/>
              <a:defRPr sz="2300"/>
            </a:lvl9pPr>
          </a:lstStyle>
          <a:p>
            <a:pPr lvl="0"/>
            <a:r>
              <a:rPr lang="en-US"/>
              <a:t>Click to edit Master text styles</a:t>
            </a:r>
          </a:p>
        </p:txBody>
      </p:sp>
      <p:sp>
        <p:nvSpPr>
          <p:cNvPr id="5" name="Date Placeholder 4"/>
          <p:cNvSpPr>
            <a:spLocks noGrp="1"/>
          </p:cNvSpPr>
          <p:nvPr>
            <p:ph type="dt" sz="half" idx="10"/>
          </p:nvPr>
        </p:nvSpPr>
        <p:spPr/>
        <p:txBody>
          <a:bodyPr/>
          <a:lstStyle/>
          <a:p>
            <a:fld id="{4D227B98-A0CD-4274-AB8A-FE0172666728}"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9601200"/>
            <a:ext cx="24387175" cy="1133477"/>
          </a:xfrm>
        </p:spPr>
        <p:txBody>
          <a:bodyPr anchor="b"/>
          <a:lstStyle>
            <a:lvl1pPr algn="l">
              <a:defRPr sz="51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p:spPr>
        <p:txBody>
          <a:bodyPr/>
          <a:lstStyle>
            <a:lvl1pPr marL="0" indent="0">
              <a:buNone/>
              <a:defRPr sz="8200"/>
            </a:lvl1pPr>
            <a:lvl2pPr marL="1172398" indent="0">
              <a:buNone/>
              <a:defRPr sz="7200"/>
            </a:lvl2pPr>
            <a:lvl3pPr marL="2344796" indent="0">
              <a:buNone/>
              <a:defRPr sz="6200"/>
            </a:lvl3pPr>
            <a:lvl4pPr marL="3517194" indent="0">
              <a:buNone/>
              <a:defRPr sz="5100"/>
            </a:lvl4pPr>
            <a:lvl5pPr marL="4689592" indent="0">
              <a:buNone/>
              <a:defRPr sz="5100"/>
            </a:lvl5pPr>
            <a:lvl6pPr marL="5861990" indent="0">
              <a:buNone/>
              <a:defRPr sz="5100"/>
            </a:lvl6pPr>
            <a:lvl7pPr marL="7034388" indent="0">
              <a:buNone/>
              <a:defRPr sz="5100"/>
            </a:lvl7pPr>
            <a:lvl8pPr marL="8206786" indent="0">
              <a:buNone/>
              <a:defRPr sz="5100"/>
            </a:lvl8pPr>
            <a:lvl9pPr marL="9379184" indent="0">
              <a:buNone/>
              <a:defRPr sz="5100"/>
            </a:lvl9pPr>
          </a:lstStyle>
          <a:p>
            <a:endParaRPr lang="en-US" dirty="0"/>
          </a:p>
        </p:txBody>
      </p:sp>
      <p:sp>
        <p:nvSpPr>
          <p:cNvPr id="4" name="Text Placeholder 3"/>
          <p:cNvSpPr>
            <a:spLocks noGrp="1"/>
          </p:cNvSpPr>
          <p:nvPr>
            <p:ph type="body" sz="half" idx="2"/>
          </p:nvPr>
        </p:nvSpPr>
        <p:spPr>
          <a:xfrm>
            <a:off x="4780057" y="10734677"/>
            <a:ext cx="14632305" cy="1609723"/>
          </a:xfrm>
        </p:spPr>
        <p:txBody>
          <a:bodyPr/>
          <a:lstStyle>
            <a:lvl1pPr marL="0" indent="0">
              <a:buNone/>
              <a:defRPr sz="3600"/>
            </a:lvl1pPr>
            <a:lvl2pPr marL="1172398" indent="0">
              <a:buNone/>
              <a:defRPr sz="3100"/>
            </a:lvl2pPr>
            <a:lvl3pPr marL="2344796" indent="0">
              <a:buNone/>
              <a:defRPr sz="2600"/>
            </a:lvl3pPr>
            <a:lvl4pPr marL="3517194" indent="0">
              <a:buNone/>
              <a:defRPr sz="2300"/>
            </a:lvl4pPr>
            <a:lvl5pPr marL="4689592" indent="0">
              <a:buNone/>
              <a:defRPr sz="2300"/>
            </a:lvl5pPr>
            <a:lvl6pPr marL="5861990" indent="0">
              <a:buNone/>
              <a:defRPr sz="2300"/>
            </a:lvl6pPr>
            <a:lvl7pPr marL="7034388" indent="0">
              <a:buNone/>
              <a:defRPr sz="2300"/>
            </a:lvl7pPr>
            <a:lvl8pPr marL="8206786" indent="0">
              <a:buNone/>
              <a:defRPr sz="2300"/>
            </a:lvl8pPr>
            <a:lvl9pPr marL="9379184" indent="0">
              <a:buNone/>
              <a:defRPr sz="2300"/>
            </a:lvl9pPr>
          </a:lstStyle>
          <a:p>
            <a:pPr lvl="0"/>
            <a:r>
              <a:rPr lang="en-US"/>
              <a:t>Click to edit Master text styles</a:t>
            </a:r>
          </a:p>
        </p:txBody>
      </p:sp>
      <p:sp>
        <p:nvSpPr>
          <p:cNvPr id="5" name="Date Placeholder 4"/>
          <p:cNvSpPr>
            <a:spLocks noGrp="1"/>
          </p:cNvSpPr>
          <p:nvPr>
            <p:ph type="dt" sz="half" idx="10"/>
          </p:nvPr>
        </p:nvSpPr>
        <p:spPr/>
        <p:txBody>
          <a:bodyPr/>
          <a:lstStyle/>
          <a:p>
            <a:fld id="{6056DB8F-172C-46E2-9DC1-058F8CA5ED1C}"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49276"/>
            <a:ext cx="24387175" cy="2286000"/>
          </a:xfrm>
          <a:prstGeom prst="rect">
            <a:avLst/>
          </a:prstGeom>
          <a:blipFill>
            <a:blip r:embed="rId13" cstate="print"/>
            <a:stretch>
              <a:fillRect/>
            </a:stretch>
          </a:blipFill>
        </p:spPr>
        <p:txBody>
          <a:bodyPr vert="horz" lIns="234480" tIns="117240" rIns="234480" bIns="117240"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0"/>
            <a:ext cx="21948458" cy="9051926"/>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25"/>
            <a:ext cx="5690341" cy="730250"/>
          </a:xfrm>
          <a:prstGeom prst="rect">
            <a:avLst/>
          </a:prstGeom>
        </p:spPr>
        <p:txBody>
          <a:bodyPr vert="horz" lIns="234480" tIns="117240" rIns="234480" bIns="117240" rtlCol="0" anchor="ctr"/>
          <a:lstStyle>
            <a:lvl1pPr algn="l">
              <a:defRPr sz="3100">
                <a:solidFill>
                  <a:schemeClr val="tx1">
                    <a:tint val="75000"/>
                  </a:schemeClr>
                </a:solidFill>
              </a:defRPr>
            </a:lvl1pPr>
          </a:lstStyle>
          <a:p>
            <a:fld id="{10D38411-8389-4861-BC46-CDDD8FBEB690}" type="datetime1">
              <a:rPr lang="en-US" smtClean="0"/>
              <a:pPr/>
              <a:t>10/19/2018</a:t>
            </a:fld>
            <a:endParaRPr lang="en-US" dirty="0"/>
          </a:p>
        </p:txBody>
      </p:sp>
      <p:sp>
        <p:nvSpPr>
          <p:cNvPr id="5" name="Footer Placeholder 4"/>
          <p:cNvSpPr>
            <a:spLocks noGrp="1"/>
          </p:cNvSpPr>
          <p:nvPr>
            <p:ph type="ftr" sz="quarter" idx="3"/>
          </p:nvPr>
        </p:nvSpPr>
        <p:spPr>
          <a:xfrm>
            <a:off x="8332285" y="12712725"/>
            <a:ext cx="7722605" cy="730250"/>
          </a:xfrm>
          <a:prstGeom prst="rect">
            <a:avLst/>
          </a:prstGeom>
        </p:spPr>
        <p:txBody>
          <a:bodyPr vert="horz" lIns="234480" tIns="117240" rIns="234480" bIns="117240" rtlCol="0" anchor="ctr"/>
          <a:lstStyle>
            <a:lvl1pPr algn="ctr">
              <a:defRPr sz="3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7475" y="12712725"/>
            <a:ext cx="5690341" cy="730250"/>
          </a:xfrm>
          <a:prstGeom prst="rect">
            <a:avLst/>
          </a:prstGeom>
        </p:spPr>
        <p:txBody>
          <a:bodyPr vert="horz" lIns="234480" tIns="117240" rIns="234480" bIns="117240" rtlCol="0" anchor="ctr"/>
          <a:lstStyle>
            <a:lvl1pPr algn="r">
              <a:defRPr sz="3100">
                <a:solidFill>
                  <a:schemeClr val="tx1">
                    <a:tint val="75000"/>
                  </a:schemeClr>
                </a:solidFill>
              </a:defRPr>
            </a:lvl1pPr>
          </a:lstStyle>
          <a:p>
            <a:fld id="{075783CB-BB75-41B7-B49A-411747750A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hf hdr="0" ftr="0" dt="0"/>
  <p:txStyles>
    <p:titleStyle>
      <a:lvl1pPr algn="ctr" defTabSz="2344796" rtl="0" eaLnBrk="1" latinLnBrk="0" hangingPunct="1">
        <a:spcBef>
          <a:spcPct val="0"/>
        </a:spcBef>
        <a:buNone/>
        <a:defRPr sz="113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879298" indent="-879298" algn="l" defTabSz="2344796" rtl="0" eaLnBrk="1" latinLnBrk="0" hangingPunct="1">
        <a:spcBef>
          <a:spcPct val="20000"/>
        </a:spcBef>
        <a:buFont typeface="Arial" pitchFamily="34" charset="0"/>
        <a:buChar char="•"/>
        <a:defRPr sz="8200" kern="1200">
          <a:solidFill>
            <a:schemeClr val="tx1"/>
          </a:solidFill>
          <a:latin typeface="+mn-lt"/>
          <a:ea typeface="+mn-ea"/>
          <a:cs typeface="+mn-cs"/>
        </a:defRPr>
      </a:lvl1pPr>
      <a:lvl2pPr marL="1905147" indent="-732749" algn="l" defTabSz="2344796" rtl="0" eaLnBrk="1" latinLnBrk="0" hangingPunct="1">
        <a:spcBef>
          <a:spcPct val="20000"/>
        </a:spcBef>
        <a:buFont typeface="Arial" pitchFamily="34" charset="0"/>
        <a:buChar char="–"/>
        <a:defRPr sz="7200" kern="1200">
          <a:solidFill>
            <a:schemeClr val="tx1"/>
          </a:solidFill>
          <a:latin typeface="+mn-lt"/>
          <a:ea typeface="+mn-ea"/>
          <a:cs typeface="+mn-cs"/>
        </a:defRPr>
      </a:lvl2pPr>
      <a:lvl3pPr marL="2930995" indent="-586199" algn="l" defTabSz="2344796" rtl="0" eaLnBrk="1" latinLnBrk="0" hangingPunct="1">
        <a:spcBef>
          <a:spcPct val="20000"/>
        </a:spcBef>
        <a:buFont typeface="Arial" pitchFamily="34" charset="0"/>
        <a:buChar char="•"/>
        <a:defRPr sz="6200" kern="1200">
          <a:solidFill>
            <a:schemeClr val="tx1"/>
          </a:solidFill>
          <a:latin typeface="+mn-lt"/>
          <a:ea typeface="+mn-ea"/>
          <a:cs typeface="+mn-cs"/>
        </a:defRPr>
      </a:lvl3pPr>
      <a:lvl4pPr marL="4103393"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4pPr>
      <a:lvl5pPr marL="5275791"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5pPr>
      <a:lvl6pPr marL="6448189"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6pPr>
      <a:lvl7pPr marL="7620587"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7pPr>
      <a:lvl8pPr marL="8792985"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8pPr>
      <a:lvl9pPr marL="9965383"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9pPr>
    </p:bodyStyle>
    <p:otherStyle>
      <a:defPPr>
        <a:defRPr lang="en-US"/>
      </a:defPPr>
      <a:lvl1pPr marL="0" algn="l" defTabSz="2344796" rtl="0" eaLnBrk="1" latinLnBrk="0" hangingPunct="1">
        <a:defRPr sz="4600" kern="1200">
          <a:solidFill>
            <a:schemeClr val="tx1"/>
          </a:solidFill>
          <a:latin typeface="+mn-lt"/>
          <a:ea typeface="+mn-ea"/>
          <a:cs typeface="+mn-cs"/>
        </a:defRPr>
      </a:lvl1pPr>
      <a:lvl2pPr marL="1172398" algn="l" defTabSz="2344796" rtl="0" eaLnBrk="1" latinLnBrk="0" hangingPunct="1">
        <a:defRPr sz="4600" kern="1200">
          <a:solidFill>
            <a:schemeClr val="tx1"/>
          </a:solidFill>
          <a:latin typeface="+mn-lt"/>
          <a:ea typeface="+mn-ea"/>
          <a:cs typeface="+mn-cs"/>
        </a:defRPr>
      </a:lvl2pPr>
      <a:lvl3pPr marL="2344796" algn="l" defTabSz="2344796" rtl="0" eaLnBrk="1" latinLnBrk="0" hangingPunct="1">
        <a:defRPr sz="4600" kern="1200">
          <a:solidFill>
            <a:schemeClr val="tx1"/>
          </a:solidFill>
          <a:latin typeface="+mn-lt"/>
          <a:ea typeface="+mn-ea"/>
          <a:cs typeface="+mn-cs"/>
        </a:defRPr>
      </a:lvl3pPr>
      <a:lvl4pPr marL="3517194" algn="l" defTabSz="2344796" rtl="0" eaLnBrk="1" latinLnBrk="0" hangingPunct="1">
        <a:defRPr sz="4600" kern="1200">
          <a:solidFill>
            <a:schemeClr val="tx1"/>
          </a:solidFill>
          <a:latin typeface="+mn-lt"/>
          <a:ea typeface="+mn-ea"/>
          <a:cs typeface="+mn-cs"/>
        </a:defRPr>
      </a:lvl4pPr>
      <a:lvl5pPr marL="4689592" algn="l" defTabSz="2344796" rtl="0" eaLnBrk="1" latinLnBrk="0" hangingPunct="1">
        <a:defRPr sz="4600" kern="1200">
          <a:solidFill>
            <a:schemeClr val="tx1"/>
          </a:solidFill>
          <a:latin typeface="+mn-lt"/>
          <a:ea typeface="+mn-ea"/>
          <a:cs typeface="+mn-cs"/>
        </a:defRPr>
      </a:lvl5pPr>
      <a:lvl6pPr marL="5861990" algn="l" defTabSz="2344796" rtl="0" eaLnBrk="1" latinLnBrk="0" hangingPunct="1">
        <a:defRPr sz="4600" kern="1200">
          <a:solidFill>
            <a:schemeClr val="tx1"/>
          </a:solidFill>
          <a:latin typeface="+mn-lt"/>
          <a:ea typeface="+mn-ea"/>
          <a:cs typeface="+mn-cs"/>
        </a:defRPr>
      </a:lvl6pPr>
      <a:lvl7pPr marL="7034388" algn="l" defTabSz="2344796" rtl="0" eaLnBrk="1" latinLnBrk="0" hangingPunct="1">
        <a:defRPr sz="4600" kern="1200">
          <a:solidFill>
            <a:schemeClr val="tx1"/>
          </a:solidFill>
          <a:latin typeface="+mn-lt"/>
          <a:ea typeface="+mn-ea"/>
          <a:cs typeface="+mn-cs"/>
        </a:defRPr>
      </a:lvl7pPr>
      <a:lvl8pPr marL="8206786" algn="l" defTabSz="2344796" rtl="0" eaLnBrk="1" latinLnBrk="0" hangingPunct="1">
        <a:defRPr sz="4600" kern="1200">
          <a:solidFill>
            <a:schemeClr val="tx1"/>
          </a:solidFill>
          <a:latin typeface="+mn-lt"/>
          <a:ea typeface="+mn-ea"/>
          <a:cs typeface="+mn-cs"/>
        </a:defRPr>
      </a:lvl8pPr>
      <a:lvl9pPr marL="9379184" algn="l" defTabSz="2344796"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4387175" cy="13944600"/>
          </a:xfrm>
        </p:spPr>
        <p:txBody>
          <a:bodyPr anchor="t">
            <a:normAutofit/>
          </a:bodyPr>
          <a:lstStyle/>
          <a:p>
            <a:br>
              <a:rPr lang="en-US" sz="6000" dirty="0"/>
            </a:br>
            <a:br>
              <a:rPr lang="en-US" sz="6000" dirty="0"/>
            </a:br>
            <a:br>
              <a:rPr lang="en-US" sz="6000" dirty="0"/>
            </a:br>
            <a:br>
              <a:rPr lang="en-US" sz="6000" dirty="0"/>
            </a:br>
            <a:r>
              <a:rPr lang="en-US" sz="6000" dirty="0"/>
              <a:t>“The Macroeconomic Consequences of Tariffs”</a:t>
            </a:r>
            <a:br>
              <a:rPr lang="en-US" sz="6000" dirty="0"/>
            </a:br>
            <a:br>
              <a:rPr lang="en-US" sz="6000" dirty="0"/>
            </a:br>
            <a:br>
              <a:rPr lang="en-US" sz="6000" dirty="0"/>
            </a:br>
            <a:r>
              <a:rPr lang="en-US" sz="4400" dirty="0">
                <a:effectLst/>
              </a:rPr>
              <a:t>Davide Furceri (IMF) Swarnali A. Hannan (IMF), </a:t>
            </a:r>
            <a:br>
              <a:rPr lang="en-US" sz="4400" dirty="0">
                <a:effectLst/>
              </a:rPr>
            </a:br>
            <a:r>
              <a:rPr lang="en-US" sz="4400" dirty="0">
                <a:effectLst/>
              </a:rPr>
              <a:t>Jonathan D. Ostry (IMF) and Andrew K. Rose (Berkeley)</a:t>
            </a:r>
            <a:br>
              <a:rPr lang="en-US" sz="4400" dirty="0">
                <a:effectLst/>
              </a:rPr>
            </a:br>
            <a:br>
              <a:rPr lang="en-US" sz="4400" dirty="0"/>
            </a:br>
            <a:br>
              <a:rPr lang="en-US" sz="4400" dirty="0"/>
            </a:br>
            <a:br>
              <a:rPr lang="en-US" sz="4400" dirty="0"/>
            </a:br>
            <a:br>
              <a:rPr lang="en-US" sz="4400" dirty="0"/>
            </a:br>
            <a:r>
              <a:rPr lang="en-US" sz="4400" dirty="0">
                <a:effectLst/>
              </a:rPr>
              <a:t>19</a:t>
            </a:r>
            <a:r>
              <a:rPr lang="en-US" sz="4400" baseline="30000" dirty="0">
                <a:effectLst/>
              </a:rPr>
              <a:t>th</a:t>
            </a:r>
            <a:r>
              <a:rPr lang="en-US" sz="4400" dirty="0">
                <a:effectLst/>
              </a:rPr>
              <a:t> Jacques Polack Annual Research Conference </a:t>
            </a:r>
            <a:br>
              <a:rPr lang="en-US" sz="4400" dirty="0">
                <a:effectLst/>
              </a:rPr>
            </a:br>
            <a:r>
              <a:rPr lang="en-US" sz="4400" dirty="0">
                <a:effectLst/>
              </a:rPr>
              <a:t> Washington DC, November 1-2, 2018</a:t>
            </a:r>
            <a:br>
              <a:rPr lang="en-US" sz="4400" dirty="0">
                <a:effectLst/>
              </a:rPr>
            </a:br>
            <a:br>
              <a:rPr lang="en-US" sz="4400" dirty="0">
                <a:effectLst/>
              </a:rPr>
            </a:br>
            <a:r>
              <a:rPr lang="en-US" sz="2800" i="1" dirty="0">
                <a:effectLst/>
              </a:rPr>
              <a:t>The views expressed in this paper are those of the authors and do no necessarily represent the views of the IMF, its Executive Board, or IMF Management.</a:t>
            </a:r>
          </a:p>
        </p:txBody>
      </p:sp>
      <p:sp>
        <p:nvSpPr>
          <p:cNvPr id="8" name="Subtitle 7"/>
          <p:cNvSpPr>
            <a:spLocks noGrp="1"/>
          </p:cNvSpPr>
          <p:nvPr>
            <p:ph type="subTitle" idx="1"/>
          </p:nvPr>
        </p:nvSpPr>
        <p:spPr>
          <a:xfrm>
            <a:off x="0" y="13944598"/>
            <a:ext cx="24387175" cy="45719"/>
          </a:xfrm>
        </p:spPr>
        <p:txBody>
          <a:bodyPr/>
          <a:lstStyle/>
          <a:p>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pPr defTabSz="2344328">
              <a:defRPr/>
            </a:pPr>
            <a:r>
              <a:rPr lang="en-US" sz="7198" dirty="0"/>
              <a:t>RER appreciates leading to not much effect on trade balance</a:t>
            </a:r>
          </a:p>
        </p:txBody>
      </p:sp>
      <p:sp>
        <p:nvSpPr>
          <p:cNvPr id="25604" name="TextBox 5"/>
          <p:cNvSpPr txBox="1">
            <a:spLocks noChangeArrowheads="1"/>
          </p:cNvSpPr>
          <p:nvPr/>
        </p:nvSpPr>
        <p:spPr bwMode="auto">
          <a:xfrm>
            <a:off x="993645" y="3013577"/>
            <a:ext cx="6857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RER (%)</a:t>
            </a:r>
            <a:endParaRPr lang="en-US" altLang="en-US" sz="3600" dirty="0"/>
          </a:p>
        </p:txBody>
      </p:sp>
      <p:sp>
        <p:nvSpPr>
          <p:cNvPr id="25605" name="TextBox 11"/>
          <p:cNvSpPr txBox="1">
            <a:spLocks noChangeArrowheads="1"/>
          </p:cNvSpPr>
          <p:nvPr/>
        </p:nvSpPr>
        <p:spPr bwMode="auto">
          <a:xfrm>
            <a:off x="12938027" y="3016751"/>
            <a:ext cx="7866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Trade balance (ppt of GDP)</a:t>
            </a:r>
            <a:endParaRPr lang="en-US" altLang="en-US" sz="3600" dirty="0"/>
          </a:p>
        </p:txBody>
      </p:sp>
      <p:sp>
        <p:nvSpPr>
          <p:cNvPr id="25606" name="TextBox 12"/>
          <p:cNvSpPr txBox="1">
            <a:spLocks noChangeArrowheads="1"/>
          </p:cNvSpPr>
          <p:nvPr/>
        </p:nvSpPr>
        <p:spPr bwMode="auto">
          <a:xfrm>
            <a:off x="688885" y="12496066"/>
            <a:ext cx="228570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2600" dirty="0"/>
              <a:t>Note: The solid lines indicate the response of RER (trade balance) to one-standard deviation (about 3.6 percentage points) increase in the tariff rate; dotted lines correspond to 90 percent confidence bands. The x-axis denotes time. t=0 is the year of the reform. Estimates based on equation (1).</a:t>
            </a:r>
          </a:p>
        </p:txBody>
      </p:sp>
      <p:sp>
        <p:nvSpPr>
          <p:cNvPr id="25607" name="Slide Number Placeholder 16"/>
          <p:cNvSpPr txBox="1">
            <a:spLocks/>
          </p:cNvSpPr>
          <p:nvPr/>
        </p:nvSpPr>
        <p:spPr bwMode="auto">
          <a:xfrm>
            <a:off x="18268159" y="12969081"/>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2A7F80F6-FDB7-427C-B25E-9FD2DAF826CD}" type="slidenum">
              <a:rPr lang="en-US" altLang="en-US" sz="3600"/>
              <a:pPr algn="r" eaLnBrk="1" hangingPunct="1"/>
              <a:t>10</a:t>
            </a:fld>
            <a:endParaRPr lang="en-US" altLang="en-US" sz="3600"/>
          </a:p>
        </p:txBody>
      </p:sp>
      <p:graphicFrame>
        <p:nvGraphicFramePr>
          <p:cNvPr id="10" name="Chart 9">
            <a:extLst>
              <a:ext uri="{FF2B5EF4-FFF2-40B4-BE49-F238E27FC236}">
                <a16:creationId xmlns:a16="http://schemas.microsoft.com/office/drawing/2014/main" id="{872FBA00-8BAE-4DF6-83BA-A286B57F4530}"/>
              </a:ext>
            </a:extLst>
          </p:cNvPr>
          <p:cNvGraphicFramePr/>
          <p:nvPr>
            <p:extLst>
              <p:ext uri="{D42A27DB-BD31-4B8C-83A1-F6EECF244321}">
                <p14:modId xmlns:p14="http://schemas.microsoft.com/office/powerpoint/2010/main" val="1336513757"/>
              </p:ext>
            </p:extLst>
          </p:nvPr>
        </p:nvGraphicFramePr>
        <p:xfrm>
          <a:off x="993645" y="4259912"/>
          <a:ext cx="9447342" cy="6855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57EB2BE-90CA-49E2-98B4-0F18D31D4499}"/>
              </a:ext>
            </a:extLst>
          </p:cNvPr>
          <p:cNvGraphicFramePr/>
          <p:nvPr>
            <p:extLst>
              <p:ext uri="{D42A27DB-BD31-4B8C-83A1-F6EECF244321}">
                <p14:modId xmlns:p14="http://schemas.microsoft.com/office/powerpoint/2010/main" val="3538029053"/>
              </p:ext>
            </p:extLst>
          </p:nvPr>
        </p:nvGraphicFramePr>
        <p:xfrm>
          <a:off x="12990231" y="4393832"/>
          <a:ext cx="8728355" cy="68557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11443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Larger effects for tariff increases…</a:t>
            </a:r>
          </a:p>
        </p:txBody>
      </p:sp>
      <p:sp>
        <p:nvSpPr>
          <p:cNvPr id="27652" name="TextBox 9"/>
          <p:cNvSpPr txBox="1">
            <a:spLocks noChangeArrowheads="1"/>
          </p:cNvSpPr>
          <p:nvPr/>
        </p:nvSpPr>
        <p:spPr bwMode="auto">
          <a:xfrm>
            <a:off x="1450787" y="2327864"/>
            <a:ext cx="10285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(%)—tariff increases</a:t>
            </a:r>
            <a:endParaRPr lang="en-US" altLang="en-US" sz="3200" dirty="0"/>
          </a:p>
        </p:txBody>
      </p:sp>
      <p:sp>
        <p:nvSpPr>
          <p:cNvPr id="27653" name="TextBox 11"/>
          <p:cNvSpPr txBox="1">
            <a:spLocks noChangeArrowheads="1"/>
          </p:cNvSpPr>
          <p:nvPr/>
        </p:nvSpPr>
        <p:spPr bwMode="auto">
          <a:xfrm>
            <a:off x="13184060" y="2308818"/>
            <a:ext cx="10514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(%)—tariff increases</a:t>
            </a:r>
            <a:endParaRPr lang="en-US" altLang="en-US" sz="3200" dirty="0"/>
          </a:p>
        </p:txBody>
      </p:sp>
      <p:sp>
        <p:nvSpPr>
          <p:cNvPr id="27654" name="TextBox 13"/>
          <p:cNvSpPr txBox="1">
            <a:spLocks noChangeArrowheads="1"/>
          </p:cNvSpPr>
          <p:nvPr/>
        </p:nvSpPr>
        <p:spPr bwMode="auto">
          <a:xfrm>
            <a:off x="1450787" y="7584980"/>
            <a:ext cx="6857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(%)—tariff decreases</a:t>
            </a:r>
            <a:endParaRPr lang="en-US" altLang="en-US" sz="3200" dirty="0"/>
          </a:p>
        </p:txBody>
      </p:sp>
      <p:sp>
        <p:nvSpPr>
          <p:cNvPr id="27655" name="TextBox 15"/>
          <p:cNvSpPr txBox="1">
            <a:spLocks noChangeArrowheads="1"/>
          </p:cNvSpPr>
          <p:nvPr/>
        </p:nvSpPr>
        <p:spPr bwMode="auto">
          <a:xfrm>
            <a:off x="13107869" y="7599267"/>
            <a:ext cx="967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(%)—tariff decreases</a:t>
            </a:r>
            <a:endParaRPr lang="en-US" altLang="en-US" sz="3200" dirty="0"/>
          </a:p>
        </p:txBody>
      </p:sp>
      <p:sp>
        <p:nvSpPr>
          <p:cNvPr id="27656" name="TextBox 21"/>
          <p:cNvSpPr txBox="1">
            <a:spLocks noChangeArrowheads="1"/>
          </p:cNvSpPr>
          <p:nvPr/>
        </p:nvSpPr>
        <p:spPr bwMode="auto">
          <a:xfrm>
            <a:off x="307935" y="12217044"/>
            <a:ext cx="2285702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r>
              <a:rPr lang="en-US" altLang="en-US" sz="2600" dirty="0"/>
              <a:t>Note: The solid lines indicate the response of output (productivity) to one-standard deviation (about 3.6 percentage points) change in the tariff rate; dotted lines correspond to 90 percent confidence bands. The dashed red lines denote the baseline effect. Estimates based on:</a:t>
            </a:r>
          </a:p>
          <a:p>
            <a:r>
              <a:rPr lang="en-US" altLang="en-US" sz="2600" dirty="0"/>
              <a:t> </a:t>
            </a:r>
            <a:r>
              <a:rPr lang="en-US" sz="2600" dirty="0" err="1"/>
              <a:t>y</a:t>
            </a:r>
            <a:r>
              <a:rPr lang="en-US" sz="2600" baseline="-25000" dirty="0" err="1"/>
              <a:t>i,t+k</a:t>
            </a:r>
            <a:r>
              <a:rPr lang="en-US" sz="2600" dirty="0"/>
              <a:t> - y</a:t>
            </a:r>
            <a:r>
              <a:rPr lang="en-US" sz="2600" baseline="-25000" dirty="0"/>
              <a:t>i,t-1</a:t>
            </a:r>
            <a:r>
              <a:rPr lang="en-US" sz="2600" dirty="0"/>
              <a:t> = α</a:t>
            </a:r>
            <a:r>
              <a:rPr lang="en-US" sz="2600" baseline="-25000" dirty="0" err="1"/>
              <a:t>i</a:t>
            </a:r>
            <a:r>
              <a:rPr lang="en-US" sz="2600" dirty="0"/>
              <a:t> + </a:t>
            </a:r>
            <a:r>
              <a:rPr lang="en-US" sz="2600" dirty="0" err="1"/>
              <a:t>γ</a:t>
            </a:r>
            <a:r>
              <a:rPr lang="en-US" sz="2600" baseline="-25000" dirty="0" err="1"/>
              <a:t>t</a:t>
            </a:r>
            <a:r>
              <a:rPr lang="en-US" sz="2600" dirty="0"/>
              <a:t> + β</a:t>
            </a:r>
            <a:r>
              <a:rPr lang="en-US" sz="2600" baseline="30000" dirty="0"/>
              <a:t>P</a:t>
            </a:r>
            <a:r>
              <a:rPr lang="en-US" sz="2600" dirty="0"/>
              <a:t> </a:t>
            </a:r>
            <a:r>
              <a:rPr lang="en-US" sz="2600" dirty="0" err="1"/>
              <a:t>DP</a:t>
            </a:r>
            <a:r>
              <a:rPr lang="en-US" sz="2600" baseline="-25000" dirty="0" err="1"/>
              <a:t>i,t</a:t>
            </a:r>
            <a:r>
              <a:rPr lang="en-US" sz="2600" dirty="0" err="1"/>
              <a:t>ΔT</a:t>
            </a:r>
            <a:r>
              <a:rPr lang="en-US" sz="2600" baseline="-25000" dirty="0" err="1"/>
              <a:t>i,t</a:t>
            </a:r>
            <a:r>
              <a:rPr lang="en-US" sz="2600" dirty="0"/>
              <a:t> + β</a:t>
            </a:r>
            <a:r>
              <a:rPr lang="en-US" sz="2600" baseline="30000" dirty="0"/>
              <a:t>N</a:t>
            </a:r>
            <a:r>
              <a:rPr lang="en-US" sz="2600" dirty="0"/>
              <a:t> (1-DP</a:t>
            </a:r>
            <a:r>
              <a:rPr lang="en-US" sz="2600" baseline="-25000" dirty="0"/>
              <a:t>i,t</a:t>
            </a:r>
            <a:r>
              <a:rPr lang="en-US" sz="2600" dirty="0"/>
              <a:t>)</a:t>
            </a:r>
            <a:r>
              <a:rPr lang="en-US" sz="2600" dirty="0" err="1"/>
              <a:t>ΔT</a:t>
            </a:r>
            <a:r>
              <a:rPr lang="en-US" sz="2600" baseline="-25000" dirty="0" err="1"/>
              <a:t>i,t</a:t>
            </a:r>
            <a:r>
              <a:rPr lang="en-US" sz="2600" dirty="0"/>
              <a:t> + </a:t>
            </a:r>
            <a:r>
              <a:rPr lang="en-US" sz="2600" dirty="0" err="1"/>
              <a:t>νX</a:t>
            </a:r>
            <a:r>
              <a:rPr lang="en-US" sz="2600" baseline="-25000" dirty="0" err="1"/>
              <a:t>i,t</a:t>
            </a:r>
            <a:r>
              <a:rPr lang="en-US" sz="2600" dirty="0"/>
              <a:t> + </a:t>
            </a:r>
            <a:r>
              <a:rPr lang="en-US" sz="2600" dirty="0" err="1"/>
              <a:t>ε</a:t>
            </a:r>
            <a:r>
              <a:rPr lang="en-US" sz="2600" baseline="-25000" dirty="0" err="1"/>
              <a:t>i,t</a:t>
            </a:r>
            <a:r>
              <a:rPr lang="en-US" sz="2600" dirty="0"/>
              <a:t>;  where </a:t>
            </a:r>
            <a:r>
              <a:rPr lang="en-US" sz="2600" dirty="0" err="1"/>
              <a:t>DP</a:t>
            </a:r>
            <a:r>
              <a:rPr lang="en-US" sz="2600" baseline="-25000" dirty="0" err="1"/>
              <a:t>i,t</a:t>
            </a:r>
            <a:r>
              <a:rPr lang="en-US" sz="2600" dirty="0"/>
              <a:t> is a binary variable which is equal to unity when the change in tariff is positive, zero otherwise. </a:t>
            </a:r>
            <a:r>
              <a:rPr lang="en-US" dirty="0"/>
              <a:t>	</a:t>
            </a:r>
            <a:endParaRPr lang="en-US" altLang="en-US" sz="2600" dirty="0"/>
          </a:p>
        </p:txBody>
      </p:sp>
      <p:sp>
        <p:nvSpPr>
          <p:cNvPr id="27657" name="Slide Number Placeholder 16"/>
          <p:cNvSpPr txBox="1">
            <a:spLocks/>
          </p:cNvSpPr>
          <p:nvPr/>
        </p:nvSpPr>
        <p:spPr bwMode="auto">
          <a:xfrm>
            <a:off x="18213387" y="12765726"/>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8F250D00-0FD7-4F5D-9BF8-B929088FC1E8}" type="slidenum">
              <a:rPr lang="en-US" altLang="en-US" sz="3600"/>
              <a:pPr algn="r" eaLnBrk="1" hangingPunct="1"/>
              <a:t>11</a:t>
            </a:fld>
            <a:endParaRPr lang="en-US" altLang="en-US" sz="3600"/>
          </a:p>
        </p:txBody>
      </p:sp>
      <p:graphicFrame>
        <p:nvGraphicFramePr>
          <p:cNvPr id="14" name="Chart 13">
            <a:extLst>
              <a:ext uri="{FF2B5EF4-FFF2-40B4-BE49-F238E27FC236}">
                <a16:creationId xmlns:a16="http://schemas.microsoft.com/office/drawing/2014/main" id="{3321B210-6CDC-45E3-AAD9-3EC5E03D6DF9}"/>
              </a:ext>
            </a:extLst>
          </p:cNvPr>
          <p:cNvGraphicFramePr/>
          <p:nvPr>
            <p:extLst>
              <p:ext uri="{D42A27DB-BD31-4B8C-83A1-F6EECF244321}">
                <p14:modId xmlns:p14="http://schemas.microsoft.com/office/powerpoint/2010/main" val="3014993818"/>
              </p:ext>
            </p:extLst>
          </p:nvPr>
        </p:nvGraphicFramePr>
        <p:xfrm>
          <a:off x="1450787" y="3310172"/>
          <a:ext cx="10133200" cy="3648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7370E92-3AD4-40BE-83BF-1D30DEC7D606}"/>
              </a:ext>
            </a:extLst>
          </p:cNvPr>
          <p:cNvGraphicFramePr/>
          <p:nvPr>
            <p:extLst>
              <p:ext uri="{D42A27DB-BD31-4B8C-83A1-F6EECF244321}">
                <p14:modId xmlns:p14="http://schemas.microsoft.com/office/powerpoint/2010/main" val="2584733181"/>
              </p:ext>
            </p:extLst>
          </p:nvPr>
        </p:nvGraphicFramePr>
        <p:xfrm>
          <a:off x="13107869" y="3525790"/>
          <a:ext cx="9142808" cy="3465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746B8392-1601-4ABC-88E2-097034A5084A}"/>
              </a:ext>
            </a:extLst>
          </p:cNvPr>
          <p:cNvGraphicFramePr/>
          <p:nvPr>
            <p:extLst>
              <p:ext uri="{D42A27DB-BD31-4B8C-83A1-F6EECF244321}">
                <p14:modId xmlns:p14="http://schemas.microsoft.com/office/powerpoint/2010/main" val="1255731714"/>
              </p:ext>
            </p:extLst>
          </p:nvPr>
        </p:nvGraphicFramePr>
        <p:xfrm>
          <a:off x="1450787" y="8796393"/>
          <a:ext cx="10133200" cy="34206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C8809823-6DA3-4470-82F9-5F380FFD7A3F}"/>
              </a:ext>
            </a:extLst>
          </p:cNvPr>
          <p:cNvGraphicFramePr/>
          <p:nvPr>
            <p:extLst>
              <p:ext uri="{D42A27DB-BD31-4B8C-83A1-F6EECF244321}">
                <p14:modId xmlns:p14="http://schemas.microsoft.com/office/powerpoint/2010/main" val="2006964546"/>
              </p:ext>
            </p:extLst>
          </p:nvPr>
        </p:nvGraphicFramePr>
        <p:xfrm>
          <a:off x="13184060" y="8791634"/>
          <a:ext cx="9676140" cy="34317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120341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…in advanced economies…</a:t>
            </a:r>
          </a:p>
        </p:txBody>
      </p:sp>
      <p:sp>
        <p:nvSpPr>
          <p:cNvPr id="27652" name="TextBox 9"/>
          <p:cNvSpPr txBox="1">
            <a:spLocks noChangeArrowheads="1"/>
          </p:cNvSpPr>
          <p:nvPr/>
        </p:nvSpPr>
        <p:spPr bwMode="auto">
          <a:xfrm>
            <a:off x="1450787" y="2327864"/>
            <a:ext cx="10285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(%)—AEs</a:t>
            </a:r>
            <a:endParaRPr lang="en-US" altLang="en-US" sz="3200" dirty="0"/>
          </a:p>
        </p:txBody>
      </p:sp>
      <p:sp>
        <p:nvSpPr>
          <p:cNvPr id="27653" name="TextBox 11"/>
          <p:cNvSpPr txBox="1">
            <a:spLocks noChangeArrowheads="1"/>
          </p:cNvSpPr>
          <p:nvPr/>
        </p:nvSpPr>
        <p:spPr bwMode="auto">
          <a:xfrm>
            <a:off x="13184060" y="2308818"/>
            <a:ext cx="10514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(%)—AEs</a:t>
            </a:r>
            <a:endParaRPr lang="en-US" altLang="en-US" sz="3200" dirty="0"/>
          </a:p>
        </p:txBody>
      </p:sp>
      <p:sp>
        <p:nvSpPr>
          <p:cNvPr id="27654" name="TextBox 13"/>
          <p:cNvSpPr txBox="1">
            <a:spLocks noChangeArrowheads="1"/>
          </p:cNvSpPr>
          <p:nvPr/>
        </p:nvSpPr>
        <p:spPr bwMode="auto">
          <a:xfrm>
            <a:off x="1450787" y="7584980"/>
            <a:ext cx="6857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(%)—EMDEs</a:t>
            </a:r>
            <a:endParaRPr lang="en-US" altLang="en-US" sz="3200" dirty="0"/>
          </a:p>
        </p:txBody>
      </p:sp>
      <p:sp>
        <p:nvSpPr>
          <p:cNvPr id="27655" name="TextBox 15"/>
          <p:cNvSpPr txBox="1">
            <a:spLocks noChangeArrowheads="1"/>
          </p:cNvSpPr>
          <p:nvPr/>
        </p:nvSpPr>
        <p:spPr bwMode="auto">
          <a:xfrm>
            <a:off x="13107869" y="7599267"/>
            <a:ext cx="967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(%)—EMDEs</a:t>
            </a:r>
            <a:endParaRPr lang="en-US" altLang="en-US" sz="3200" dirty="0"/>
          </a:p>
        </p:txBody>
      </p:sp>
      <p:sp>
        <p:nvSpPr>
          <p:cNvPr id="27657" name="Slide Number Placeholder 16"/>
          <p:cNvSpPr txBox="1">
            <a:spLocks/>
          </p:cNvSpPr>
          <p:nvPr/>
        </p:nvSpPr>
        <p:spPr bwMode="auto">
          <a:xfrm>
            <a:off x="18390381" y="12830987"/>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8F250D00-0FD7-4F5D-9BF8-B929088FC1E8}" type="slidenum">
              <a:rPr lang="en-US" altLang="en-US" sz="3600"/>
              <a:pPr algn="r" eaLnBrk="1" hangingPunct="1"/>
              <a:t>12</a:t>
            </a:fld>
            <a:endParaRPr lang="en-US" altLang="en-US" sz="3600"/>
          </a:p>
        </p:txBody>
      </p:sp>
      <p:graphicFrame>
        <p:nvGraphicFramePr>
          <p:cNvPr id="17" name="Chart 16">
            <a:extLst>
              <a:ext uri="{FF2B5EF4-FFF2-40B4-BE49-F238E27FC236}">
                <a16:creationId xmlns:a16="http://schemas.microsoft.com/office/drawing/2014/main" id="{6D166398-82DE-4DB6-9495-09C5679F3324}"/>
              </a:ext>
            </a:extLst>
          </p:cNvPr>
          <p:cNvGraphicFramePr/>
          <p:nvPr>
            <p:extLst>
              <p:ext uri="{D42A27DB-BD31-4B8C-83A1-F6EECF244321}">
                <p14:modId xmlns:p14="http://schemas.microsoft.com/office/powerpoint/2010/main" val="1420287458"/>
              </p:ext>
            </p:extLst>
          </p:nvPr>
        </p:nvGraphicFramePr>
        <p:xfrm>
          <a:off x="1601787" y="3532930"/>
          <a:ext cx="10133200" cy="3782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77370E92-3AD4-40BE-83BF-1D30DEC7D606}"/>
              </a:ext>
            </a:extLst>
          </p:cNvPr>
          <p:cNvGraphicFramePr/>
          <p:nvPr>
            <p:extLst>
              <p:ext uri="{D42A27DB-BD31-4B8C-83A1-F6EECF244321}">
                <p14:modId xmlns:p14="http://schemas.microsoft.com/office/powerpoint/2010/main" val="3368567692"/>
              </p:ext>
            </p:extLst>
          </p:nvPr>
        </p:nvGraphicFramePr>
        <p:xfrm>
          <a:off x="13209747" y="3501184"/>
          <a:ext cx="9955212" cy="3356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25F29CA0-859A-4B14-A0B3-65B76926BB22}"/>
              </a:ext>
            </a:extLst>
          </p:cNvPr>
          <p:cNvGraphicFramePr/>
          <p:nvPr>
            <p:extLst>
              <p:ext uri="{D42A27DB-BD31-4B8C-83A1-F6EECF244321}">
                <p14:modId xmlns:p14="http://schemas.microsoft.com/office/powerpoint/2010/main" val="1409813590"/>
              </p:ext>
            </p:extLst>
          </p:nvPr>
        </p:nvGraphicFramePr>
        <p:xfrm>
          <a:off x="1526975" y="8790045"/>
          <a:ext cx="10133200" cy="3426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20634504-8736-4104-B72A-0A0C8DBF504F}"/>
              </a:ext>
            </a:extLst>
          </p:cNvPr>
          <p:cNvGraphicFramePr/>
          <p:nvPr>
            <p:extLst>
              <p:ext uri="{D42A27DB-BD31-4B8C-83A1-F6EECF244321}">
                <p14:modId xmlns:p14="http://schemas.microsoft.com/office/powerpoint/2010/main" val="3827570422"/>
              </p:ext>
            </p:extLst>
          </p:nvPr>
        </p:nvGraphicFramePr>
        <p:xfrm>
          <a:off x="13209989" y="8790044"/>
          <a:ext cx="9954969" cy="386584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A1F9826F-2F4C-4B82-86EF-9DE2FF22C44E}"/>
              </a:ext>
            </a:extLst>
          </p:cNvPr>
          <p:cNvSpPr txBox="1">
            <a:spLocks noChangeArrowheads="1"/>
          </p:cNvSpPr>
          <p:nvPr/>
        </p:nvSpPr>
        <p:spPr bwMode="auto">
          <a:xfrm>
            <a:off x="307935" y="12217044"/>
            <a:ext cx="228570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r>
              <a:rPr lang="en-US" altLang="en-US" sz="2600" dirty="0"/>
              <a:t>Note: The solid lines indicate the response of output (productivity) to one-standard deviation (about 3.6 percentage points) change in the tariff rate; dotted lines correspond to 90 percent confidence bands. The dashed red lines denote the baseline effect. Estimates based on:</a:t>
            </a:r>
          </a:p>
          <a:p>
            <a:r>
              <a:rPr lang="en-US" sz="2600" dirty="0" err="1"/>
              <a:t>y</a:t>
            </a:r>
            <a:r>
              <a:rPr lang="en-US" sz="2600" baseline="-25000" dirty="0" err="1"/>
              <a:t>i,t+k</a:t>
            </a:r>
            <a:r>
              <a:rPr lang="en-US" sz="2600" dirty="0"/>
              <a:t> - y</a:t>
            </a:r>
            <a:r>
              <a:rPr lang="en-US" sz="2600" baseline="-25000" dirty="0"/>
              <a:t>i,t-1</a:t>
            </a:r>
            <a:r>
              <a:rPr lang="en-US" sz="2600" dirty="0"/>
              <a:t> = α</a:t>
            </a:r>
            <a:r>
              <a:rPr lang="en-US" sz="2600" baseline="-25000" dirty="0" err="1"/>
              <a:t>i</a:t>
            </a:r>
            <a:r>
              <a:rPr lang="en-US" sz="2600" dirty="0"/>
              <a:t> + </a:t>
            </a:r>
            <a:r>
              <a:rPr lang="en-US" sz="2600" dirty="0" err="1"/>
              <a:t>γ</a:t>
            </a:r>
            <a:r>
              <a:rPr lang="en-US" sz="2600" baseline="-25000" dirty="0" err="1"/>
              <a:t>t</a:t>
            </a:r>
            <a:r>
              <a:rPr lang="en-US" sz="2600" dirty="0"/>
              <a:t> + β</a:t>
            </a:r>
            <a:r>
              <a:rPr lang="en-US" sz="2600" baseline="30000" dirty="0"/>
              <a:t>P</a:t>
            </a:r>
            <a:r>
              <a:rPr lang="en-US" sz="2600" dirty="0"/>
              <a:t> </a:t>
            </a:r>
            <a:r>
              <a:rPr lang="en-US" sz="2600" dirty="0" err="1"/>
              <a:t>DA</a:t>
            </a:r>
            <a:r>
              <a:rPr lang="en-US" sz="2600" baseline="-25000" dirty="0" err="1"/>
              <a:t>i,t</a:t>
            </a:r>
            <a:r>
              <a:rPr lang="en-US" sz="2600" dirty="0" err="1"/>
              <a:t>ΔT</a:t>
            </a:r>
            <a:r>
              <a:rPr lang="en-US" sz="2600" baseline="-25000" dirty="0" err="1"/>
              <a:t>i,t</a:t>
            </a:r>
            <a:r>
              <a:rPr lang="en-US" sz="2600" dirty="0"/>
              <a:t> + β</a:t>
            </a:r>
            <a:r>
              <a:rPr lang="en-US" sz="2600" baseline="30000" dirty="0"/>
              <a:t>N</a:t>
            </a:r>
            <a:r>
              <a:rPr lang="en-US" sz="2600" dirty="0"/>
              <a:t> (1-DA</a:t>
            </a:r>
            <a:r>
              <a:rPr lang="en-US" sz="2600" baseline="-25000" dirty="0"/>
              <a:t>i,t</a:t>
            </a:r>
            <a:r>
              <a:rPr lang="en-US" sz="2600" dirty="0"/>
              <a:t>)</a:t>
            </a:r>
            <a:r>
              <a:rPr lang="en-US" sz="2600" dirty="0" err="1"/>
              <a:t>ΔT</a:t>
            </a:r>
            <a:r>
              <a:rPr lang="en-US" sz="2600" baseline="-25000" dirty="0" err="1"/>
              <a:t>i,t</a:t>
            </a:r>
            <a:r>
              <a:rPr lang="en-US" sz="2600" dirty="0"/>
              <a:t> + </a:t>
            </a:r>
            <a:r>
              <a:rPr lang="en-US" sz="2600" dirty="0" err="1"/>
              <a:t>νX</a:t>
            </a:r>
            <a:r>
              <a:rPr lang="en-US" sz="2600" baseline="-25000" dirty="0" err="1"/>
              <a:t>i,t</a:t>
            </a:r>
            <a:r>
              <a:rPr lang="en-US" sz="2600" dirty="0"/>
              <a:t> + </a:t>
            </a:r>
            <a:r>
              <a:rPr lang="en-US" sz="2600" dirty="0" err="1"/>
              <a:t>ε</a:t>
            </a:r>
            <a:r>
              <a:rPr lang="en-US" sz="2600" baseline="-25000" dirty="0" err="1"/>
              <a:t>i,t</a:t>
            </a:r>
            <a:r>
              <a:rPr lang="en-US" sz="2600" dirty="0"/>
              <a:t>;  where </a:t>
            </a:r>
            <a:r>
              <a:rPr lang="en-US" sz="2600" dirty="0" err="1"/>
              <a:t>DA</a:t>
            </a:r>
            <a:r>
              <a:rPr lang="en-US" sz="2600" baseline="-25000" dirty="0" err="1"/>
              <a:t>i,t</a:t>
            </a:r>
            <a:r>
              <a:rPr lang="en-US" sz="2600" dirty="0"/>
              <a:t> is a binary variable which is equal to unity for advanced economies, zero otherwise. 	</a:t>
            </a:r>
            <a:endParaRPr lang="en-US" altLang="en-US" sz="2600" dirty="0"/>
          </a:p>
        </p:txBody>
      </p:sp>
    </p:spTree>
    <p:extLst>
      <p:ext uri="{BB962C8B-B14F-4D97-AF65-F5344CB8AC3E}">
        <p14:creationId xmlns:p14="http://schemas.microsoft.com/office/powerpoint/2010/main" val="2456913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…and in expansions</a:t>
            </a:r>
          </a:p>
        </p:txBody>
      </p:sp>
      <p:sp>
        <p:nvSpPr>
          <p:cNvPr id="27652" name="TextBox 9"/>
          <p:cNvSpPr txBox="1">
            <a:spLocks noChangeArrowheads="1"/>
          </p:cNvSpPr>
          <p:nvPr/>
        </p:nvSpPr>
        <p:spPr bwMode="auto">
          <a:xfrm>
            <a:off x="1450787" y="2327864"/>
            <a:ext cx="10285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(%)—Expansions</a:t>
            </a:r>
            <a:endParaRPr lang="en-US" altLang="en-US" sz="3200" dirty="0"/>
          </a:p>
        </p:txBody>
      </p:sp>
      <p:sp>
        <p:nvSpPr>
          <p:cNvPr id="27653" name="TextBox 11"/>
          <p:cNvSpPr txBox="1">
            <a:spLocks noChangeArrowheads="1"/>
          </p:cNvSpPr>
          <p:nvPr/>
        </p:nvSpPr>
        <p:spPr bwMode="auto">
          <a:xfrm>
            <a:off x="13184060" y="2308818"/>
            <a:ext cx="10514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(%)—Expansions</a:t>
            </a:r>
            <a:endParaRPr lang="en-US" altLang="en-US" sz="3200" dirty="0"/>
          </a:p>
        </p:txBody>
      </p:sp>
      <p:sp>
        <p:nvSpPr>
          <p:cNvPr id="27654" name="TextBox 13"/>
          <p:cNvSpPr txBox="1">
            <a:spLocks noChangeArrowheads="1"/>
          </p:cNvSpPr>
          <p:nvPr/>
        </p:nvSpPr>
        <p:spPr bwMode="auto">
          <a:xfrm>
            <a:off x="1450787" y="7584980"/>
            <a:ext cx="6857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(%)—Recessions</a:t>
            </a:r>
            <a:endParaRPr lang="en-US" altLang="en-US" sz="3200" dirty="0"/>
          </a:p>
        </p:txBody>
      </p:sp>
      <p:sp>
        <p:nvSpPr>
          <p:cNvPr id="27655" name="TextBox 15"/>
          <p:cNvSpPr txBox="1">
            <a:spLocks noChangeArrowheads="1"/>
          </p:cNvSpPr>
          <p:nvPr/>
        </p:nvSpPr>
        <p:spPr bwMode="auto">
          <a:xfrm>
            <a:off x="13107869" y="7599267"/>
            <a:ext cx="967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(%)—Recessions</a:t>
            </a:r>
            <a:endParaRPr lang="en-US" altLang="en-US" sz="3200" dirty="0"/>
          </a:p>
        </p:txBody>
      </p:sp>
      <p:sp>
        <p:nvSpPr>
          <p:cNvPr id="27657" name="Slide Number Placeholder 16"/>
          <p:cNvSpPr txBox="1">
            <a:spLocks/>
          </p:cNvSpPr>
          <p:nvPr/>
        </p:nvSpPr>
        <p:spPr bwMode="auto">
          <a:xfrm>
            <a:off x="18390381" y="12830987"/>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8F250D00-0FD7-4F5D-9BF8-B929088FC1E8}" type="slidenum">
              <a:rPr lang="en-US" altLang="en-US" sz="3600"/>
              <a:pPr algn="r" eaLnBrk="1" hangingPunct="1"/>
              <a:t>13</a:t>
            </a:fld>
            <a:endParaRPr lang="en-US" altLang="en-US" sz="3600"/>
          </a:p>
        </p:txBody>
      </p:sp>
      <p:graphicFrame>
        <p:nvGraphicFramePr>
          <p:cNvPr id="14" name="Chart 13">
            <a:extLst>
              <a:ext uri="{FF2B5EF4-FFF2-40B4-BE49-F238E27FC236}">
                <a16:creationId xmlns:a16="http://schemas.microsoft.com/office/drawing/2014/main" id="{0AB775FB-A13F-4A5B-AD4C-B6586CB53551}"/>
              </a:ext>
            </a:extLst>
          </p:cNvPr>
          <p:cNvGraphicFramePr/>
          <p:nvPr>
            <p:extLst>
              <p:ext uri="{D42A27DB-BD31-4B8C-83A1-F6EECF244321}">
                <p14:modId xmlns:p14="http://schemas.microsoft.com/office/powerpoint/2010/main" val="2970639116"/>
              </p:ext>
            </p:extLst>
          </p:nvPr>
        </p:nvGraphicFramePr>
        <p:xfrm>
          <a:off x="1526975" y="3501184"/>
          <a:ext cx="10133200" cy="3661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8F614492-98D8-4B01-A383-E436A24DF57B}"/>
              </a:ext>
            </a:extLst>
          </p:cNvPr>
          <p:cNvGraphicFramePr/>
          <p:nvPr>
            <p:extLst>
              <p:ext uri="{D42A27DB-BD31-4B8C-83A1-F6EECF244321}">
                <p14:modId xmlns:p14="http://schemas.microsoft.com/office/powerpoint/2010/main" val="1268384228"/>
              </p:ext>
            </p:extLst>
          </p:nvPr>
        </p:nvGraphicFramePr>
        <p:xfrm>
          <a:off x="13209989" y="3499594"/>
          <a:ext cx="9954968" cy="34920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5C07791-181C-48EE-B203-62D8B15DFB03}"/>
              </a:ext>
            </a:extLst>
          </p:cNvPr>
          <p:cNvGraphicFramePr/>
          <p:nvPr>
            <p:extLst>
              <p:ext uri="{D42A27DB-BD31-4B8C-83A1-F6EECF244321}">
                <p14:modId xmlns:p14="http://schemas.microsoft.com/office/powerpoint/2010/main" val="914629459"/>
              </p:ext>
            </p:extLst>
          </p:nvPr>
        </p:nvGraphicFramePr>
        <p:xfrm>
          <a:off x="1526974" y="8790043"/>
          <a:ext cx="9650211" cy="3661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72274D54-A2B5-4E57-B349-D650EE2C6A24}"/>
              </a:ext>
            </a:extLst>
          </p:cNvPr>
          <p:cNvGraphicFramePr/>
          <p:nvPr>
            <p:extLst>
              <p:ext uri="{D42A27DB-BD31-4B8C-83A1-F6EECF244321}">
                <p14:modId xmlns:p14="http://schemas.microsoft.com/office/powerpoint/2010/main" val="2536647870"/>
              </p:ext>
            </p:extLst>
          </p:nvPr>
        </p:nvGraphicFramePr>
        <p:xfrm>
          <a:off x="13166477" y="8790042"/>
          <a:ext cx="9954967" cy="3661615"/>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37A26305-306B-4B9B-AE1B-B60F70FF35C2}"/>
              </a:ext>
            </a:extLst>
          </p:cNvPr>
          <p:cNvSpPr txBox="1">
            <a:spLocks noChangeArrowheads="1"/>
          </p:cNvSpPr>
          <p:nvPr/>
        </p:nvSpPr>
        <p:spPr bwMode="auto">
          <a:xfrm>
            <a:off x="307935" y="12217044"/>
            <a:ext cx="228570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r>
              <a:rPr lang="en-US" altLang="en-US" sz="2600" dirty="0"/>
              <a:t>Note: The solid lines indicate the response of output (productivity) to one-standard deviation (about 3.6 percentage points) change in the tariff rate; dotted lines correspond to 90 percent confidence bands. The dashed red lines denote the baseline effect. Estimates based on:</a:t>
            </a:r>
          </a:p>
          <a:p>
            <a:r>
              <a:rPr lang="de-DE" sz="2600" dirty="0"/>
              <a:t>y</a:t>
            </a:r>
            <a:r>
              <a:rPr lang="de-DE" sz="2600" baseline="-25000" dirty="0"/>
              <a:t>i,t+k</a:t>
            </a:r>
            <a:r>
              <a:rPr lang="de-DE" sz="2600" dirty="0"/>
              <a:t> - y</a:t>
            </a:r>
            <a:r>
              <a:rPr lang="de-DE" sz="2600" baseline="-25000" dirty="0"/>
              <a:t>i,t-1</a:t>
            </a:r>
            <a:r>
              <a:rPr lang="de-DE" sz="2600" dirty="0"/>
              <a:t> = </a:t>
            </a:r>
            <a:r>
              <a:rPr lang="en-US" sz="2600" dirty="0"/>
              <a:t>α</a:t>
            </a:r>
            <a:r>
              <a:rPr lang="de-DE" sz="2600" dirty="0"/>
              <a:t>i + </a:t>
            </a:r>
            <a:r>
              <a:rPr lang="en-US" sz="2600" dirty="0"/>
              <a:t>γ</a:t>
            </a:r>
            <a:r>
              <a:rPr lang="de-DE" sz="2600" dirty="0"/>
              <a:t>t + </a:t>
            </a:r>
            <a:r>
              <a:rPr lang="en-US" sz="2600" dirty="0"/>
              <a:t>β</a:t>
            </a:r>
            <a:r>
              <a:rPr lang="de-DE" sz="2600" baseline="30000" dirty="0"/>
              <a:t>L</a:t>
            </a:r>
            <a:r>
              <a:rPr lang="de-DE" sz="2600" dirty="0"/>
              <a:t>F(z</a:t>
            </a:r>
            <a:r>
              <a:rPr lang="de-DE" sz="2600" baseline="-25000" dirty="0"/>
              <a:t>i,t</a:t>
            </a:r>
            <a:r>
              <a:rPr lang="de-DE" sz="2600" dirty="0"/>
              <a:t>)</a:t>
            </a:r>
            <a:r>
              <a:rPr lang="en-US" sz="2600" dirty="0"/>
              <a:t>Δ</a:t>
            </a:r>
            <a:r>
              <a:rPr lang="de-DE" sz="2600" dirty="0"/>
              <a:t>T</a:t>
            </a:r>
            <a:r>
              <a:rPr lang="de-DE" sz="2600" baseline="-25000" dirty="0"/>
              <a:t>i,t</a:t>
            </a:r>
            <a:r>
              <a:rPr lang="de-DE" sz="2600" dirty="0"/>
              <a:t> + </a:t>
            </a:r>
            <a:r>
              <a:rPr lang="en-US" sz="2600" dirty="0"/>
              <a:t>β</a:t>
            </a:r>
            <a:r>
              <a:rPr lang="de-DE" sz="2600" baseline="30000" dirty="0"/>
              <a:t>H</a:t>
            </a:r>
            <a:r>
              <a:rPr lang="de-DE" sz="2600" dirty="0"/>
              <a:t>(1- F(z</a:t>
            </a:r>
            <a:r>
              <a:rPr lang="de-DE" sz="2600" baseline="-25000" dirty="0"/>
              <a:t>i,t</a:t>
            </a:r>
            <a:r>
              <a:rPr lang="de-DE" sz="2600" dirty="0"/>
              <a:t>)</a:t>
            </a:r>
            <a:r>
              <a:rPr lang="en-US" sz="2600" dirty="0"/>
              <a:t>Δ</a:t>
            </a:r>
            <a:r>
              <a:rPr lang="de-DE" sz="2600" dirty="0"/>
              <a:t>T</a:t>
            </a:r>
            <a:r>
              <a:rPr lang="de-DE" sz="2600" baseline="-25000" dirty="0"/>
              <a:t>i,t</a:t>
            </a:r>
            <a:r>
              <a:rPr lang="de-DE" sz="2600" dirty="0"/>
              <a:t> + </a:t>
            </a:r>
            <a:r>
              <a:rPr lang="en-US" sz="2600" dirty="0"/>
              <a:t>φ</a:t>
            </a:r>
            <a:r>
              <a:rPr lang="de-DE" sz="2600" dirty="0"/>
              <a:t>Z</a:t>
            </a:r>
            <a:r>
              <a:rPr lang="de-DE" sz="2600" baseline="-25000" dirty="0"/>
              <a:t>i,t</a:t>
            </a:r>
            <a:r>
              <a:rPr lang="de-DE" sz="2600" dirty="0"/>
              <a:t> + </a:t>
            </a:r>
            <a:r>
              <a:rPr lang="en-US" sz="2600" dirty="0"/>
              <a:t>ε</a:t>
            </a:r>
            <a:r>
              <a:rPr lang="de-DE" sz="2600" baseline="-25000" dirty="0"/>
              <a:t>i,t</a:t>
            </a:r>
            <a:r>
              <a:rPr lang="en-US" sz="2600" dirty="0"/>
              <a:t>; where  </a:t>
            </a:r>
            <a:r>
              <a:rPr lang="de-DE" sz="2600" dirty="0"/>
              <a:t>F(.)</a:t>
            </a:r>
            <a:r>
              <a:rPr lang="en-US" sz="2600" dirty="0"/>
              <a:t> is a smooth transition function of economic conditions. 	</a:t>
            </a:r>
            <a:endParaRPr lang="en-US" altLang="en-US" sz="2600" dirty="0"/>
          </a:p>
        </p:txBody>
      </p:sp>
    </p:spTree>
    <p:extLst>
      <p:ext uri="{BB962C8B-B14F-4D97-AF65-F5344CB8AC3E}">
        <p14:creationId xmlns:p14="http://schemas.microsoft.com/office/powerpoint/2010/main" val="21503959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7200" dirty="0"/>
              <a:t>Robustness checks</a:t>
            </a:r>
          </a:p>
        </p:txBody>
      </p:sp>
      <p:sp>
        <p:nvSpPr>
          <p:cNvPr id="9" name="TextBox 8"/>
          <p:cNvSpPr txBox="1"/>
          <p:nvPr/>
        </p:nvSpPr>
        <p:spPr>
          <a:xfrm>
            <a:off x="305593" y="2299182"/>
            <a:ext cx="23775988" cy="9971961"/>
          </a:xfrm>
          <a:prstGeom prst="rect">
            <a:avLst/>
          </a:prstGeom>
          <a:noFill/>
        </p:spPr>
        <p:txBody>
          <a:bodyPr wrap="square" rtlCol="0">
            <a:spAutoFit/>
          </a:bodyPr>
          <a:lstStyle/>
          <a:p>
            <a:pPr marL="685800" indent="-685800">
              <a:buFont typeface="Arial" panose="020B0604020202020204" pitchFamily="34" charset="0"/>
              <a:buChar char="•"/>
            </a:pPr>
            <a:r>
              <a:rPr lang="en-US" b="1" dirty="0"/>
              <a:t>Changing our key regressor </a:t>
            </a:r>
            <a:r>
              <a:rPr lang="en-US" dirty="0"/>
              <a:t>(percent changes instead of absolute changes)</a:t>
            </a:r>
          </a:p>
          <a:p>
            <a:pPr marL="685800" indent="-685800">
              <a:buFont typeface="Arial" panose="020B0604020202020204" pitchFamily="34" charset="0"/>
              <a:buChar char="•"/>
            </a:pPr>
            <a:endParaRPr lang="en-US" dirty="0"/>
          </a:p>
          <a:p>
            <a:pPr marL="685800" indent="-685800">
              <a:buFont typeface="Arial" panose="020B0604020202020204" pitchFamily="34" charset="0"/>
              <a:buChar char="•"/>
            </a:pPr>
            <a:r>
              <a:rPr lang="en-US" b="1" dirty="0"/>
              <a:t>Concerns about endogeneity </a:t>
            </a:r>
          </a:p>
          <a:p>
            <a:pPr marL="685800" indent="-685800">
              <a:buFont typeface="Courier New" panose="02070309020205020404" pitchFamily="49" charset="0"/>
              <a:buChar char="o"/>
            </a:pPr>
            <a:r>
              <a:rPr lang="en-US" i="1" dirty="0"/>
              <a:t>VAR analysis (tariff ordered last)</a:t>
            </a:r>
          </a:p>
          <a:p>
            <a:pPr marL="685800" indent="-685800">
              <a:buFont typeface="Courier New" panose="02070309020205020404" pitchFamily="49" charset="0"/>
              <a:buChar char="o"/>
            </a:pPr>
            <a:r>
              <a:rPr lang="en-US" dirty="0"/>
              <a:t>Controlling for contemporaneous effect of RER and trade balance</a:t>
            </a:r>
          </a:p>
          <a:p>
            <a:pPr marL="685800" indent="-685800">
              <a:buFont typeface="Courier New" panose="02070309020205020404" pitchFamily="49" charset="0"/>
              <a:buChar char="o"/>
            </a:pPr>
            <a:r>
              <a:rPr lang="en-US" dirty="0"/>
              <a:t>Controlling for future economic growth (that is, growth forecast)</a:t>
            </a:r>
          </a:p>
          <a:p>
            <a:pPr marL="685800" indent="-685800">
              <a:buFont typeface="Courier New" panose="02070309020205020404" pitchFamily="49" charset="0"/>
              <a:buChar char="o"/>
            </a:pPr>
            <a:r>
              <a:rPr lang="en-US" i="1" dirty="0"/>
              <a:t>IV: weighted average of changes in tariff in major (top 5) trading partners</a:t>
            </a:r>
          </a:p>
          <a:p>
            <a:pPr marL="685800" indent="-685800">
              <a:buFont typeface="Courier New" panose="02070309020205020404" pitchFamily="49" charset="0"/>
              <a:buChar char="o"/>
            </a:pPr>
            <a:endParaRPr lang="en-US" dirty="0"/>
          </a:p>
          <a:p>
            <a:pPr marL="685800" indent="-685800">
              <a:buFont typeface="Arial" panose="020B0604020202020204" pitchFamily="34" charset="0"/>
              <a:buChar char="•"/>
            </a:pPr>
            <a:r>
              <a:rPr lang="en-US" b="1" dirty="0"/>
              <a:t>Concerns about sample</a:t>
            </a:r>
          </a:p>
          <a:p>
            <a:pPr marL="685800" indent="-685800">
              <a:buFont typeface="Courier New" panose="02070309020205020404" pitchFamily="49" charset="0"/>
              <a:buChar char="o"/>
            </a:pPr>
            <a:r>
              <a:rPr lang="en-US" dirty="0"/>
              <a:t>Drop series with gaps and less than 20 consecutive years</a:t>
            </a:r>
          </a:p>
          <a:p>
            <a:pPr marL="685800" indent="-685800">
              <a:buFont typeface="Courier New" panose="02070309020205020404" pitchFamily="49" charset="0"/>
              <a:buChar char="o"/>
            </a:pPr>
            <a:r>
              <a:rPr lang="en-US" dirty="0"/>
              <a:t>Drop high inflation episodes, small countries, outliers, high tariff episodes</a:t>
            </a:r>
          </a:p>
          <a:p>
            <a:pPr marL="685800" indent="-685800">
              <a:buFont typeface="Courier New" panose="02070309020205020404" pitchFamily="49" charset="0"/>
              <a:buChar char="o"/>
            </a:pPr>
            <a:r>
              <a:rPr lang="en-US" dirty="0"/>
              <a:t>Sample after 1979, excluding Americas, Asia and SSA </a:t>
            </a:r>
          </a:p>
          <a:p>
            <a:pPr marL="685800" indent="-685800">
              <a:buFont typeface="Courier New" panose="02070309020205020404" pitchFamily="49" charset="0"/>
              <a:buChar char="o"/>
            </a:pPr>
            <a:endParaRPr lang="en-US" dirty="0"/>
          </a:p>
          <a:p>
            <a:pPr marL="685800" indent="-685800">
              <a:buFont typeface="Arial" panose="020B0604020202020204" pitchFamily="34" charset="0"/>
              <a:buChar char="•"/>
            </a:pPr>
            <a:endParaRPr lang="en-US" sz="4400" dirty="0"/>
          </a:p>
        </p:txBody>
      </p:sp>
      <p:sp>
        <p:nvSpPr>
          <p:cNvPr id="12" name="Slide Number Placeholder 16"/>
          <p:cNvSpPr txBox="1">
            <a:spLocks/>
          </p:cNvSpPr>
          <p:nvPr/>
        </p:nvSpPr>
        <p:spPr>
          <a:xfrm>
            <a:off x="18594387" y="13016554"/>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14</a:t>
            </a:fld>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262571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0"/>
            <a:ext cx="24387175" cy="2286000"/>
          </a:xfrm>
        </p:spPr>
        <p:txBody>
          <a:bodyPr/>
          <a:lstStyle/>
          <a:p>
            <a:pPr defTabSz="2344328">
              <a:defRPr/>
            </a:pPr>
            <a:r>
              <a:rPr lang="en-US" sz="7198" dirty="0"/>
              <a:t>Robustness checks—endogeneity </a:t>
            </a:r>
          </a:p>
        </p:txBody>
      </p:sp>
      <p:sp>
        <p:nvSpPr>
          <p:cNvPr id="27652" name="TextBox 9"/>
          <p:cNvSpPr txBox="1">
            <a:spLocks noChangeArrowheads="1"/>
          </p:cNvSpPr>
          <p:nvPr/>
        </p:nvSpPr>
        <p:spPr bwMode="auto">
          <a:xfrm>
            <a:off x="1450787" y="2327864"/>
            <a:ext cx="10285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(%)—VAR</a:t>
            </a:r>
            <a:endParaRPr lang="en-US" altLang="en-US" sz="3200" dirty="0"/>
          </a:p>
        </p:txBody>
      </p:sp>
      <p:sp>
        <p:nvSpPr>
          <p:cNvPr id="27653" name="TextBox 11"/>
          <p:cNvSpPr txBox="1">
            <a:spLocks noChangeArrowheads="1"/>
          </p:cNvSpPr>
          <p:nvPr/>
        </p:nvSpPr>
        <p:spPr bwMode="auto">
          <a:xfrm>
            <a:off x="13184060" y="2308818"/>
            <a:ext cx="10514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(%)—VAR</a:t>
            </a:r>
            <a:endParaRPr lang="en-US" altLang="en-US" sz="3200" dirty="0"/>
          </a:p>
        </p:txBody>
      </p:sp>
      <p:sp>
        <p:nvSpPr>
          <p:cNvPr id="27654" name="TextBox 13"/>
          <p:cNvSpPr txBox="1">
            <a:spLocks noChangeArrowheads="1"/>
          </p:cNvSpPr>
          <p:nvPr/>
        </p:nvSpPr>
        <p:spPr bwMode="auto">
          <a:xfrm>
            <a:off x="1450787" y="7584980"/>
            <a:ext cx="6857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(%)—IV</a:t>
            </a:r>
            <a:endParaRPr lang="en-US" altLang="en-US" sz="3200" dirty="0"/>
          </a:p>
        </p:txBody>
      </p:sp>
      <p:sp>
        <p:nvSpPr>
          <p:cNvPr id="27655" name="TextBox 15"/>
          <p:cNvSpPr txBox="1">
            <a:spLocks noChangeArrowheads="1"/>
          </p:cNvSpPr>
          <p:nvPr/>
        </p:nvSpPr>
        <p:spPr bwMode="auto">
          <a:xfrm>
            <a:off x="13107869" y="7599267"/>
            <a:ext cx="967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(%)—IV</a:t>
            </a:r>
            <a:endParaRPr lang="en-US" altLang="en-US" sz="3200" dirty="0"/>
          </a:p>
        </p:txBody>
      </p:sp>
      <p:sp>
        <p:nvSpPr>
          <p:cNvPr id="27656" name="TextBox 21"/>
          <p:cNvSpPr txBox="1">
            <a:spLocks noChangeArrowheads="1"/>
          </p:cNvSpPr>
          <p:nvPr/>
        </p:nvSpPr>
        <p:spPr bwMode="auto">
          <a:xfrm>
            <a:off x="307935" y="12843684"/>
            <a:ext cx="228570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r>
              <a:rPr lang="en-US" altLang="en-US" sz="2600" dirty="0"/>
              <a:t>Note: The solid lines indicate the response of output (productivity) to one-standard deviation (about 3.6 percentage points) increase in the tariff rate. The dashed red lines denote the baseline effect. Dotted lines correspond to 90 percent confidence bands of the baseline estimate. </a:t>
            </a:r>
          </a:p>
        </p:txBody>
      </p:sp>
      <p:sp>
        <p:nvSpPr>
          <p:cNvPr id="27657" name="Slide Number Placeholder 16"/>
          <p:cNvSpPr txBox="1">
            <a:spLocks/>
          </p:cNvSpPr>
          <p:nvPr/>
        </p:nvSpPr>
        <p:spPr bwMode="auto">
          <a:xfrm>
            <a:off x="18390381" y="12830987"/>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8F250D00-0FD7-4F5D-9BF8-B929088FC1E8}" type="slidenum">
              <a:rPr lang="en-US" altLang="en-US" sz="3600"/>
              <a:pPr algn="r" eaLnBrk="1" hangingPunct="1"/>
              <a:t>15</a:t>
            </a:fld>
            <a:endParaRPr lang="en-US" altLang="en-US" sz="3600"/>
          </a:p>
        </p:txBody>
      </p:sp>
      <p:graphicFrame>
        <p:nvGraphicFramePr>
          <p:cNvPr id="17" name="Chart 16">
            <a:extLst>
              <a:ext uri="{FF2B5EF4-FFF2-40B4-BE49-F238E27FC236}">
                <a16:creationId xmlns:a16="http://schemas.microsoft.com/office/drawing/2014/main" id="{2899740C-C17D-4096-9B26-9D0E4015768B}"/>
              </a:ext>
            </a:extLst>
          </p:cNvPr>
          <p:cNvGraphicFramePr/>
          <p:nvPr>
            <p:extLst>
              <p:ext uri="{D42A27DB-BD31-4B8C-83A1-F6EECF244321}">
                <p14:modId xmlns:p14="http://schemas.microsoft.com/office/powerpoint/2010/main" val="4167510137"/>
              </p:ext>
            </p:extLst>
          </p:nvPr>
        </p:nvGraphicFramePr>
        <p:xfrm>
          <a:off x="1526973" y="3367320"/>
          <a:ext cx="9650211" cy="3825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43CB8D9A-8335-483F-902F-55B79C4044DD}"/>
              </a:ext>
            </a:extLst>
          </p:cNvPr>
          <p:cNvGraphicFramePr/>
          <p:nvPr>
            <p:extLst>
              <p:ext uri="{D42A27DB-BD31-4B8C-83A1-F6EECF244321}">
                <p14:modId xmlns:p14="http://schemas.microsoft.com/office/powerpoint/2010/main" val="2464106007"/>
              </p:ext>
            </p:extLst>
          </p:nvPr>
        </p:nvGraphicFramePr>
        <p:xfrm>
          <a:off x="1554499" y="8790041"/>
          <a:ext cx="9800887" cy="3661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2899740C-C17D-4096-9B26-9D0E4015768B}"/>
              </a:ext>
            </a:extLst>
          </p:cNvPr>
          <p:cNvGraphicFramePr/>
          <p:nvPr>
            <p:extLst>
              <p:ext uri="{D42A27DB-BD31-4B8C-83A1-F6EECF244321}">
                <p14:modId xmlns:p14="http://schemas.microsoft.com/office/powerpoint/2010/main" val="3434659492"/>
              </p:ext>
            </p:extLst>
          </p:nvPr>
        </p:nvGraphicFramePr>
        <p:xfrm>
          <a:off x="13184059" y="3563889"/>
          <a:ext cx="9296527" cy="3629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8EA01C1A-CE29-4435-82FB-55606DB071BB}"/>
              </a:ext>
            </a:extLst>
          </p:cNvPr>
          <p:cNvGraphicFramePr/>
          <p:nvPr>
            <p:extLst>
              <p:ext uri="{D42A27DB-BD31-4B8C-83A1-F6EECF244321}">
                <p14:modId xmlns:p14="http://schemas.microsoft.com/office/powerpoint/2010/main" val="2411444051"/>
              </p:ext>
            </p:extLst>
          </p:nvPr>
        </p:nvGraphicFramePr>
        <p:xfrm>
          <a:off x="13151598" y="8790040"/>
          <a:ext cx="9328987" cy="36616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978574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0" y="0"/>
            <a:ext cx="24387175" cy="2286000"/>
          </a:xfrm>
        </p:spPr>
        <p:txBody>
          <a:bodyPr/>
          <a:lstStyle/>
          <a:p>
            <a:pPr defTabSz="2344328">
              <a:defRPr/>
            </a:pPr>
            <a:r>
              <a:rPr lang="en-US" sz="7198" dirty="0"/>
              <a:t>Industry-level analysis </a:t>
            </a:r>
          </a:p>
        </p:txBody>
      </p:sp>
      <p:sp>
        <p:nvSpPr>
          <p:cNvPr id="27652" name="TextBox 9"/>
          <p:cNvSpPr txBox="1">
            <a:spLocks noChangeArrowheads="1"/>
          </p:cNvSpPr>
          <p:nvPr/>
        </p:nvSpPr>
        <p:spPr bwMode="auto">
          <a:xfrm>
            <a:off x="1450787" y="2327864"/>
            <a:ext cx="102856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(%)—Input tariff</a:t>
            </a:r>
            <a:endParaRPr lang="en-US" altLang="en-US" sz="3200" dirty="0"/>
          </a:p>
        </p:txBody>
      </p:sp>
      <p:sp>
        <p:nvSpPr>
          <p:cNvPr id="27653" name="TextBox 11"/>
          <p:cNvSpPr txBox="1">
            <a:spLocks noChangeArrowheads="1"/>
          </p:cNvSpPr>
          <p:nvPr/>
        </p:nvSpPr>
        <p:spPr bwMode="auto">
          <a:xfrm>
            <a:off x="13184060" y="2308818"/>
            <a:ext cx="10514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(%)—Input tariff</a:t>
            </a:r>
            <a:endParaRPr lang="en-US" altLang="en-US" sz="3200" dirty="0"/>
          </a:p>
        </p:txBody>
      </p:sp>
      <p:sp>
        <p:nvSpPr>
          <p:cNvPr id="27654" name="TextBox 13"/>
          <p:cNvSpPr txBox="1">
            <a:spLocks noChangeArrowheads="1"/>
          </p:cNvSpPr>
          <p:nvPr/>
        </p:nvSpPr>
        <p:spPr bwMode="auto">
          <a:xfrm>
            <a:off x="1450787" y="7584980"/>
            <a:ext cx="68571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Output (%)—Output tariff</a:t>
            </a:r>
            <a:endParaRPr lang="en-US" altLang="en-US" sz="3200" dirty="0"/>
          </a:p>
        </p:txBody>
      </p:sp>
      <p:sp>
        <p:nvSpPr>
          <p:cNvPr id="27655" name="TextBox 15"/>
          <p:cNvSpPr txBox="1">
            <a:spLocks noChangeArrowheads="1"/>
          </p:cNvSpPr>
          <p:nvPr/>
        </p:nvSpPr>
        <p:spPr bwMode="auto">
          <a:xfrm>
            <a:off x="13107869" y="7599267"/>
            <a:ext cx="9676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200" b="1" dirty="0"/>
              <a:t>Productivity (%)—Output tariff</a:t>
            </a:r>
            <a:endParaRPr lang="en-US" altLang="en-US" sz="3200" dirty="0"/>
          </a:p>
        </p:txBody>
      </p:sp>
      <p:sp>
        <p:nvSpPr>
          <p:cNvPr id="27656" name="TextBox 21"/>
          <p:cNvSpPr txBox="1">
            <a:spLocks noChangeArrowheads="1"/>
          </p:cNvSpPr>
          <p:nvPr/>
        </p:nvSpPr>
        <p:spPr bwMode="auto">
          <a:xfrm>
            <a:off x="307935" y="12843684"/>
            <a:ext cx="228570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r>
              <a:rPr lang="en-US" altLang="en-US" sz="2600" dirty="0"/>
              <a:t>Note: The solid lines indicate the response of output (productivity) to one-standard deviation increase in input and output tariffs; dotted lines correspond to 90 percent confidence bands. Estimates based on equation (1’).</a:t>
            </a:r>
          </a:p>
        </p:txBody>
      </p:sp>
      <p:sp>
        <p:nvSpPr>
          <p:cNvPr id="27657" name="Slide Number Placeholder 16"/>
          <p:cNvSpPr txBox="1">
            <a:spLocks/>
          </p:cNvSpPr>
          <p:nvPr/>
        </p:nvSpPr>
        <p:spPr bwMode="auto">
          <a:xfrm>
            <a:off x="18390381" y="12830987"/>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8F250D00-0FD7-4F5D-9BF8-B929088FC1E8}" type="slidenum">
              <a:rPr lang="en-US" altLang="en-US" sz="3600"/>
              <a:pPr algn="r" eaLnBrk="1" hangingPunct="1"/>
              <a:t>16</a:t>
            </a:fld>
            <a:endParaRPr lang="en-US" altLang="en-US" sz="3600"/>
          </a:p>
        </p:txBody>
      </p:sp>
      <p:graphicFrame>
        <p:nvGraphicFramePr>
          <p:cNvPr id="14" name="Chart 13">
            <a:extLst>
              <a:ext uri="{FF2B5EF4-FFF2-40B4-BE49-F238E27FC236}">
                <a16:creationId xmlns:a16="http://schemas.microsoft.com/office/drawing/2014/main" id="{05C07791-181C-48EE-B203-62D8B15DFB03}"/>
              </a:ext>
            </a:extLst>
          </p:cNvPr>
          <p:cNvGraphicFramePr/>
          <p:nvPr>
            <p:extLst>
              <p:ext uri="{D42A27DB-BD31-4B8C-83A1-F6EECF244321}">
                <p14:modId xmlns:p14="http://schemas.microsoft.com/office/powerpoint/2010/main" val="2104383004"/>
              </p:ext>
            </p:extLst>
          </p:nvPr>
        </p:nvGraphicFramePr>
        <p:xfrm>
          <a:off x="1439404" y="3304666"/>
          <a:ext cx="9915982" cy="4086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AB775FB-A13F-4A5B-AD4C-B6586CB53551}"/>
              </a:ext>
            </a:extLst>
          </p:cNvPr>
          <p:cNvGraphicFramePr/>
          <p:nvPr>
            <p:extLst>
              <p:ext uri="{D42A27DB-BD31-4B8C-83A1-F6EECF244321}">
                <p14:modId xmlns:p14="http://schemas.microsoft.com/office/powerpoint/2010/main" val="2396734947"/>
              </p:ext>
            </p:extLst>
          </p:nvPr>
        </p:nvGraphicFramePr>
        <p:xfrm>
          <a:off x="1358400" y="8790040"/>
          <a:ext cx="9915982" cy="36616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3FD6B5F6-3406-47A1-834A-66F316D67437}"/>
              </a:ext>
            </a:extLst>
          </p:cNvPr>
          <p:cNvGraphicFramePr/>
          <p:nvPr>
            <p:extLst>
              <p:ext uri="{D42A27DB-BD31-4B8C-83A1-F6EECF244321}">
                <p14:modId xmlns:p14="http://schemas.microsoft.com/office/powerpoint/2010/main" val="3506239645"/>
              </p:ext>
            </p:extLst>
          </p:nvPr>
        </p:nvGraphicFramePr>
        <p:xfrm>
          <a:off x="13262123" y="3275482"/>
          <a:ext cx="9676139" cy="39317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229DA10-9DFE-4474-9BD7-0B27DF9DE82A}"/>
              </a:ext>
            </a:extLst>
          </p:cNvPr>
          <p:cNvGraphicFramePr/>
          <p:nvPr>
            <p:extLst>
              <p:ext uri="{D42A27DB-BD31-4B8C-83A1-F6EECF244321}">
                <p14:modId xmlns:p14="http://schemas.microsoft.com/office/powerpoint/2010/main" val="1043200178"/>
              </p:ext>
            </p:extLst>
          </p:nvPr>
        </p:nvGraphicFramePr>
        <p:xfrm>
          <a:off x="13301276" y="8790039"/>
          <a:ext cx="9636986" cy="36616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782277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Summary and caveats</a:t>
            </a:r>
          </a:p>
        </p:txBody>
      </p:sp>
      <p:sp>
        <p:nvSpPr>
          <p:cNvPr id="13316" name="TextBox 8"/>
          <p:cNvSpPr txBox="1">
            <a:spLocks noChangeArrowheads="1"/>
          </p:cNvSpPr>
          <p:nvPr/>
        </p:nvSpPr>
        <p:spPr bwMode="auto">
          <a:xfrm>
            <a:off x="231745" y="2515166"/>
            <a:ext cx="237713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fontAlgn="base">
              <a:spcBef>
                <a:spcPct val="0"/>
              </a:spcBef>
              <a:spcAft>
                <a:spcPct val="0"/>
              </a:spcAft>
              <a:defRPr sz="4600">
                <a:solidFill>
                  <a:schemeClr val="tx1"/>
                </a:solidFill>
                <a:latin typeface="Calibri" panose="020F0502020204030204" pitchFamily="34" charset="0"/>
              </a:defRPr>
            </a:lvl6pPr>
            <a:lvl7pPr marL="2971800" indent="-228600" defTabSz="2344738" fontAlgn="base">
              <a:spcBef>
                <a:spcPct val="0"/>
              </a:spcBef>
              <a:spcAft>
                <a:spcPct val="0"/>
              </a:spcAft>
              <a:defRPr sz="4600">
                <a:solidFill>
                  <a:schemeClr val="tx1"/>
                </a:solidFill>
                <a:latin typeface="Calibri" panose="020F0502020204030204" pitchFamily="34" charset="0"/>
              </a:defRPr>
            </a:lvl7pPr>
            <a:lvl8pPr marL="3429000" indent="-228600" defTabSz="2344738" fontAlgn="base">
              <a:spcBef>
                <a:spcPct val="0"/>
              </a:spcBef>
              <a:spcAft>
                <a:spcPct val="0"/>
              </a:spcAft>
              <a:defRPr sz="4600">
                <a:solidFill>
                  <a:schemeClr val="tx1"/>
                </a:solidFill>
                <a:latin typeface="Calibri" panose="020F0502020204030204" pitchFamily="34" charset="0"/>
              </a:defRPr>
            </a:lvl8pPr>
            <a:lvl9pPr marL="3886200" indent="-228600" defTabSz="2344738" fontAlgn="base">
              <a:spcBef>
                <a:spcPct val="0"/>
              </a:spcBef>
              <a:spcAft>
                <a:spcPct val="0"/>
              </a:spcAft>
              <a:defRPr sz="4600">
                <a:solidFill>
                  <a:schemeClr val="tx1"/>
                </a:solidFill>
                <a:latin typeface="Calibri" panose="020F0502020204030204" pitchFamily="34" charset="0"/>
              </a:defRPr>
            </a:lvl9pPr>
          </a:lstStyle>
          <a:p>
            <a:pPr marL="1028608" lvl="1" indent="-571500">
              <a:buFont typeface="Arial" panose="020B0604020202020204" pitchFamily="34" charset="0"/>
              <a:buChar char="•"/>
              <a:defRPr/>
            </a:pPr>
            <a:r>
              <a:rPr lang="en-US" altLang="en-US" sz="4000" b="1" dirty="0"/>
              <a:t>Aversion of economics profession to the deadweight losses caused by protectionism seems motivated</a:t>
            </a:r>
          </a:p>
          <a:p>
            <a:pPr marL="1028608" lvl="1" indent="-571500">
              <a:buFont typeface="Courier New" panose="02070309020205020404" pitchFamily="49" charset="0"/>
              <a:buChar char="o"/>
              <a:defRPr/>
            </a:pPr>
            <a:r>
              <a:rPr lang="en-US" sz="4000" dirty="0"/>
              <a:t>Tariffs lead to declines in output and productivity, increases in unemployment and inequality</a:t>
            </a:r>
          </a:p>
          <a:p>
            <a:pPr marL="1031875" lvl="1" indent="-525463">
              <a:buFont typeface="Courier New" panose="02070309020205020404" pitchFamily="49" charset="0"/>
              <a:buChar char="o"/>
              <a:defRPr/>
            </a:pPr>
            <a:r>
              <a:rPr lang="en-US" sz="4000" dirty="0"/>
              <a:t>Effects larger for tariff increases, for AEs and in expansions</a:t>
            </a:r>
          </a:p>
          <a:p>
            <a:pPr marL="1028700" lvl="1" indent="-571500" eaLnBrk="1" hangingPunct="1">
              <a:buFont typeface="Courier New" panose="02070309020205020404" pitchFamily="49" charset="0"/>
              <a:buChar char="o"/>
              <a:defRPr/>
            </a:pPr>
            <a:endParaRPr lang="en-US" sz="4000" dirty="0"/>
          </a:p>
          <a:p>
            <a:pPr marL="1028494" lvl="1" indent="-571386">
              <a:buFont typeface="Arial" panose="020B0604020202020204" pitchFamily="34" charset="0"/>
              <a:buChar char="•"/>
              <a:defRPr/>
            </a:pPr>
            <a:endParaRPr lang="en-US" altLang="en-US" sz="4000" dirty="0"/>
          </a:p>
          <a:p>
            <a:pPr marL="571500" indent="-571500">
              <a:buFont typeface="Arial" panose="020B0604020202020204" pitchFamily="34" charset="0"/>
              <a:buChar char="•"/>
              <a:defRPr/>
            </a:pPr>
            <a:r>
              <a:rPr lang="en-US" altLang="en-US" sz="4000" b="1" dirty="0"/>
              <a:t>Limitations</a:t>
            </a:r>
          </a:p>
          <a:p>
            <a:pPr marL="1028700" lvl="3" indent="-571500">
              <a:buFont typeface="Courier New" panose="02070309020205020404" pitchFamily="49" charset="0"/>
              <a:buChar char="o"/>
              <a:defRPr/>
            </a:pPr>
            <a:r>
              <a:rPr lang="en-US" sz="4000" dirty="0"/>
              <a:t>Hard to isolate causal effects, despite robustness checks mitigate this concern</a:t>
            </a:r>
          </a:p>
          <a:p>
            <a:pPr marL="1028700" lvl="3" indent="-571500">
              <a:buFont typeface="Courier New" panose="02070309020205020404" pitchFamily="49" charset="0"/>
              <a:buChar char="o"/>
              <a:defRPr/>
            </a:pPr>
            <a:r>
              <a:rPr lang="en-US" sz="4000" dirty="0"/>
              <a:t>Results may underestimate the effect in case of retaliation</a:t>
            </a:r>
            <a:endParaRPr lang="en-US" altLang="en-US" sz="4000" b="1" dirty="0"/>
          </a:p>
        </p:txBody>
      </p:sp>
      <p:sp>
        <p:nvSpPr>
          <p:cNvPr id="13317" name="Slide Number Placeholder 16"/>
          <p:cNvSpPr txBox="1">
            <a:spLocks/>
          </p:cNvSpPr>
          <p:nvPr/>
        </p:nvSpPr>
        <p:spPr bwMode="auto">
          <a:xfrm>
            <a:off x="22479250" y="12724636"/>
            <a:ext cx="687298" cy="7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BCFD3EAF-0676-47FD-B9DB-516E2ADA76FA}" type="slidenum">
              <a:rPr lang="en-US" altLang="en-US" sz="3600"/>
              <a:pPr algn="r" eaLnBrk="1" hangingPunct="1"/>
              <a:t>17</a:t>
            </a:fld>
            <a:endParaRPr lang="en-US" altLang="en-US" sz="3600"/>
          </a:p>
        </p:txBody>
      </p:sp>
    </p:spTree>
    <p:extLst>
      <p:ext uri="{BB962C8B-B14F-4D97-AF65-F5344CB8AC3E}">
        <p14:creationId xmlns:p14="http://schemas.microsoft.com/office/powerpoint/2010/main" val="2083038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4387175" cy="13944600"/>
          </a:xfrm>
        </p:spPr>
        <p:txBody>
          <a:bodyPr anchor="t">
            <a:normAutofit/>
          </a:bodyPr>
          <a:lstStyle/>
          <a:p>
            <a:br>
              <a:rPr lang="en-US" sz="6000" dirty="0"/>
            </a:br>
            <a:br>
              <a:rPr lang="en-US" sz="6000" dirty="0"/>
            </a:br>
            <a:br>
              <a:rPr lang="en-US" sz="6000" dirty="0"/>
            </a:br>
            <a:br>
              <a:rPr lang="en-US" sz="6000" dirty="0"/>
            </a:br>
            <a:r>
              <a:rPr lang="en-US" sz="6000" dirty="0"/>
              <a:t>“The Macroeconomic Consequences of Tariffs”</a:t>
            </a:r>
            <a:br>
              <a:rPr lang="en-US" sz="6000" dirty="0"/>
            </a:br>
            <a:br>
              <a:rPr lang="en-US" sz="6000" dirty="0"/>
            </a:br>
            <a:br>
              <a:rPr lang="en-US" sz="6000" dirty="0"/>
            </a:br>
            <a:r>
              <a:rPr lang="en-US" sz="4400" dirty="0">
                <a:effectLst/>
              </a:rPr>
              <a:t>Davide Furceri (IMF) Swarnali A. Hannan (IMF), </a:t>
            </a:r>
            <a:br>
              <a:rPr lang="en-US" sz="4400" dirty="0">
                <a:effectLst/>
              </a:rPr>
            </a:br>
            <a:r>
              <a:rPr lang="en-US" sz="4400" dirty="0">
                <a:effectLst/>
              </a:rPr>
              <a:t>Jonathan D. Ostry (IMF) and Andrew K. Rose (Berkeley)</a:t>
            </a:r>
            <a:br>
              <a:rPr lang="en-US" sz="4400" dirty="0">
                <a:effectLst/>
              </a:rPr>
            </a:br>
            <a:br>
              <a:rPr lang="en-US" sz="4400" dirty="0"/>
            </a:br>
            <a:br>
              <a:rPr lang="en-US" sz="4400" dirty="0"/>
            </a:br>
            <a:br>
              <a:rPr lang="en-US" sz="4400" dirty="0"/>
            </a:br>
            <a:br>
              <a:rPr lang="en-US" sz="4400" dirty="0"/>
            </a:br>
            <a:r>
              <a:rPr lang="en-US" sz="4400" dirty="0">
                <a:effectLst/>
              </a:rPr>
              <a:t>19</a:t>
            </a:r>
            <a:r>
              <a:rPr lang="en-US" sz="4400" baseline="30000" dirty="0">
                <a:effectLst/>
              </a:rPr>
              <a:t>th</a:t>
            </a:r>
            <a:r>
              <a:rPr lang="en-US" sz="4400" dirty="0">
                <a:effectLst/>
              </a:rPr>
              <a:t> Jacques Polack Annual Research Conference </a:t>
            </a:r>
            <a:br>
              <a:rPr lang="en-US" sz="4400" dirty="0">
                <a:effectLst/>
              </a:rPr>
            </a:br>
            <a:r>
              <a:rPr lang="en-US" sz="4400" dirty="0">
                <a:effectLst/>
              </a:rPr>
              <a:t> Washington DC, November 1-2, 2018</a:t>
            </a:r>
            <a:br>
              <a:rPr lang="en-US" sz="4400" dirty="0">
                <a:effectLst/>
              </a:rPr>
            </a:br>
            <a:br>
              <a:rPr lang="en-US" sz="4400" dirty="0">
                <a:effectLst/>
              </a:rPr>
            </a:br>
            <a:r>
              <a:rPr lang="en-US" sz="2800" i="1" dirty="0">
                <a:effectLst/>
              </a:rPr>
              <a:t>The views expressed in this paper are those of the authors and do no necessarily represent the views of the IMF, its Executive Board, or IMF Management.</a:t>
            </a:r>
          </a:p>
        </p:txBody>
      </p:sp>
      <p:sp>
        <p:nvSpPr>
          <p:cNvPr id="8" name="Subtitle 7"/>
          <p:cNvSpPr>
            <a:spLocks noGrp="1"/>
          </p:cNvSpPr>
          <p:nvPr>
            <p:ph type="subTitle" idx="1"/>
          </p:nvPr>
        </p:nvSpPr>
        <p:spPr>
          <a:xfrm>
            <a:off x="0" y="13944598"/>
            <a:ext cx="24387175" cy="45719"/>
          </a:xfrm>
        </p:spPr>
        <p:txBody>
          <a:bodyPr/>
          <a:lstStyle/>
          <a:p>
            <a:endParaRPr lang="en-US" dirty="0"/>
          </a:p>
        </p:txBody>
      </p:sp>
    </p:spTree>
    <p:extLst>
      <p:ext uri="{BB962C8B-B14F-4D97-AF65-F5344CB8AC3E}">
        <p14:creationId xmlns:p14="http://schemas.microsoft.com/office/powerpoint/2010/main" val="30847116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Motivation</a:t>
            </a:r>
          </a:p>
        </p:txBody>
      </p:sp>
      <p:sp>
        <p:nvSpPr>
          <p:cNvPr id="13316" name="TextBox 8"/>
          <p:cNvSpPr txBox="1">
            <a:spLocks noChangeArrowheads="1"/>
          </p:cNvSpPr>
          <p:nvPr/>
        </p:nvSpPr>
        <p:spPr bwMode="auto">
          <a:xfrm>
            <a:off x="231745" y="2515166"/>
            <a:ext cx="23771304"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fontAlgn="base">
              <a:spcBef>
                <a:spcPct val="0"/>
              </a:spcBef>
              <a:spcAft>
                <a:spcPct val="0"/>
              </a:spcAft>
              <a:defRPr sz="4600">
                <a:solidFill>
                  <a:schemeClr val="tx1"/>
                </a:solidFill>
                <a:latin typeface="Calibri" panose="020F0502020204030204" pitchFamily="34" charset="0"/>
              </a:defRPr>
            </a:lvl6pPr>
            <a:lvl7pPr marL="2971800" indent="-228600" defTabSz="2344738" fontAlgn="base">
              <a:spcBef>
                <a:spcPct val="0"/>
              </a:spcBef>
              <a:spcAft>
                <a:spcPct val="0"/>
              </a:spcAft>
              <a:defRPr sz="4600">
                <a:solidFill>
                  <a:schemeClr val="tx1"/>
                </a:solidFill>
                <a:latin typeface="Calibri" panose="020F0502020204030204" pitchFamily="34" charset="0"/>
              </a:defRPr>
            </a:lvl7pPr>
            <a:lvl8pPr marL="3429000" indent="-228600" defTabSz="2344738" fontAlgn="base">
              <a:spcBef>
                <a:spcPct val="0"/>
              </a:spcBef>
              <a:spcAft>
                <a:spcPct val="0"/>
              </a:spcAft>
              <a:defRPr sz="4600">
                <a:solidFill>
                  <a:schemeClr val="tx1"/>
                </a:solidFill>
                <a:latin typeface="Calibri" panose="020F0502020204030204" pitchFamily="34" charset="0"/>
              </a:defRPr>
            </a:lvl8pPr>
            <a:lvl9pPr marL="3886200" indent="-228600" defTabSz="2344738" fontAlgn="base">
              <a:spcBef>
                <a:spcPct val="0"/>
              </a:spcBef>
              <a:spcAft>
                <a:spcPct val="0"/>
              </a:spcAft>
              <a:defRPr sz="4600">
                <a:solidFill>
                  <a:schemeClr val="tx1"/>
                </a:solidFill>
                <a:latin typeface="Calibri" panose="020F0502020204030204" pitchFamily="34" charset="0"/>
              </a:defRPr>
            </a:lvl9pPr>
          </a:lstStyle>
          <a:p>
            <a:pPr marL="1028608" lvl="1" indent="-571500">
              <a:buFont typeface="Arial" panose="020B0604020202020204" pitchFamily="34" charset="0"/>
              <a:buChar char="•"/>
              <a:defRPr/>
            </a:pPr>
            <a:r>
              <a:rPr lang="en-US" altLang="en-US" sz="4000" b="1" dirty="0"/>
              <a:t>Agreement among economists that international trade should be free…</a:t>
            </a:r>
          </a:p>
          <a:p>
            <a:pPr marL="1028700" lvl="3" indent="-571500">
              <a:buFont typeface="Courier New" panose="02070309020205020404" pitchFamily="49" charset="0"/>
              <a:buChar char="o"/>
              <a:defRPr/>
            </a:pPr>
            <a:r>
              <a:rPr lang="en-US" sz="4000" dirty="0"/>
              <a:t>“Deadweight loss” associated with tariffs</a:t>
            </a:r>
          </a:p>
          <a:p>
            <a:pPr marL="1031875" lvl="1" indent="-525463">
              <a:buFont typeface="Courier New" panose="02070309020205020404" pitchFamily="49" charset="0"/>
              <a:buChar char="o"/>
              <a:defRPr/>
            </a:pPr>
            <a:r>
              <a:rPr lang="en-US" sz="4000" dirty="0"/>
              <a:t>Even in the presence of market imperfections, tariffs are not the optimal solution</a:t>
            </a:r>
          </a:p>
          <a:p>
            <a:pPr marL="1028700" lvl="1" indent="-571500" eaLnBrk="1" hangingPunct="1">
              <a:buFont typeface="Courier New" panose="02070309020205020404" pitchFamily="49" charset="0"/>
              <a:buChar char="o"/>
              <a:defRPr/>
            </a:pPr>
            <a:endParaRPr lang="en-US" sz="4000" dirty="0"/>
          </a:p>
          <a:p>
            <a:pPr marL="1028494" lvl="1" indent="-571386">
              <a:buFont typeface="Arial" panose="020B0604020202020204" pitchFamily="34" charset="0"/>
              <a:buChar char="•"/>
              <a:defRPr/>
            </a:pPr>
            <a:endParaRPr lang="en-US" altLang="en-US" sz="4000" dirty="0"/>
          </a:p>
          <a:p>
            <a:pPr marL="571500" indent="-571500">
              <a:buFont typeface="Arial" panose="020B0604020202020204" pitchFamily="34" charset="0"/>
              <a:buChar char="•"/>
              <a:defRPr/>
            </a:pPr>
            <a:r>
              <a:rPr lang="en-US" altLang="en-US" sz="4000" b="1" dirty="0"/>
              <a:t>…and that tariffs should not be used as a macroeconomic policy </a:t>
            </a:r>
          </a:p>
          <a:p>
            <a:pPr marL="1028700" lvl="3" indent="-571500">
              <a:buFont typeface="Courier New" panose="02070309020205020404" pitchFamily="49" charset="0"/>
              <a:buChar char="o"/>
              <a:defRPr/>
            </a:pPr>
            <a:r>
              <a:rPr lang="en-US" sz="4000" dirty="0"/>
              <a:t>Broad imposition of tariffs may lead to offsetting change in the exchange rate (</a:t>
            </a:r>
            <a:r>
              <a:rPr lang="en-US" sz="4000" dirty="0" err="1"/>
              <a:t>Dornbush</a:t>
            </a:r>
            <a:r>
              <a:rPr lang="en-US" sz="4000" dirty="0"/>
              <a:t> 1974; Edwards 1989) with little effect on the trade balance</a:t>
            </a:r>
          </a:p>
          <a:p>
            <a:pPr marL="1028700" lvl="3" indent="-571500">
              <a:buFont typeface="Courier New" panose="02070309020205020404" pitchFamily="49" charset="0"/>
              <a:buChar char="o"/>
              <a:defRPr/>
            </a:pPr>
            <a:r>
              <a:rPr lang="en-US" sz="4000" dirty="0"/>
              <a:t>Superior alternatives such as monetary and fiscal policy</a:t>
            </a:r>
          </a:p>
          <a:p>
            <a:pPr marL="1028700" lvl="3" indent="-571500">
              <a:buFont typeface="Courier New" panose="02070309020205020404" pitchFamily="49" charset="0"/>
              <a:buChar char="o"/>
              <a:defRPr/>
            </a:pPr>
            <a:endParaRPr lang="en-US" sz="4000" dirty="0"/>
          </a:p>
          <a:p>
            <a:pPr marL="1028700" lvl="3" indent="-571500">
              <a:buFont typeface="Courier New" panose="02070309020205020404" pitchFamily="49" charset="0"/>
              <a:buChar char="o"/>
              <a:defRPr/>
            </a:pPr>
            <a:endParaRPr lang="en-US" sz="4000" dirty="0"/>
          </a:p>
          <a:p>
            <a:pPr marL="1028608" lvl="1" indent="-571500">
              <a:buFont typeface="Arial" panose="020B0604020202020204" pitchFamily="34" charset="0"/>
              <a:buChar char="•"/>
              <a:defRPr/>
            </a:pPr>
            <a:r>
              <a:rPr lang="en-US" altLang="en-US" sz="4000" b="1" dirty="0"/>
              <a:t>Indeed, protectionism has not been much used in practice as a macroeconomic policy…until now… </a:t>
            </a:r>
          </a:p>
        </p:txBody>
      </p:sp>
      <p:sp>
        <p:nvSpPr>
          <p:cNvPr id="13317" name="Slide Number Placeholder 16"/>
          <p:cNvSpPr txBox="1">
            <a:spLocks/>
          </p:cNvSpPr>
          <p:nvPr/>
        </p:nvSpPr>
        <p:spPr bwMode="auto">
          <a:xfrm>
            <a:off x="22479250" y="12724636"/>
            <a:ext cx="687298" cy="7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BCFD3EAF-0676-47FD-B9DB-516E2ADA76FA}" type="slidenum">
              <a:rPr lang="en-US" altLang="en-US" sz="3600"/>
              <a:pPr algn="r" eaLnBrk="1" hangingPunct="1"/>
              <a:t>2</a:t>
            </a:fld>
            <a:endParaRPr lang="en-US" altLang="en-US" sz="3600"/>
          </a:p>
        </p:txBody>
      </p:sp>
    </p:spTree>
    <p:extLst>
      <p:ext uri="{BB962C8B-B14F-4D97-AF65-F5344CB8AC3E}">
        <p14:creationId xmlns:p14="http://schemas.microsoft.com/office/powerpoint/2010/main" val="31934707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Contribution and research questions</a:t>
            </a:r>
          </a:p>
        </p:txBody>
      </p:sp>
      <p:sp>
        <p:nvSpPr>
          <p:cNvPr id="13316" name="TextBox 8"/>
          <p:cNvSpPr txBox="1">
            <a:spLocks noChangeArrowheads="1"/>
          </p:cNvSpPr>
          <p:nvPr/>
        </p:nvSpPr>
        <p:spPr bwMode="auto">
          <a:xfrm>
            <a:off x="231745" y="2515166"/>
            <a:ext cx="23771304"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fontAlgn="base">
              <a:spcBef>
                <a:spcPct val="0"/>
              </a:spcBef>
              <a:spcAft>
                <a:spcPct val="0"/>
              </a:spcAft>
              <a:defRPr sz="4600">
                <a:solidFill>
                  <a:schemeClr val="tx1"/>
                </a:solidFill>
                <a:latin typeface="Calibri" panose="020F0502020204030204" pitchFamily="34" charset="0"/>
              </a:defRPr>
            </a:lvl6pPr>
            <a:lvl7pPr marL="2971800" indent="-228600" defTabSz="2344738" fontAlgn="base">
              <a:spcBef>
                <a:spcPct val="0"/>
              </a:spcBef>
              <a:spcAft>
                <a:spcPct val="0"/>
              </a:spcAft>
              <a:defRPr sz="4600">
                <a:solidFill>
                  <a:schemeClr val="tx1"/>
                </a:solidFill>
                <a:latin typeface="Calibri" panose="020F0502020204030204" pitchFamily="34" charset="0"/>
              </a:defRPr>
            </a:lvl7pPr>
            <a:lvl8pPr marL="3429000" indent="-228600" defTabSz="2344738" fontAlgn="base">
              <a:spcBef>
                <a:spcPct val="0"/>
              </a:spcBef>
              <a:spcAft>
                <a:spcPct val="0"/>
              </a:spcAft>
              <a:defRPr sz="4600">
                <a:solidFill>
                  <a:schemeClr val="tx1"/>
                </a:solidFill>
                <a:latin typeface="Calibri" panose="020F0502020204030204" pitchFamily="34" charset="0"/>
              </a:defRPr>
            </a:lvl8pPr>
            <a:lvl9pPr marL="3886200" indent="-228600" defTabSz="2344738" fontAlgn="base">
              <a:spcBef>
                <a:spcPct val="0"/>
              </a:spcBef>
              <a:spcAft>
                <a:spcPct val="0"/>
              </a:spcAft>
              <a:defRPr sz="4600">
                <a:solidFill>
                  <a:schemeClr val="tx1"/>
                </a:solidFill>
                <a:latin typeface="Calibri" panose="020F0502020204030204" pitchFamily="34" charset="0"/>
              </a:defRPr>
            </a:lvl9pPr>
          </a:lstStyle>
          <a:p>
            <a:pPr marL="457108" lvl="1" indent="0">
              <a:defRPr/>
            </a:pPr>
            <a:r>
              <a:rPr lang="en-US" altLang="en-US" sz="4000" b="1" u="sng" dirty="0"/>
              <a:t>Contribution</a:t>
            </a:r>
          </a:p>
          <a:p>
            <a:pPr marL="1028608" lvl="1" indent="-571500">
              <a:buFont typeface="Arial" panose="020B0604020202020204" pitchFamily="34" charset="0"/>
              <a:buChar char="•"/>
              <a:defRPr/>
            </a:pPr>
            <a:r>
              <a:rPr lang="en-US" altLang="en-US" sz="4000" b="1" dirty="0"/>
              <a:t>Re-examine the macroeconomic consequences of tariffs</a:t>
            </a:r>
          </a:p>
          <a:p>
            <a:pPr marL="1028700" lvl="3" indent="-571500">
              <a:buFont typeface="Courier New" panose="02070309020205020404" pitchFamily="49" charset="0"/>
              <a:buChar char="o"/>
              <a:defRPr/>
            </a:pPr>
            <a:r>
              <a:rPr lang="en-US" sz="4000" dirty="0"/>
              <a:t>Predisposition against protectionism is based on evidence that is either a) theoretical, b) micro, or, </a:t>
            </a:r>
          </a:p>
          <a:p>
            <a:pPr marL="457200" lvl="3" indent="0">
              <a:defRPr/>
            </a:pPr>
            <a:r>
              <a:rPr lang="en-US" sz="4000" dirty="0"/>
              <a:t>     c) aggregate and dated</a:t>
            </a:r>
          </a:p>
          <a:p>
            <a:pPr marL="457108" lvl="1" indent="0">
              <a:defRPr/>
            </a:pPr>
            <a:endParaRPr lang="en-US" altLang="en-US" sz="4000" dirty="0"/>
          </a:p>
          <a:p>
            <a:pPr marL="457108" lvl="1" indent="0">
              <a:defRPr/>
            </a:pPr>
            <a:r>
              <a:rPr lang="en-US" altLang="en-US" sz="4000" b="1" u="sng" dirty="0"/>
              <a:t>Research questions</a:t>
            </a:r>
          </a:p>
          <a:p>
            <a:pPr marL="571500" indent="-571500">
              <a:buFont typeface="Arial" panose="020B0604020202020204" pitchFamily="34" charset="0"/>
              <a:buChar char="•"/>
              <a:defRPr/>
            </a:pPr>
            <a:r>
              <a:rPr lang="en-US" altLang="en-US" sz="4000" b="1" dirty="0"/>
              <a:t>What are the macroeconomic consequences of tariffs?</a:t>
            </a:r>
          </a:p>
          <a:p>
            <a:pPr marL="1028700" lvl="3" indent="-571500">
              <a:buFont typeface="Courier New" panose="02070309020205020404" pitchFamily="49" charset="0"/>
              <a:buChar char="o"/>
              <a:defRPr/>
            </a:pPr>
            <a:r>
              <a:rPr lang="en-US" sz="4000" dirty="0"/>
              <a:t>We look at the effect of tariffs </a:t>
            </a:r>
            <a:r>
              <a:rPr lang="en-US" altLang="en-US" sz="4000" dirty="0"/>
              <a:t>on key variables of interest: output , productivity, unemployment, inequality, the real exchange rate, and the trade balance</a:t>
            </a:r>
          </a:p>
          <a:p>
            <a:pPr marL="1028700" lvl="3" indent="-571500">
              <a:buFont typeface="Courier New" panose="02070309020205020404" pitchFamily="49" charset="0"/>
              <a:buChar char="o"/>
              <a:defRPr/>
            </a:pPr>
            <a:r>
              <a:rPr lang="en-US" sz="4000" dirty="0"/>
              <a:t>We examine three distinct features of the actual policy context: tariffs are increasing, in advanced economies, in a period of economic expansion </a:t>
            </a:r>
          </a:p>
          <a:p>
            <a:pPr marL="1028700" lvl="3" indent="-571500">
              <a:buFont typeface="Courier New" panose="02070309020205020404" pitchFamily="49" charset="0"/>
              <a:buChar char="o"/>
              <a:defRPr/>
            </a:pPr>
            <a:endParaRPr lang="en-US" altLang="en-US" sz="4000" b="1" dirty="0"/>
          </a:p>
        </p:txBody>
      </p:sp>
      <p:sp>
        <p:nvSpPr>
          <p:cNvPr id="13317" name="Slide Number Placeholder 16"/>
          <p:cNvSpPr txBox="1">
            <a:spLocks/>
          </p:cNvSpPr>
          <p:nvPr/>
        </p:nvSpPr>
        <p:spPr bwMode="auto">
          <a:xfrm>
            <a:off x="22479250" y="12724636"/>
            <a:ext cx="687298" cy="7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BCFD3EAF-0676-47FD-B9DB-516E2ADA76FA}" type="slidenum">
              <a:rPr lang="en-US" altLang="en-US" sz="3600"/>
              <a:pPr algn="r" eaLnBrk="1" hangingPunct="1"/>
              <a:t>3</a:t>
            </a:fld>
            <a:endParaRPr lang="en-US" altLang="en-US" sz="3600"/>
          </a:p>
        </p:txBody>
      </p:sp>
    </p:spTree>
    <p:extLst>
      <p:ext uri="{BB962C8B-B14F-4D97-AF65-F5344CB8AC3E}">
        <p14:creationId xmlns:p14="http://schemas.microsoft.com/office/powerpoint/2010/main" val="4940369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Approach</a:t>
            </a:r>
          </a:p>
        </p:txBody>
      </p:sp>
      <p:sp>
        <p:nvSpPr>
          <p:cNvPr id="13316" name="TextBox 8"/>
          <p:cNvSpPr txBox="1">
            <a:spLocks noChangeArrowheads="1"/>
          </p:cNvSpPr>
          <p:nvPr/>
        </p:nvSpPr>
        <p:spPr bwMode="auto">
          <a:xfrm>
            <a:off x="231745" y="2515166"/>
            <a:ext cx="23771304" cy="809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fontAlgn="base">
              <a:spcBef>
                <a:spcPct val="0"/>
              </a:spcBef>
              <a:spcAft>
                <a:spcPct val="0"/>
              </a:spcAft>
              <a:defRPr sz="4600">
                <a:solidFill>
                  <a:schemeClr val="tx1"/>
                </a:solidFill>
                <a:latin typeface="Calibri" panose="020F0502020204030204" pitchFamily="34" charset="0"/>
              </a:defRPr>
            </a:lvl6pPr>
            <a:lvl7pPr marL="2971800" indent="-228600" defTabSz="2344738" fontAlgn="base">
              <a:spcBef>
                <a:spcPct val="0"/>
              </a:spcBef>
              <a:spcAft>
                <a:spcPct val="0"/>
              </a:spcAft>
              <a:defRPr sz="4600">
                <a:solidFill>
                  <a:schemeClr val="tx1"/>
                </a:solidFill>
                <a:latin typeface="Calibri" panose="020F0502020204030204" pitchFamily="34" charset="0"/>
              </a:defRPr>
            </a:lvl7pPr>
            <a:lvl8pPr marL="3429000" indent="-228600" defTabSz="2344738" fontAlgn="base">
              <a:spcBef>
                <a:spcPct val="0"/>
              </a:spcBef>
              <a:spcAft>
                <a:spcPct val="0"/>
              </a:spcAft>
              <a:defRPr sz="4600">
                <a:solidFill>
                  <a:schemeClr val="tx1"/>
                </a:solidFill>
                <a:latin typeface="Calibri" panose="020F0502020204030204" pitchFamily="34" charset="0"/>
              </a:defRPr>
            </a:lvl8pPr>
            <a:lvl9pPr marL="3886200" indent="-228600" defTabSz="2344738" fontAlgn="base">
              <a:spcBef>
                <a:spcPct val="0"/>
              </a:spcBef>
              <a:spcAft>
                <a:spcPct val="0"/>
              </a:spcAft>
              <a:defRPr sz="4600">
                <a:solidFill>
                  <a:schemeClr val="tx1"/>
                </a:solidFill>
                <a:latin typeface="Calibri" panose="020F0502020204030204" pitchFamily="34" charset="0"/>
              </a:defRPr>
            </a:lvl9pPr>
          </a:lstStyle>
          <a:p>
            <a:pPr marL="457108" lvl="1" indent="0">
              <a:defRPr/>
            </a:pPr>
            <a:r>
              <a:rPr lang="en-US" sz="4000" b="1" dirty="0"/>
              <a:t>We adopt a transparent and conservative approach</a:t>
            </a:r>
            <a:r>
              <a:rPr lang="en-US" sz="4000" dirty="0"/>
              <a:t>:</a:t>
            </a:r>
          </a:p>
          <a:p>
            <a:pPr marL="457108" lvl="1" indent="0">
              <a:defRPr/>
            </a:pPr>
            <a:endParaRPr lang="en-US" altLang="en-US" sz="4000" b="1" dirty="0"/>
          </a:p>
          <a:p>
            <a:pPr marL="1028700" lvl="3" indent="-571500">
              <a:buFont typeface="Courier New" panose="02070309020205020404" pitchFamily="49" charset="0"/>
              <a:buChar char="o"/>
              <a:defRPr/>
            </a:pPr>
            <a:r>
              <a:rPr lang="en-US" sz="4000" dirty="0"/>
              <a:t>Large (unbalanced ) panel data covering 151 countries from 1996 to 2014</a:t>
            </a:r>
          </a:p>
          <a:p>
            <a:pPr marL="1028700" lvl="3" indent="-571500">
              <a:buFont typeface="Courier New" panose="02070309020205020404" pitchFamily="49" charset="0"/>
              <a:buChar char="o"/>
              <a:defRPr/>
            </a:pPr>
            <a:endParaRPr lang="en-US" sz="4000" dirty="0"/>
          </a:p>
          <a:p>
            <a:pPr marL="1028700" lvl="3" indent="-571500">
              <a:buFont typeface="Courier New" panose="02070309020205020404" pitchFamily="49" charset="0"/>
              <a:buChar char="o"/>
              <a:defRPr/>
            </a:pPr>
            <a:r>
              <a:rPr lang="en-US" sz="4000" dirty="0"/>
              <a:t>Using </a:t>
            </a:r>
            <a:r>
              <a:rPr lang="en-US" sz="4000" dirty="0" err="1"/>
              <a:t>Jorda’s</a:t>
            </a:r>
            <a:r>
              <a:rPr lang="en-US" sz="4000" dirty="0"/>
              <a:t> (2005) LPM, to account for non-linearity without imposing much dynamic restrictions</a:t>
            </a:r>
          </a:p>
          <a:p>
            <a:pPr marL="1028700" lvl="3" indent="-571500">
              <a:buFont typeface="Courier New" panose="02070309020205020404" pitchFamily="49" charset="0"/>
              <a:buChar char="o"/>
              <a:defRPr/>
            </a:pPr>
            <a:endParaRPr lang="en-US" sz="4000" dirty="0"/>
          </a:p>
          <a:p>
            <a:pPr marL="1028700" lvl="3" indent="-571500">
              <a:buFont typeface="Courier New" panose="02070309020205020404" pitchFamily="49" charset="0"/>
              <a:buChar char="o"/>
              <a:defRPr/>
            </a:pPr>
            <a:r>
              <a:rPr lang="en-US" sz="4000" dirty="0"/>
              <a:t>We try to be conservative: limit the response to the medium term; cost of tariff as a lower bound of the costs of protectionism; domestic focus; possible second round effects due to retaliation</a:t>
            </a:r>
          </a:p>
          <a:p>
            <a:pPr marL="1028700" lvl="3" indent="-571500">
              <a:buFont typeface="Courier New" panose="02070309020205020404" pitchFamily="49" charset="0"/>
              <a:buChar char="o"/>
              <a:defRPr/>
            </a:pPr>
            <a:endParaRPr lang="en-US" sz="4000" dirty="0"/>
          </a:p>
          <a:p>
            <a:pPr marL="1028700" lvl="3" indent="-571500">
              <a:buFont typeface="Courier New" panose="02070309020205020404" pitchFamily="49" charset="0"/>
              <a:buChar char="o"/>
              <a:defRPr/>
            </a:pPr>
            <a:r>
              <a:rPr lang="en-US" altLang="en-US" sz="4000" dirty="0"/>
              <a:t>We complement the analysis with industry-level data to address some empirical limitation and shed lights on some of the channels through which tariffs affect output and productivity </a:t>
            </a:r>
          </a:p>
          <a:p>
            <a:pPr marL="1028700" lvl="3" indent="-571500">
              <a:buFont typeface="Courier New" panose="02070309020205020404" pitchFamily="49" charset="0"/>
              <a:buChar char="o"/>
              <a:defRPr/>
            </a:pPr>
            <a:endParaRPr lang="en-US" sz="4000" dirty="0"/>
          </a:p>
          <a:p>
            <a:pPr marL="1028700" lvl="3" indent="-571500">
              <a:buFont typeface="Courier New" panose="02070309020205020404" pitchFamily="49" charset="0"/>
              <a:buChar char="o"/>
              <a:defRPr/>
            </a:pPr>
            <a:endParaRPr lang="en-US" altLang="en-US" sz="4000" b="1" dirty="0"/>
          </a:p>
        </p:txBody>
      </p:sp>
      <p:sp>
        <p:nvSpPr>
          <p:cNvPr id="13317" name="Slide Number Placeholder 16"/>
          <p:cNvSpPr txBox="1">
            <a:spLocks/>
          </p:cNvSpPr>
          <p:nvPr/>
        </p:nvSpPr>
        <p:spPr bwMode="auto">
          <a:xfrm>
            <a:off x="22479250" y="12724636"/>
            <a:ext cx="687298" cy="7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BCFD3EAF-0676-47FD-B9DB-516E2ADA76FA}" type="slidenum">
              <a:rPr lang="en-US" altLang="en-US" sz="3600"/>
              <a:pPr algn="r" eaLnBrk="1" hangingPunct="1"/>
              <a:t>4</a:t>
            </a:fld>
            <a:endParaRPr lang="en-US" altLang="en-US" sz="3600"/>
          </a:p>
        </p:txBody>
      </p:sp>
    </p:spTree>
    <p:extLst>
      <p:ext uri="{BB962C8B-B14F-4D97-AF65-F5344CB8AC3E}">
        <p14:creationId xmlns:p14="http://schemas.microsoft.com/office/powerpoint/2010/main" val="38281378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7200" dirty="0"/>
              <a:t>Data</a:t>
            </a:r>
          </a:p>
        </p:txBody>
      </p:sp>
      <p:sp>
        <p:nvSpPr>
          <p:cNvPr id="9" name="TextBox 8"/>
          <p:cNvSpPr txBox="1"/>
          <p:nvPr/>
        </p:nvSpPr>
        <p:spPr>
          <a:xfrm>
            <a:off x="305593" y="2299182"/>
            <a:ext cx="23775988" cy="10618291"/>
          </a:xfrm>
          <a:prstGeom prst="rect">
            <a:avLst/>
          </a:prstGeom>
          <a:noFill/>
        </p:spPr>
        <p:txBody>
          <a:bodyPr wrap="square" rtlCol="0">
            <a:spAutoFit/>
          </a:bodyPr>
          <a:lstStyle/>
          <a:p>
            <a:pPr lvl="0"/>
            <a:r>
              <a:rPr lang="en-US" u="sng" dirty="0"/>
              <a:t>Macroeconomic variables</a:t>
            </a:r>
          </a:p>
          <a:p>
            <a:pPr marL="685800" indent="-685800">
              <a:buFont typeface="Courier New" panose="02070309020205020404" pitchFamily="49" charset="0"/>
              <a:buChar char="o"/>
            </a:pPr>
            <a:r>
              <a:rPr lang="en-US" dirty="0"/>
              <a:t>Data for annual GDP, labor productivity (defined as the ratio of GDP to employment), the unemployment rate, real effective exchange rates (period average, deflated by CPI) and the trade balance (period average, deflated by GDP) are taken from IMF WEO and World Bank WDI</a:t>
            </a:r>
          </a:p>
          <a:p>
            <a:pPr marL="685800" indent="-685800">
              <a:buFont typeface="Courier New" panose="02070309020205020404" pitchFamily="49" charset="0"/>
              <a:buChar char="o"/>
            </a:pPr>
            <a:endParaRPr lang="en-US" dirty="0"/>
          </a:p>
          <a:p>
            <a:pPr marL="685800" indent="-685800">
              <a:buFont typeface="Courier New" panose="02070309020205020404" pitchFamily="49" charset="0"/>
              <a:buChar char="o"/>
            </a:pPr>
            <a:r>
              <a:rPr lang="en-US" dirty="0"/>
              <a:t>Data on the Gini coefficient from the Standardized World Income Inequality Database (SWIID) </a:t>
            </a:r>
          </a:p>
          <a:p>
            <a:pPr marL="685800" indent="-685800">
              <a:buFont typeface="Arial" panose="020B0604020202020204" pitchFamily="34" charset="0"/>
              <a:buChar char="•"/>
            </a:pPr>
            <a:endParaRPr lang="en-US" sz="4400" dirty="0"/>
          </a:p>
          <a:p>
            <a:r>
              <a:rPr lang="en-US" sz="4400" u="sng" dirty="0"/>
              <a:t>Tariff data</a:t>
            </a:r>
          </a:p>
          <a:p>
            <a:pPr marL="685800" indent="-685800">
              <a:buFont typeface="Courier New" panose="02070309020205020404" pitchFamily="49" charset="0"/>
              <a:buChar char="o"/>
            </a:pPr>
            <a:r>
              <a:rPr lang="en-US" dirty="0"/>
              <a:t>Our tariff series, T, is based on trade tariff rate data at the product level.  The main sources are the World Integrated Trade Solution (WITS) and World Development Indicators (WDI); other data sources include: the World Trade Organization (WTO); the General Agreement on Tariffs and Trade (GATT); and the Brussels Customs Union database (BTN) </a:t>
            </a:r>
          </a:p>
          <a:p>
            <a:pPr marL="685800" indent="-685800">
              <a:buFont typeface="Courier New" panose="02070309020205020404" pitchFamily="49" charset="0"/>
              <a:buChar char="o"/>
            </a:pPr>
            <a:r>
              <a:rPr lang="en-US" dirty="0"/>
              <a:t>We aggregate product-level tariff data by calculating weighted averages, with weights given by the export share of each product, measured as fractions of value</a:t>
            </a:r>
          </a:p>
          <a:p>
            <a:pPr marL="685800" indent="-685800">
              <a:buFont typeface="Arial" panose="020B0604020202020204" pitchFamily="34" charset="0"/>
              <a:buChar char="•"/>
            </a:pPr>
            <a:endParaRPr lang="en-US" sz="4400" dirty="0"/>
          </a:p>
        </p:txBody>
      </p:sp>
      <p:sp>
        <p:nvSpPr>
          <p:cNvPr id="12" name="Slide Number Placeholder 16"/>
          <p:cNvSpPr txBox="1">
            <a:spLocks/>
          </p:cNvSpPr>
          <p:nvPr/>
        </p:nvSpPr>
        <p:spPr>
          <a:xfrm>
            <a:off x="18594387" y="13016554"/>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5</a:t>
            </a:fld>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850284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7200" dirty="0"/>
              <a:t>Methodology</a:t>
            </a:r>
          </a:p>
        </p:txBody>
      </p:sp>
      <mc:AlternateContent xmlns:mc="http://schemas.openxmlformats.org/markup-compatibility/2006" xmlns:a14="http://schemas.microsoft.com/office/drawing/2010/main">
        <mc:Choice Requires="a14">
          <p:sp>
            <p:nvSpPr>
              <p:cNvPr id="9" name="TextBox 8"/>
              <p:cNvSpPr txBox="1"/>
              <p:nvPr/>
            </p:nvSpPr>
            <p:spPr>
              <a:xfrm>
                <a:off x="305593" y="2299182"/>
                <a:ext cx="23775988" cy="10977685"/>
              </a:xfrm>
              <a:prstGeom prst="rect">
                <a:avLst/>
              </a:prstGeom>
              <a:noFill/>
            </p:spPr>
            <p:txBody>
              <a:bodyPr wrap="square" rtlCol="0">
                <a:spAutoFit/>
              </a:bodyPr>
              <a:lstStyle/>
              <a:p>
                <a:pPr lvl="2"/>
                <a:r>
                  <a:rPr lang="en-US" dirty="0"/>
                  <a:t>	(1)	</a:t>
                </a:r>
                <a:r>
                  <a:rPr lang="en-US" dirty="0" err="1"/>
                  <a:t>y</a:t>
                </a:r>
                <a:r>
                  <a:rPr lang="en-US" baseline="-25000" dirty="0" err="1"/>
                  <a:t>i,t+k</a:t>
                </a:r>
                <a:r>
                  <a:rPr lang="en-US" dirty="0"/>
                  <a:t> - y</a:t>
                </a:r>
                <a:r>
                  <a:rPr lang="en-US" baseline="-25000" dirty="0"/>
                  <a:t>i,t-1</a:t>
                </a:r>
                <a:r>
                  <a:rPr lang="en-US" dirty="0"/>
                  <a:t> = α</a:t>
                </a:r>
                <a:r>
                  <a:rPr lang="en-US" baseline="-25000" dirty="0" err="1"/>
                  <a:t>i</a:t>
                </a:r>
                <a:r>
                  <a:rPr lang="en-US" dirty="0"/>
                  <a:t> + </a:t>
                </a:r>
                <a:r>
                  <a:rPr lang="en-US" dirty="0" err="1"/>
                  <a:t>γ</a:t>
                </a:r>
                <a:r>
                  <a:rPr lang="en-US" baseline="-25000" dirty="0" err="1"/>
                  <a:t>t</a:t>
                </a:r>
                <a:r>
                  <a:rPr lang="en-US" dirty="0"/>
                  <a:t> + β</a:t>
                </a:r>
                <a:r>
                  <a:rPr lang="en-US" dirty="0" err="1"/>
                  <a:t>ΔT</a:t>
                </a:r>
                <a:r>
                  <a:rPr lang="en-US" baseline="-25000" dirty="0" err="1"/>
                  <a:t>i,t</a:t>
                </a:r>
                <a:r>
                  <a:rPr lang="en-US" dirty="0"/>
                  <a:t> + </a:t>
                </a:r>
                <a:r>
                  <a:rPr lang="en-US" dirty="0" err="1"/>
                  <a:t>νX</a:t>
                </a:r>
                <a:r>
                  <a:rPr lang="en-US" baseline="-25000" dirty="0" err="1"/>
                  <a:t>i,t</a:t>
                </a:r>
                <a:r>
                  <a:rPr lang="en-US" dirty="0"/>
                  <a:t> + </a:t>
                </a:r>
                <a:r>
                  <a:rPr lang="en-US" dirty="0" err="1"/>
                  <a:t>ε</a:t>
                </a:r>
                <a:r>
                  <a:rPr lang="en-US" baseline="-25000" dirty="0" err="1"/>
                  <a:t>i,t</a:t>
                </a:r>
                <a:endParaRPr lang="en-US" baseline="-25000" dirty="0"/>
              </a:p>
              <a:p>
                <a:pPr marL="914400" indent="-914400" algn="ctr">
                  <a:buAutoNum type="arabicParenBoth"/>
                </a:pPr>
                <a:endParaRPr lang="en-US" baseline="-25000" dirty="0"/>
              </a:p>
              <a:p>
                <a:pPr marL="914400" indent="-914400" algn="ctr">
                  <a:buAutoNum type="arabicParenBoth"/>
                </a:pPr>
                <a:endParaRPr lang="en-US" baseline="-25000" dirty="0"/>
              </a:p>
              <a:p>
                <a:pPr marL="685800" lvl="0" indent="-685800">
                  <a:buFont typeface="Arial" panose="020B0604020202020204" pitchFamily="34" charset="0"/>
                  <a:buChar char="•"/>
                </a:pPr>
                <a:r>
                  <a:rPr lang="en-US" dirty="0" err="1"/>
                  <a:t>y</a:t>
                </a:r>
                <a:r>
                  <a:rPr lang="en-US" baseline="-25000" dirty="0" err="1"/>
                  <a:t>i,t+k</a:t>
                </a:r>
                <a:r>
                  <a:rPr lang="en-US" dirty="0"/>
                  <a:t> is the outcome variable of interest (log of output, productivity, unemployment rate, Gini coefficient, log real exchange rate, or trade balance/GDP) for country </a:t>
                </a:r>
                <a:r>
                  <a:rPr lang="en-US" dirty="0" err="1"/>
                  <a:t>i</a:t>
                </a:r>
                <a:r>
                  <a:rPr lang="en-US" dirty="0"/>
                  <a:t> at time </a:t>
                </a:r>
                <a:r>
                  <a:rPr lang="en-US" dirty="0" err="1"/>
                  <a:t>t+k</a:t>
                </a:r>
                <a:r>
                  <a:rPr lang="en-US" dirty="0"/>
                  <a:t>,</a:t>
                </a:r>
              </a:p>
              <a:p>
                <a:pPr marL="685800" lvl="0" indent="-685800">
                  <a:buFont typeface="Arial" panose="020B0604020202020204" pitchFamily="34" charset="0"/>
                  <a:buChar char="•"/>
                </a:pPr>
                <a:r>
                  <a:rPr lang="en-US" dirty="0"/>
                  <a:t>{α</a:t>
                </a:r>
                <a:r>
                  <a:rPr lang="en-US" baseline="-25000" dirty="0" err="1"/>
                  <a:t>i</a:t>
                </a:r>
                <a:r>
                  <a:rPr lang="en-US" dirty="0"/>
                  <a:t>} are country fixed effects to control for unobserved cross-country heterogeneity,</a:t>
                </a:r>
              </a:p>
              <a:p>
                <a:pPr marL="685800" lvl="0" indent="-685800">
                  <a:buFont typeface="Arial" panose="020B0604020202020204" pitchFamily="34" charset="0"/>
                  <a:buChar char="•"/>
                </a:pPr>
                <a:r>
                  <a:rPr lang="en-US" dirty="0"/>
                  <a:t>{</a:t>
                </a:r>
                <a:r>
                  <a:rPr lang="en-US" dirty="0" err="1"/>
                  <a:t>γ</a:t>
                </a:r>
                <a:r>
                  <a:rPr lang="en-US" baseline="-25000" dirty="0" err="1"/>
                  <a:t>t</a:t>
                </a:r>
                <a:r>
                  <a:rPr lang="en-US" dirty="0"/>
                  <a:t>} are time fixed effects to control for global shocks, </a:t>
                </a:r>
              </a:p>
              <a:p>
                <a:pPr marL="685800" lvl="0" indent="-685800">
                  <a:buFont typeface="Arial" panose="020B0604020202020204" pitchFamily="34" charset="0"/>
                  <a:buChar char="•"/>
                </a:pPr>
                <a14:m>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r>
                          <a:rPr lang="en-US">
                            <a:latin typeface="Cambria Math" panose="02040503050406030204" pitchFamily="18" charset="0"/>
                          </a:rPr>
                          <m:t>,</m:t>
                        </m:r>
                        <m:r>
                          <a:rPr lang="en-US" i="1">
                            <a:latin typeface="Cambria Math" panose="02040503050406030204" pitchFamily="18" charset="0"/>
                          </a:rPr>
                          <m:t>𝑡</m:t>
                        </m:r>
                      </m:sub>
                    </m:sSub>
                  </m:oMath>
                </a14:m>
                <a:r>
                  <a:rPr lang="en-US" dirty="0"/>
                  <a:t> is the change in the tariff rate,</a:t>
                </a:r>
              </a:p>
              <a:p>
                <a:pPr marL="685800" lvl="0" indent="-685800">
                  <a:buFont typeface="Arial" panose="020B0604020202020204" pitchFamily="34" charset="0"/>
                  <a:buChar char="•"/>
                </a:pPr>
                <a:r>
                  <a:rPr lang="en-US" dirty="0"/>
                  <a:t>ν is a vector of nuisance coefficients,</a:t>
                </a:r>
              </a:p>
              <a:p>
                <a:pPr marL="685800" lvl="0" indent="-685800">
                  <a:buFont typeface="Arial" panose="020B0604020202020204" pitchFamily="34" charset="0"/>
                  <a:buChar char="•"/>
                </a:pPr>
                <a:r>
                  <a:rPr lang="en-US" dirty="0" err="1"/>
                  <a:t>X</a:t>
                </a:r>
                <a:r>
                  <a:rPr lang="en-US" baseline="-25000" dirty="0" err="1"/>
                  <a:t>i,t</a:t>
                </a:r>
                <a:r>
                  <a:rPr lang="en-US" dirty="0"/>
                  <a:t> is a vector of control variables, including two lags of each of: a) changes in the dependent variable, b) the tariff, c) log output, d) the log of real exchange rates and d) the trade balance in percent of GDP, and </a:t>
                </a:r>
              </a:p>
              <a:p>
                <a:pPr marL="685800" lvl="0" indent="-685800">
                  <a:buFont typeface="Arial" panose="020B0604020202020204" pitchFamily="34" charset="0"/>
                  <a:buChar char="•"/>
                </a:pPr>
                <a:r>
                  <a:rPr lang="en-US" dirty="0"/>
                  <a:t>ε is an unexplained (hopefully well-behaved) residual</a:t>
                </a:r>
              </a:p>
              <a:p>
                <a:endParaRPr lang="en-US" dirty="0"/>
              </a:p>
              <a:p>
                <a:r>
                  <a:rPr lang="en-US" dirty="0"/>
                  <a:t>Equation (1) estimated at the annual frequency for an unbalanced sample of 151 countries from 1964 to 2014. Confidence bands based on DK standard errors.	</a:t>
                </a:r>
                <a:endParaRPr lang="en-US" sz="4400" dirty="0"/>
              </a:p>
            </p:txBody>
          </p:sp>
        </mc:Choice>
        <mc:Fallback xmlns="">
          <p:sp>
            <p:nvSpPr>
              <p:cNvPr id="9" name="TextBox 8"/>
              <p:cNvSpPr txBox="1">
                <a:spLocks noRot="1" noChangeAspect="1" noMove="1" noResize="1" noEditPoints="1" noAdjustHandles="1" noChangeArrowheads="1" noChangeShapeType="1" noTextEdit="1"/>
              </p:cNvSpPr>
              <p:nvPr/>
            </p:nvSpPr>
            <p:spPr>
              <a:xfrm>
                <a:off x="305593" y="2299182"/>
                <a:ext cx="23775988" cy="10977685"/>
              </a:xfrm>
              <a:prstGeom prst="rect">
                <a:avLst/>
              </a:prstGeom>
              <a:blipFill>
                <a:blip r:embed="rId3"/>
                <a:stretch>
                  <a:fillRect l="-1103" t="-1166" b="-1888"/>
                </a:stretch>
              </a:blipFill>
            </p:spPr>
            <p:txBody>
              <a:bodyPr/>
              <a:lstStyle/>
              <a:p>
                <a:r>
                  <a:rPr lang="en-US">
                    <a:noFill/>
                  </a:rPr>
                  <a:t> </a:t>
                </a:r>
              </a:p>
            </p:txBody>
          </p:sp>
        </mc:Fallback>
      </mc:AlternateContent>
      <p:sp>
        <p:nvSpPr>
          <p:cNvPr id="12" name="Slide Number Placeholder 16"/>
          <p:cNvSpPr txBox="1">
            <a:spLocks/>
          </p:cNvSpPr>
          <p:nvPr/>
        </p:nvSpPr>
        <p:spPr>
          <a:xfrm>
            <a:off x="18594387" y="13016554"/>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6</a:t>
            </a:fld>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930857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7200" dirty="0"/>
              <a:t>Industry-level analysis</a:t>
            </a:r>
          </a:p>
        </p:txBody>
      </p:sp>
      <p:sp>
        <p:nvSpPr>
          <p:cNvPr id="9" name="TextBox 8"/>
          <p:cNvSpPr txBox="1"/>
          <p:nvPr/>
        </p:nvSpPr>
        <p:spPr>
          <a:xfrm>
            <a:off x="305593" y="2299182"/>
            <a:ext cx="23775988" cy="11541621"/>
          </a:xfrm>
          <a:prstGeom prst="rect">
            <a:avLst/>
          </a:prstGeom>
          <a:noFill/>
        </p:spPr>
        <p:txBody>
          <a:bodyPr wrap="square" rtlCol="0">
            <a:spAutoFit/>
          </a:bodyPr>
          <a:lstStyle/>
          <a:p>
            <a:pPr lvl="0"/>
            <a:endParaRPr lang="en-US" sz="4400" i="1" dirty="0"/>
          </a:p>
          <a:p>
            <a:pPr lvl="0" algn="ctr"/>
            <a:r>
              <a:rPr lang="en-US" dirty="0"/>
              <a:t>(1’)	</a:t>
            </a:r>
            <a:r>
              <a:rPr lang="en-US" dirty="0" err="1"/>
              <a:t>y</a:t>
            </a:r>
            <a:r>
              <a:rPr lang="en-US" baseline="-25000" dirty="0" err="1"/>
              <a:t>j,i,t+k</a:t>
            </a:r>
            <a:r>
              <a:rPr lang="en-US" dirty="0"/>
              <a:t> - y</a:t>
            </a:r>
            <a:r>
              <a:rPr lang="en-US" baseline="-25000" dirty="0"/>
              <a:t>j,i,t-1</a:t>
            </a:r>
            <a:r>
              <a:rPr lang="en-US" dirty="0"/>
              <a:t> = α</a:t>
            </a:r>
            <a:r>
              <a:rPr lang="en-US" baseline="-25000" dirty="0" err="1"/>
              <a:t>ij</a:t>
            </a:r>
            <a:r>
              <a:rPr lang="en-US" dirty="0"/>
              <a:t> + </a:t>
            </a:r>
            <a:r>
              <a:rPr lang="en-US" dirty="0" err="1"/>
              <a:t>γ</a:t>
            </a:r>
            <a:r>
              <a:rPr lang="en-US" baseline="-25000" dirty="0" err="1"/>
              <a:t>it</a:t>
            </a:r>
            <a:r>
              <a:rPr lang="en-US" dirty="0"/>
              <a:t> + </a:t>
            </a:r>
            <a:r>
              <a:rPr lang="en-US" dirty="0" err="1"/>
              <a:t>ρ</a:t>
            </a:r>
            <a:r>
              <a:rPr lang="en-US" baseline="-25000" dirty="0" err="1"/>
              <a:t>jt</a:t>
            </a:r>
            <a:r>
              <a:rPr lang="en-US" dirty="0"/>
              <a:t> + β</a:t>
            </a:r>
            <a:r>
              <a:rPr lang="en-US" baseline="30000" dirty="0" err="1"/>
              <a:t>I</a:t>
            </a:r>
            <a:r>
              <a:rPr lang="en-US" dirty="0" err="1"/>
              <a:t>ΔT</a:t>
            </a:r>
            <a:r>
              <a:rPr lang="en-US" baseline="-25000" dirty="0" err="1"/>
              <a:t>j,i,t</a:t>
            </a:r>
            <a:r>
              <a:rPr lang="en-US" baseline="30000" dirty="0" err="1"/>
              <a:t>I</a:t>
            </a:r>
            <a:r>
              <a:rPr lang="en-US" dirty="0"/>
              <a:t> + β</a:t>
            </a:r>
            <a:r>
              <a:rPr lang="en-US" baseline="30000" dirty="0" err="1"/>
              <a:t>O</a:t>
            </a:r>
            <a:r>
              <a:rPr lang="en-US" dirty="0" err="1"/>
              <a:t>ΔT</a:t>
            </a:r>
            <a:r>
              <a:rPr lang="en-US" baseline="-25000" dirty="0" err="1"/>
              <a:t>j,i,t</a:t>
            </a:r>
            <a:r>
              <a:rPr lang="en-US" baseline="30000" dirty="0" err="1"/>
              <a:t>O</a:t>
            </a:r>
            <a:r>
              <a:rPr lang="en-US" dirty="0"/>
              <a:t> + </a:t>
            </a:r>
            <a:r>
              <a:rPr lang="en-US" dirty="0" err="1"/>
              <a:t>νX</a:t>
            </a:r>
            <a:r>
              <a:rPr lang="en-US" baseline="-25000" dirty="0" err="1"/>
              <a:t>j,i,t</a:t>
            </a:r>
            <a:r>
              <a:rPr lang="en-US" dirty="0"/>
              <a:t> + </a:t>
            </a:r>
            <a:r>
              <a:rPr lang="en-US" dirty="0" err="1"/>
              <a:t>ε</a:t>
            </a:r>
            <a:r>
              <a:rPr lang="en-US" baseline="-25000" dirty="0" err="1"/>
              <a:t>j,i,t</a:t>
            </a:r>
            <a:r>
              <a:rPr lang="en-US" dirty="0"/>
              <a:t>	</a:t>
            </a:r>
            <a:endParaRPr lang="en-US" sz="5400" baseline="-25000" dirty="0"/>
          </a:p>
          <a:p>
            <a:pPr lvl="0" algn="ctr"/>
            <a:endParaRPr lang="en-US" sz="5400" baseline="-25000" dirty="0"/>
          </a:p>
          <a:p>
            <a:pPr marL="685800" lvl="0" indent="-685800">
              <a:buFont typeface="Arial" panose="020B0604020202020204" pitchFamily="34" charset="0"/>
              <a:buChar char="•"/>
            </a:pPr>
            <a:r>
              <a:rPr lang="en-US" dirty="0" err="1"/>
              <a:t>T</a:t>
            </a:r>
            <a:r>
              <a:rPr lang="en-US" baseline="-25000" dirty="0" err="1"/>
              <a:t>j,i,t</a:t>
            </a:r>
            <a:r>
              <a:rPr lang="en-US" baseline="30000" dirty="0" err="1"/>
              <a:t>O</a:t>
            </a:r>
            <a:r>
              <a:rPr lang="en-US" dirty="0"/>
              <a:t> is output tariff in each sector j, that is, the 2-digit level corresponding tariff rate. </a:t>
            </a:r>
          </a:p>
          <a:p>
            <a:pPr marL="685800" lvl="0" indent="-685800">
              <a:buFont typeface="Arial" panose="020B0604020202020204" pitchFamily="34" charset="0"/>
              <a:buChar char="•"/>
            </a:pPr>
            <a:r>
              <a:rPr lang="en-US" dirty="0" err="1"/>
              <a:t>T</a:t>
            </a:r>
            <a:r>
              <a:rPr lang="en-US" baseline="-25000" dirty="0" err="1"/>
              <a:t>j,i,t</a:t>
            </a:r>
            <a:r>
              <a:rPr lang="en-US" baseline="30000" dirty="0" err="1"/>
              <a:t>I</a:t>
            </a:r>
            <a:r>
              <a:rPr lang="en-US" dirty="0"/>
              <a:t> is input tariffs, computed as weighted average of output tariffs in all sectors, with weights reflecting the share of imported inputs from each of these sectors used in the production of sector j’s total input</a:t>
            </a:r>
          </a:p>
          <a:p>
            <a:pPr lvl="0"/>
            <a:endParaRPr lang="en-US" dirty="0"/>
          </a:p>
          <a:p>
            <a:pPr lvl="0"/>
            <a:r>
              <a:rPr lang="en-US" dirty="0"/>
              <a:t>Equation (1’) is estimated at the annual frequency for an unbalanced panel with 16 sectors for 39 countries over the period 1991-2014. Confidence bands based on DK standard errors.</a:t>
            </a:r>
          </a:p>
          <a:p>
            <a:pPr lvl="0"/>
            <a:endParaRPr lang="en-US" sz="4400" dirty="0"/>
          </a:p>
          <a:p>
            <a:pPr lvl="0"/>
            <a:r>
              <a:rPr lang="en-US" dirty="0"/>
              <a:t>The effect on aggregate value added of a tariff increase in sector j can be expressed (in the absence of output spillovers across sectors) as the sum of the effect of the tariff increase on the value added of sector j (output tariff effect) and its effect on the value added of all remaining sectors (effect through the input channel)</a:t>
            </a:r>
            <a:endParaRPr lang="en-US" sz="4400" dirty="0"/>
          </a:p>
          <a:p>
            <a:pPr lvl="0"/>
            <a:endParaRPr lang="en-US" sz="2400" dirty="0"/>
          </a:p>
          <a:p>
            <a:r>
              <a:rPr lang="en-US" sz="4400" i="1" dirty="0"/>
              <a:t> </a:t>
            </a:r>
            <a:endParaRPr lang="en-US" sz="4400" dirty="0"/>
          </a:p>
        </p:txBody>
      </p:sp>
      <p:sp>
        <p:nvSpPr>
          <p:cNvPr id="12" name="Slide Number Placeholder 16"/>
          <p:cNvSpPr txBox="1">
            <a:spLocks/>
          </p:cNvSpPr>
          <p:nvPr/>
        </p:nvSpPr>
        <p:spPr>
          <a:xfrm>
            <a:off x="18594387" y="13016554"/>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600" b="0" i="0" u="none" strike="noStrike" kern="1200" cap="none" spc="0" normalizeH="0" baseline="0" noProof="0" smtClean="0">
                <a:ln>
                  <a:noFill/>
                </a:ln>
                <a:solidFill>
                  <a:schemeClr val="tx1"/>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7</a:t>
            </a:fld>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501133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pPr defTabSz="2344328">
              <a:defRPr/>
            </a:pPr>
            <a:r>
              <a:rPr lang="en-US" sz="7198" dirty="0"/>
              <a:t>Tariff increases lead to declines in output and productivity</a:t>
            </a:r>
          </a:p>
        </p:txBody>
      </p:sp>
      <p:sp>
        <p:nvSpPr>
          <p:cNvPr id="25604" name="TextBox 5"/>
          <p:cNvSpPr txBox="1">
            <a:spLocks noChangeArrowheads="1"/>
          </p:cNvSpPr>
          <p:nvPr/>
        </p:nvSpPr>
        <p:spPr bwMode="auto">
          <a:xfrm>
            <a:off x="993645" y="3013577"/>
            <a:ext cx="6857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Output (%)</a:t>
            </a:r>
            <a:endParaRPr lang="en-US" altLang="en-US" sz="3600" dirty="0"/>
          </a:p>
        </p:txBody>
      </p:sp>
      <p:sp>
        <p:nvSpPr>
          <p:cNvPr id="25605" name="TextBox 11"/>
          <p:cNvSpPr txBox="1">
            <a:spLocks noChangeArrowheads="1"/>
          </p:cNvSpPr>
          <p:nvPr/>
        </p:nvSpPr>
        <p:spPr bwMode="auto">
          <a:xfrm>
            <a:off x="12938027" y="3016751"/>
            <a:ext cx="6857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Productivity (%)</a:t>
            </a:r>
            <a:endParaRPr lang="en-US" altLang="en-US" sz="3600" dirty="0"/>
          </a:p>
        </p:txBody>
      </p:sp>
      <p:sp>
        <p:nvSpPr>
          <p:cNvPr id="25606" name="TextBox 12"/>
          <p:cNvSpPr txBox="1">
            <a:spLocks noChangeArrowheads="1"/>
          </p:cNvSpPr>
          <p:nvPr/>
        </p:nvSpPr>
        <p:spPr bwMode="auto">
          <a:xfrm>
            <a:off x="688885" y="12496066"/>
            <a:ext cx="228570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2600" dirty="0"/>
              <a:t>Note: The solid lines indicate the response of output (productivity) to one-standard deviation (about 3.6 percentage points) increase in the tariff rate; dotted lines correspond to 90 percent confidence bands. The x-axis denotes time. t=0 is the year of the reform. Estimates based on equation (1).</a:t>
            </a:r>
          </a:p>
        </p:txBody>
      </p:sp>
      <p:sp>
        <p:nvSpPr>
          <p:cNvPr id="25607" name="Slide Number Placeholder 16"/>
          <p:cNvSpPr txBox="1">
            <a:spLocks/>
          </p:cNvSpPr>
          <p:nvPr/>
        </p:nvSpPr>
        <p:spPr bwMode="auto">
          <a:xfrm>
            <a:off x="18268159" y="12969081"/>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2A7F80F6-FDB7-427C-B25E-9FD2DAF826CD}" type="slidenum">
              <a:rPr lang="en-US" altLang="en-US" sz="3600"/>
              <a:pPr algn="r" eaLnBrk="1" hangingPunct="1"/>
              <a:t>8</a:t>
            </a:fld>
            <a:endParaRPr lang="en-US" altLang="en-US" sz="3600"/>
          </a:p>
        </p:txBody>
      </p:sp>
      <p:graphicFrame>
        <p:nvGraphicFramePr>
          <p:cNvPr id="10" name="Chart 9">
            <a:extLst>
              <a:ext uri="{FF2B5EF4-FFF2-40B4-BE49-F238E27FC236}">
                <a16:creationId xmlns:a16="http://schemas.microsoft.com/office/drawing/2014/main" id="{F8BB9D28-3A85-4FD3-BD68-49627B4018EE}"/>
              </a:ext>
            </a:extLst>
          </p:cNvPr>
          <p:cNvGraphicFramePr/>
          <p:nvPr>
            <p:extLst>
              <p:ext uri="{D42A27DB-BD31-4B8C-83A1-F6EECF244321}">
                <p14:modId xmlns:p14="http://schemas.microsoft.com/office/powerpoint/2010/main" val="304296587"/>
              </p:ext>
            </p:extLst>
          </p:nvPr>
        </p:nvGraphicFramePr>
        <p:xfrm>
          <a:off x="993645" y="4421808"/>
          <a:ext cx="9066342" cy="6855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9EF90D5-8744-47A7-9C1B-4FC29B7E22E1}"/>
              </a:ext>
            </a:extLst>
          </p:cNvPr>
          <p:cNvGraphicFramePr/>
          <p:nvPr>
            <p:extLst>
              <p:ext uri="{D42A27DB-BD31-4B8C-83A1-F6EECF244321}">
                <p14:modId xmlns:p14="http://schemas.microsoft.com/office/powerpoint/2010/main" val="3977906247"/>
              </p:ext>
            </p:extLst>
          </p:nvPr>
        </p:nvGraphicFramePr>
        <p:xfrm>
          <a:off x="12903945" y="4259915"/>
          <a:ext cx="8890841" cy="6855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46653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030" y="2143738"/>
            <a:ext cx="142380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pPr defTabSz="2344328">
              <a:defRPr/>
            </a:pPr>
            <a:r>
              <a:rPr lang="en-US" sz="7198" dirty="0"/>
              <a:t>And increases in unemployment and inequality</a:t>
            </a:r>
          </a:p>
        </p:txBody>
      </p:sp>
      <p:sp>
        <p:nvSpPr>
          <p:cNvPr id="25604" name="TextBox 5"/>
          <p:cNvSpPr txBox="1">
            <a:spLocks noChangeArrowheads="1"/>
          </p:cNvSpPr>
          <p:nvPr/>
        </p:nvSpPr>
        <p:spPr bwMode="auto">
          <a:xfrm>
            <a:off x="993645" y="3013577"/>
            <a:ext cx="6857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Unemployment (ppt)</a:t>
            </a:r>
            <a:endParaRPr lang="en-US" altLang="en-US" sz="3600" dirty="0"/>
          </a:p>
        </p:txBody>
      </p:sp>
      <p:sp>
        <p:nvSpPr>
          <p:cNvPr id="25605" name="TextBox 11"/>
          <p:cNvSpPr txBox="1">
            <a:spLocks noChangeArrowheads="1"/>
          </p:cNvSpPr>
          <p:nvPr/>
        </p:nvSpPr>
        <p:spPr bwMode="auto">
          <a:xfrm>
            <a:off x="12938027" y="3016751"/>
            <a:ext cx="6857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3600" b="1" dirty="0"/>
              <a:t>Inequality (ppt)</a:t>
            </a:r>
            <a:endParaRPr lang="en-US" altLang="en-US" sz="3600" dirty="0"/>
          </a:p>
        </p:txBody>
      </p:sp>
      <p:sp>
        <p:nvSpPr>
          <p:cNvPr id="25606" name="TextBox 12"/>
          <p:cNvSpPr txBox="1">
            <a:spLocks noChangeArrowheads="1"/>
          </p:cNvSpPr>
          <p:nvPr/>
        </p:nvSpPr>
        <p:spPr bwMode="auto">
          <a:xfrm>
            <a:off x="688885" y="12496066"/>
            <a:ext cx="228570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eaLnBrk="1" hangingPunct="1"/>
            <a:r>
              <a:rPr lang="en-US" altLang="en-US" sz="2600" dirty="0"/>
              <a:t>Note: The solid lines indicate the response of unemployment (inequality) to one-standard deviation (about 3.6 percentage points) increase in the tariff rate; dotted lines correspond to 90 percent confidence bands. The x-axis denotes time. t=0 is the year of the reform. Estimates based on equation (1).</a:t>
            </a:r>
          </a:p>
        </p:txBody>
      </p:sp>
      <p:sp>
        <p:nvSpPr>
          <p:cNvPr id="25607" name="Slide Number Placeholder 16"/>
          <p:cNvSpPr txBox="1">
            <a:spLocks/>
          </p:cNvSpPr>
          <p:nvPr/>
        </p:nvSpPr>
        <p:spPr bwMode="auto">
          <a:xfrm>
            <a:off x="18268159" y="12969081"/>
            <a:ext cx="5688860" cy="7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a:solidFill>
                  <a:schemeClr val="tx1"/>
                </a:solidFill>
                <a:latin typeface="Calibri" panose="020F0502020204030204" pitchFamily="34" charset="0"/>
              </a:defRPr>
            </a:lvl1pPr>
            <a:lvl2pPr marL="742950" indent="-285750">
              <a:defRPr sz="4600">
                <a:solidFill>
                  <a:schemeClr val="tx1"/>
                </a:solidFill>
                <a:latin typeface="Calibri" panose="020F0502020204030204" pitchFamily="34" charset="0"/>
              </a:defRPr>
            </a:lvl2pPr>
            <a:lvl3pPr marL="1143000" indent="-228600">
              <a:defRPr sz="4600">
                <a:solidFill>
                  <a:schemeClr val="tx1"/>
                </a:solidFill>
                <a:latin typeface="Calibri" panose="020F0502020204030204" pitchFamily="34" charset="0"/>
              </a:defRPr>
            </a:lvl3pPr>
            <a:lvl4pPr marL="1600200" indent="-228600">
              <a:defRPr sz="4600">
                <a:solidFill>
                  <a:schemeClr val="tx1"/>
                </a:solidFill>
                <a:latin typeface="Calibri" panose="020F0502020204030204" pitchFamily="34" charset="0"/>
              </a:defRPr>
            </a:lvl4pPr>
            <a:lvl5pPr marL="2057400" indent="-228600">
              <a:defRPr sz="4600">
                <a:solidFill>
                  <a:schemeClr val="tx1"/>
                </a:solidFill>
                <a:latin typeface="Calibri" panose="020F0502020204030204" pitchFamily="34" charset="0"/>
              </a:defRPr>
            </a:lvl5pPr>
            <a:lvl6pPr marL="2514600" indent="-228600" defTabSz="2344738" eaLnBrk="0" fontAlgn="base" hangingPunct="0">
              <a:spcBef>
                <a:spcPct val="0"/>
              </a:spcBef>
              <a:spcAft>
                <a:spcPct val="0"/>
              </a:spcAft>
              <a:defRPr sz="4600">
                <a:solidFill>
                  <a:schemeClr val="tx1"/>
                </a:solidFill>
                <a:latin typeface="Calibri" panose="020F0502020204030204" pitchFamily="34" charset="0"/>
              </a:defRPr>
            </a:lvl6pPr>
            <a:lvl7pPr marL="2971800" indent="-228600" defTabSz="2344738" eaLnBrk="0" fontAlgn="base" hangingPunct="0">
              <a:spcBef>
                <a:spcPct val="0"/>
              </a:spcBef>
              <a:spcAft>
                <a:spcPct val="0"/>
              </a:spcAft>
              <a:defRPr sz="4600">
                <a:solidFill>
                  <a:schemeClr val="tx1"/>
                </a:solidFill>
                <a:latin typeface="Calibri" panose="020F0502020204030204" pitchFamily="34" charset="0"/>
              </a:defRPr>
            </a:lvl7pPr>
            <a:lvl8pPr marL="3429000" indent="-228600" defTabSz="2344738" eaLnBrk="0" fontAlgn="base" hangingPunct="0">
              <a:spcBef>
                <a:spcPct val="0"/>
              </a:spcBef>
              <a:spcAft>
                <a:spcPct val="0"/>
              </a:spcAft>
              <a:defRPr sz="4600">
                <a:solidFill>
                  <a:schemeClr val="tx1"/>
                </a:solidFill>
                <a:latin typeface="Calibri" panose="020F0502020204030204" pitchFamily="34" charset="0"/>
              </a:defRPr>
            </a:lvl8pPr>
            <a:lvl9pPr marL="3886200" indent="-228600" defTabSz="2344738" eaLnBrk="0" fontAlgn="base" hangingPunct="0">
              <a:spcBef>
                <a:spcPct val="0"/>
              </a:spcBef>
              <a:spcAft>
                <a:spcPct val="0"/>
              </a:spcAft>
              <a:defRPr sz="4600">
                <a:solidFill>
                  <a:schemeClr val="tx1"/>
                </a:solidFill>
                <a:latin typeface="Calibri" panose="020F0502020204030204" pitchFamily="34" charset="0"/>
              </a:defRPr>
            </a:lvl9pPr>
          </a:lstStyle>
          <a:p>
            <a:pPr algn="r" eaLnBrk="1" hangingPunct="1"/>
            <a:fld id="{2A7F80F6-FDB7-427C-B25E-9FD2DAF826CD}" type="slidenum">
              <a:rPr lang="en-US" altLang="en-US" sz="3600"/>
              <a:pPr algn="r" eaLnBrk="1" hangingPunct="1"/>
              <a:t>9</a:t>
            </a:fld>
            <a:endParaRPr lang="en-US" altLang="en-US" sz="3600"/>
          </a:p>
        </p:txBody>
      </p:sp>
      <p:graphicFrame>
        <p:nvGraphicFramePr>
          <p:cNvPr id="12" name="Chart 11">
            <a:extLst>
              <a:ext uri="{FF2B5EF4-FFF2-40B4-BE49-F238E27FC236}">
                <a16:creationId xmlns:a16="http://schemas.microsoft.com/office/drawing/2014/main" id="{57784BCD-00AA-43CA-B950-824683D39250}"/>
              </a:ext>
            </a:extLst>
          </p:cNvPr>
          <p:cNvGraphicFramePr/>
          <p:nvPr>
            <p:extLst>
              <p:ext uri="{D42A27DB-BD31-4B8C-83A1-F6EECF244321}">
                <p14:modId xmlns:p14="http://schemas.microsoft.com/office/powerpoint/2010/main" val="414530117"/>
              </p:ext>
            </p:extLst>
          </p:nvPr>
        </p:nvGraphicFramePr>
        <p:xfrm>
          <a:off x="1017692" y="4259914"/>
          <a:ext cx="8890840" cy="6855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F23E886-FB89-4E00-B057-DF928AC19549}"/>
              </a:ext>
            </a:extLst>
          </p:cNvPr>
          <p:cNvGraphicFramePr/>
          <p:nvPr>
            <p:extLst>
              <p:ext uri="{D42A27DB-BD31-4B8C-83A1-F6EECF244321}">
                <p14:modId xmlns:p14="http://schemas.microsoft.com/office/powerpoint/2010/main" val="501439145"/>
              </p:ext>
            </p:extLst>
          </p:nvPr>
        </p:nvGraphicFramePr>
        <p:xfrm>
          <a:off x="12938027" y="4259913"/>
          <a:ext cx="8890840" cy="68557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986578"/>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36017</TotalTime>
  <Words>1409</Words>
  <Application>Microsoft Office PowerPoint</Application>
  <PresentationFormat>Custom</PresentationFormat>
  <Paragraphs>169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Courier New</vt:lpstr>
      <vt:lpstr>1_Office Theme</vt:lpstr>
      <vt:lpstr>    “The Macroeconomic Consequences of Tariffs”   Davide Furceri (IMF) Swarnali A. Hannan (IMF),  Jonathan D. Ostry (IMF) and Andrew K. Rose (Berkeley)     19th Jacques Polack Annual Research Conference   Washington DC, November 1-2, 2018  The views expressed in this paper are those of the authors and do no necessarily represent the views of the IMF, its Executive Board, or IMF Management.</vt:lpstr>
      <vt:lpstr>Motivation</vt:lpstr>
      <vt:lpstr>Contribution and research questions</vt:lpstr>
      <vt:lpstr>Approach</vt:lpstr>
      <vt:lpstr>Data</vt:lpstr>
      <vt:lpstr>Methodology</vt:lpstr>
      <vt:lpstr>Industry-level analysis</vt:lpstr>
      <vt:lpstr>Tariff increases lead to declines in output and productivity</vt:lpstr>
      <vt:lpstr>And increases in unemployment and inequality</vt:lpstr>
      <vt:lpstr>RER appreciates leading to not much effect on trade balance</vt:lpstr>
      <vt:lpstr>Larger effects for tariff increases…</vt:lpstr>
      <vt:lpstr>…in advanced economies…</vt:lpstr>
      <vt:lpstr>…and in expansions</vt:lpstr>
      <vt:lpstr>Robustness checks</vt:lpstr>
      <vt:lpstr>Robustness checks—endogeneity </vt:lpstr>
      <vt:lpstr>Industry-level analysis </vt:lpstr>
      <vt:lpstr>Summary and caveats</vt:lpstr>
      <vt:lpstr>    “The Macroeconomic Consequences of Tariffs”   Davide Furceri (IMF) Swarnali A. Hannan (IMF),  Jonathan D. Ostry (IMF) and Andrew K. Rose (Berkeley)     19th Jacques Polack Annual Research Conference   Washington DC, November 1-2, 2018  The views expressed in this paper are those of the authors and do no necessarily represent the views of the IMF, its Executive Board, or IMF Management.</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ebang</dc:creator>
  <cp:lastModifiedBy>Furceri, Davide</cp:lastModifiedBy>
  <cp:revision>3207</cp:revision>
  <cp:lastPrinted>2018-10-02T15:42:23Z</cp:lastPrinted>
  <dcterms:created xsi:type="dcterms:W3CDTF">2011-07-14T15:01:22Z</dcterms:created>
  <dcterms:modified xsi:type="dcterms:W3CDTF">2018-10-19T19:10:36Z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