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64" r:id="rId3"/>
    <p:sldId id="265" r:id="rId4"/>
    <p:sldId id="257" r:id="rId5"/>
    <p:sldId id="273" r:id="rId6"/>
    <p:sldId id="258" r:id="rId7"/>
    <p:sldId id="280" r:id="rId8"/>
    <p:sldId id="279" r:id="rId9"/>
    <p:sldId id="281" r:id="rId10"/>
    <p:sldId id="267" r:id="rId11"/>
    <p:sldId id="266" r:id="rId12"/>
    <p:sldId id="268" r:id="rId13"/>
    <p:sldId id="282" r:id="rId14"/>
    <p:sldId id="274" r:id="rId15"/>
    <p:sldId id="272" r:id="rId16"/>
    <p:sldId id="259" r:id="rId17"/>
    <p:sldId id="260" r:id="rId18"/>
    <p:sldId id="261" r:id="rId19"/>
    <p:sldId id="269" r:id="rId20"/>
    <p:sldId id="262" r:id="rId21"/>
    <p:sldId id="275" r:id="rId22"/>
    <p:sldId id="276" r:id="rId23"/>
    <p:sldId id="277" r:id="rId24"/>
    <p:sldId id="278" r:id="rId25"/>
    <p:sldId id="270" r:id="rId26"/>
    <p:sldId id="271" r:id="rId2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2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8DF54-81EE-4A34-B9D6-DA071D4911B9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BB4D4-BAE6-4255-9E0E-38D416EED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39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72E43-0D8B-4EC8-8C6D-6BAC0DF3EB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1CAD38-5D05-48DB-A1A7-0515D24612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BF6F7-D18A-430B-8F5A-1576A4C01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B07D-8B89-4CA5-A3C7-0BE68774238E}" type="datetime1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96BBE-2BA5-4A6F-A3BA-765B4BD80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0E8BD-F589-41DA-AFC7-C94E49D79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2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39C3A-F036-47A2-821B-8AA67A836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5058FA-5C32-473F-94B8-05EE1417E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EF8C8-CE13-4A55-9F5A-3AFB4ABD4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A459-69E5-486A-9F2A-4391B1F1826B}" type="datetime1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E1BBE-4361-47CE-AD9D-8A8DFFB68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88142-055F-450B-B6DB-AE0B08C80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6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9FA8A9-818A-4E16-922F-89F5819D04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2D83D3-0737-44DB-9BF5-34AF2BD02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DE80E-8876-40F2-8D30-EAD5C0CDD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BD11-19A3-4750-BCF6-3BF4238840D0}" type="datetime1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82CFC-4D63-4853-856D-20274D944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12B2D-8CB7-45E2-A09B-9EBF98FD9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4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0D3F3-D75F-4445-A0A1-B37AB0601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DD67F-8A9D-47F8-AF6B-CB3DD0A1B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CEBD0-0A61-40CE-87D8-353982D47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038C7-A1A8-4A06-B754-A867F68D5652}" type="datetime1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162AF-5FCA-488E-A0CE-41CA97BB2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92A4E-5F28-4FF3-A16C-D71094E7C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6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C9CE9-46D3-420F-A8E2-89A3804E3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3EB28-40FC-4C0D-8E42-608BEBC69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E81FA-86E2-45B0-9521-5B69A4FB7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D594-A801-4BC0-B768-80C0810D512F}" type="datetime1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282D0-FCCF-423C-8F6C-04661DA25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17D5D-0E4C-4340-8E26-6543E451F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2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689F8-8D33-4C6E-AC29-18A91D201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CFEE1-DB3C-4123-941C-75B80D62B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60316F-16CF-49A3-83AD-36219F6BE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64E8E9-8966-4FF0-A34D-650EEC5A4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BCCB-DC80-423C-9A6E-EA4BC6EBF171}" type="datetime1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7B6B48-8E52-4809-803C-5C5423891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89E12-4C74-4DB9-AF94-5E1F7DECC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7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8CE9A-AE5D-442A-AD2F-E02AC1A38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65FE6-97B5-4AC7-8E56-5DD99AE9B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37D1E8-2BD6-48F0-BEB2-01CAFC2F0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1FBE5A-15CA-448F-84E3-4872EACD0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90247B-6D82-413F-8CD7-65B035971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083C14-FCAF-4A7B-A09B-CA5BAD9FA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12927-DEF8-4556-A6B3-48D38414AEF2}" type="datetime1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7BA01F-E6E6-49CC-B664-B592837C7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508A03-730A-44C2-A3ED-10C6BE75B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1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20FBE-B57A-444C-9AEA-B3E3332B8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BC0613-9EDE-42B5-8974-BCE282A75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5E92C-EEEF-43E1-A97A-46223550D44C}" type="datetime1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86E245-F02C-4958-8EB5-075C4EA68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AF77AB-2BE3-4DE2-BCA2-6E55CDA25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92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348FFC-9339-470C-99B8-02AE0389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8587-B75D-423C-98BF-C2A50A41BDC1}" type="datetime1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17220D-8799-4E88-B5C0-877EE870F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349E5-D73E-4121-BA1A-7C46D8788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7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B0FF4-2F12-40A5-91AD-DDDBE156C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1235E-5056-4331-AB81-FB1D11DC1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F91479-0770-4C89-878D-FDA82BB7F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A5DE0-A592-4F15-B4DA-DCDE32188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C35BC-0704-4449-8046-12BA336F98D0}" type="datetime1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81B93-3EF4-43D4-BF5B-9FBCF6702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7069D-6280-40FC-9893-8C5A4E0C7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9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31FCE-EBCF-47E1-AA64-056EFE148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B31F47-BDE9-4BAD-9646-75863E1CE5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E08D0C-4D0D-4919-8B9F-294B93E09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C895B8-72FE-4F6A-AFC7-989F77E62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04E1-6CC5-448A-93F7-CE613EA87715}" type="datetime1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B8AE00-21BC-4AA9-99AD-EE9EC86C0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72C6E2-4631-4D04-AB90-C927B000F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2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824C2D-41BC-416C-8C9E-DBC7EF22F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9FD13B-33CF-4B32-B1C7-BE1B93090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E75BD-0117-41E3-A933-44E39A512B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57A3E-8FC6-49EB-8816-743837073FD1}" type="datetime1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66661-959A-4064-BED9-8157B6BD1A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Rose G20: Trade Tension and Financial Stability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110C3-226F-45DD-94F8-96E9FBB3E7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A6EFC-72ED-4A99-905A-8849C409C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72036-8AE1-4790-B536-647B2B5B2E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Trade Tensions and</a:t>
            </a:r>
            <a:br>
              <a:rPr lang="en-US" dirty="0"/>
            </a:br>
            <a:r>
              <a:rPr lang="en-US" dirty="0"/>
              <a:t>Financial Stability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353CE0-BF6C-4AA8-AFEB-38A2DAAD64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Andrew K. Rose</a:t>
            </a:r>
          </a:p>
          <a:p>
            <a:r>
              <a:rPr lang="en-US" dirty="0"/>
              <a:t>NUS-Business</a:t>
            </a:r>
          </a:p>
          <a:p>
            <a:r>
              <a:rPr lang="en-US" dirty="0"/>
              <a:t>Berkeley-Haas, ABFER, CEPR and NBER</a:t>
            </a:r>
          </a:p>
        </p:txBody>
      </p:sp>
    </p:spTree>
    <p:extLst>
      <p:ext uri="{BB962C8B-B14F-4D97-AF65-F5344CB8AC3E}">
        <p14:creationId xmlns:p14="http://schemas.microsoft.com/office/powerpoint/2010/main" val="3505720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1F481-3618-4D6C-88CF-254ABAB99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Uncertainty is Induced … and Costly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1FB3F-8F13-46EE-B1D5-85F5F4823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Lowers physical investment (hence growth slowdown)</a:t>
            </a:r>
          </a:p>
          <a:p>
            <a:pPr lvl="1"/>
            <a:r>
              <a:rPr lang="en-US" dirty="0"/>
              <a:t>Much evidence (Bloom, Davis, …)</a:t>
            </a:r>
          </a:p>
          <a:p>
            <a:pPr lvl="1"/>
            <a:r>
              <a:rPr lang="en-US" dirty="0"/>
              <a:t>This further lowers trade, since capital goods disproportionately traded; vicious cycle</a:t>
            </a:r>
          </a:p>
          <a:p>
            <a:pPr lvl="1"/>
            <a:r>
              <a:rPr lang="en-US" dirty="0"/>
              <a:t>Also manifest in </a:t>
            </a:r>
            <a:r>
              <a:rPr lang="en-US"/>
              <a:t>corporate spreads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Lowers firm investment in supply chains (make not buy)</a:t>
            </a:r>
          </a:p>
          <a:p>
            <a:pPr lvl="1"/>
            <a:r>
              <a:rPr lang="en-US" dirty="0"/>
              <a:t>General unraveling of efficient/complex international supply chains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4AF92-77C9-4AA3-BF00-BAE393DB6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BAABF-BD9D-47FA-B877-68D1D2749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6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1F481-3618-4D6C-88CF-254ABAB99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Short Run Cause: Soft Power Erosion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1FB3F-8F13-46EE-B1D5-85F5F4823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 of trade decline because of loss of ‘soft power’</a:t>
            </a:r>
          </a:p>
          <a:p>
            <a:pPr lvl="1"/>
            <a:r>
              <a:rPr lang="en-US" dirty="0"/>
              <a:t>Hard power: ability to coerce via military and economic mass</a:t>
            </a:r>
          </a:p>
          <a:p>
            <a:pPr lvl="1"/>
            <a:r>
              <a:rPr lang="en-US" dirty="0"/>
              <a:t>Soft power: ability to co-opt via attraction</a:t>
            </a:r>
          </a:p>
          <a:p>
            <a:r>
              <a:rPr lang="en-US" dirty="0"/>
              <a:t>Key political figures, regimes extraordinarily unpopular </a:t>
            </a:r>
            <a:r>
              <a:rPr lang="en-US" i="1" dirty="0"/>
              <a:t>abroad</a:t>
            </a:r>
          </a:p>
          <a:p>
            <a:pPr lvl="1"/>
            <a:r>
              <a:rPr lang="en-US" dirty="0"/>
              <a:t>“Soft Power and Exports”: a country’s exports rise when its leadership is approved by other countries </a:t>
            </a:r>
          </a:p>
          <a:p>
            <a:pPr lvl="2"/>
            <a:r>
              <a:rPr lang="en-US" dirty="0"/>
              <a:t>Standard gravity model of bilateral exports (year x importer/exporter FE, controls)</a:t>
            </a:r>
          </a:p>
          <a:p>
            <a:pPr lvl="2"/>
            <a:r>
              <a:rPr lang="en-US" dirty="0"/>
              <a:t>Panel of data from 2006 through 2017</a:t>
            </a:r>
          </a:p>
          <a:p>
            <a:pPr lvl="2"/>
            <a:r>
              <a:rPr lang="en-US" dirty="0"/>
              <a:t>Annual Gallup survey:  people in up to 157 countries asked about approval of job performance of leadership of China, Germany, Russia, UK, USA</a:t>
            </a:r>
          </a:p>
          <a:p>
            <a:pPr lvl="1"/>
            <a:r>
              <a:rPr lang="en-US" dirty="0"/>
              <a:t>Strong, robust result: ceteris paribus, country’s exports are higher if its leadership is approved by the importer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4AF92-77C9-4AA3-BF00-BAE393DB6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4D50A6-1DCE-4739-9C86-867281AD0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1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1F481-3618-4D6C-88CF-254ABAB99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‘Soft Power’ Promotes Exports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1FB3F-8F13-46EE-B1D5-85F5F4823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 pp increase in leadership approval raises exports by around 2/3% (statistically significant, robust) … and Trump (2017) is &gt;20pp less popular than Obama (2016)</a:t>
            </a:r>
          </a:p>
          <a:p>
            <a:r>
              <a:rPr lang="en-US" dirty="0"/>
              <a:t>Key leaders (</a:t>
            </a:r>
            <a:r>
              <a:rPr lang="en-US" dirty="0" err="1"/>
              <a:t>BoJo</a:t>
            </a:r>
            <a:r>
              <a:rPr lang="en-US" dirty="0"/>
              <a:t> and the Donald) are </a:t>
            </a:r>
            <a:r>
              <a:rPr lang="en-US" i="1" dirty="0"/>
              <a:t>very</a:t>
            </a:r>
            <a:r>
              <a:rPr lang="en-US" dirty="0"/>
              <a:t> unpopular abroad</a:t>
            </a:r>
          </a:p>
          <a:p>
            <a:pPr lvl="1"/>
            <a:r>
              <a:rPr lang="en-US" dirty="0"/>
              <a:t>Symmetrically, loss/lack of soft power lowers exports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4AF92-77C9-4AA3-BF00-BAE393DB6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849B8C-5A48-40AF-BBC4-DFCEAB0C7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FCD93-A295-4510-8990-0AD7B2F93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Trump </a:t>
            </a:r>
            <a:r>
              <a:rPr lang="en-US" i="1" dirty="0"/>
              <a:t>Very </a:t>
            </a:r>
            <a:r>
              <a:rPr lang="en-US" dirty="0"/>
              <a:t>Unpopular Abroad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FD0B4E4-5076-4FCC-8579-2F8548B1E5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4665662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5F2A84-D0A3-4C87-A87B-9D9652872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CFA535-993F-4EC1-84C5-0150FE01E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4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517C5-2A70-4A9A-A37D-CACCFC39E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Causes of Trade 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53D4A-9628-47CB-961D-4DDF5C23B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 Run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Slowing Growth of </a:t>
            </a:r>
            <a:r>
              <a:rPr lang="en-US" dirty="0" err="1"/>
              <a:t>Tradeables</a:t>
            </a:r>
            <a:r>
              <a:rPr lang="en-US" dirty="0"/>
              <a:t>, transition from Goods to Services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Stalled Technological Progress in Transport Costs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Stalled Liberalization, Savings Glut</a:t>
            </a:r>
          </a:p>
          <a:p>
            <a:r>
              <a:rPr lang="en-US" dirty="0"/>
              <a:t>Short Run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Protectionism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Rise of US $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Policy-induced Uncertainty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Loss of Soft Power</a:t>
            </a:r>
          </a:p>
          <a:p>
            <a:r>
              <a:rPr lang="en-US" dirty="0"/>
              <a:t>All likely to be persistent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DEB581-ACFE-45CE-AA15-2184828F9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1F784A-8B02-4CC4-A234-5EA6ED88E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9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EAC8F-40D4-4FE0-BA9C-514C61976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Effects of Trade Tensions on Financial Stability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8DA8D-7B33-4171-A592-00EC97AB6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Most Visible and Immediate Consequence of Trade Tension is </a:t>
            </a:r>
            <a:r>
              <a:rPr lang="en-US" i="1" dirty="0"/>
              <a:t>Macro</a:t>
            </a:r>
            <a:endParaRPr lang="en-US" dirty="0"/>
          </a:p>
          <a:p>
            <a:r>
              <a:rPr lang="en-US" dirty="0"/>
              <a:t>Slower growth … because of uncertainty</a:t>
            </a:r>
          </a:p>
          <a:p>
            <a:r>
              <a:rPr lang="en-US" dirty="0"/>
              <a:t>Heightened possibility of macro downturn, recession</a:t>
            </a:r>
          </a:p>
          <a:p>
            <a:r>
              <a:rPr lang="en-US" dirty="0"/>
              <a:t>Hence more financial instability</a:t>
            </a:r>
          </a:p>
          <a:p>
            <a:endParaRPr lang="en-US" dirty="0"/>
          </a:p>
          <a:p>
            <a:r>
              <a:rPr lang="en-US" dirty="0"/>
              <a:t>But there are plenty of more insidious and indirect effects 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A861EC-0431-4CBD-B075-C4A84EA35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F39BC7-22B4-4239-9A2C-B63410096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1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55564-C817-4A91-97C6-C02077F78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Persistent Costs of Trade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9326F-4313-4838-B15C-D30087CD8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Lower trade integration is costly in income, productivity, welfare</a:t>
            </a:r>
          </a:p>
          <a:p>
            <a:pPr lvl="1"/>
            <a:r>
              <a:rPr lang="en-US" dirty="0"/>
              <a:t>Mostly small now</a:t>
            </a:r>
          </a:p>
          <a:p>
            <a:pPr lvl="1"/>
            <a:r>
              <a:rPr lang="en-US" dirty="0"/>
              <a:t>Costs are mostly in long run supply-side because of foregone productivity and competition (also foregone consumer variety)</a:t>
            </a:r>
          </a:p>
          <a:p>
            <a:pPr lvl="1"/>
            <a:r>
              <a:rPr lang="en-US" dirty="0"/>
              <a:t>Likely to cumulate (consider quasi-autarkies: Cuba, North Korea, Venezuela)</a:t>
            </a:r>
          </a:p>
          <a:p>
            <a:pPr lvl="1"/>
            <a:r>
              <a:rPr lang="en-US" dirty="0"/>
              <a:t>Frankel-Romer, Alcala-Ciccone, Hall-Jones estimates are big</a:t>
            </a:r>
          </a:p>
          <a:p>
            <a:pPr lvl="2"/>
            <a:r>
              <a:rPr lang="en-US" dirty="0"/>
              <a:t>… though others (Rodrik, Subramanian and Trebbi) are not</a:t>
            </a:r>
          </a:p>
          <a:p>
            <a:pPr lvl="1"/>
            <a:r>
              <a:rPr lang="en-US" dirty="0"/>
              <a:t>Banal Second Moment Effect: less trade means less vulnerability to terms of trade shocks</a:t>
            </a:r>
          </a:p>
          <a:p>
            <a:pPr lvl="2"/>
            <a:r>
              <a:rPr lang="en-US" dirty="0"/>
              <a:t>Important for developing countries, commodity exporters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Tangent: current protectionism is NOT counter-cyclic</a:t>
            </a:r>
          </a:p>
          <a:p>
            <a:pPr lvl="1"/>
            <a:r>
              <a:rPr lang="en-US" dirty="0"/>
              <a:t>US perpetrating during long boom with low unemployment and inflation</a:t>
            </a:r>
          </a:p>
          <a:p>
            <a:pPr lvl="1"/>
            <a:r>
              <a:rPr lang="en-US" dirty="0"/>
              <a:t>Unleashed protectionist pressures may be MUCH higher during next recession</a:t>
            </a:r>
          </a:p>
          <a:p>
            <a:pPr lvl="1"/>
            <a:r>
              <a:rPr lang="en-US" dirty="0"/>
              <a:t>Could lead to bigger future negative welfare consequences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066AB3-5316-4100-8CBF-43F57E43D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CB95F6-FDE2-40F1-ACA5-8D4761FC3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1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13E5E-36A0-44B8-819A-C6BBDD73E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Other Consequences of Slowing 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38D8E-73CE-4394-92C4-9817341BE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Business Cycle Synchronization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Financial Stability</a:t>
            </a:r>
          </a:p>
          <a:p>
            <a:r>
              <a:rPr lang="en-US" dirty="0"/>
              <a:t>Both Longer Run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5C3F69-6077-4AC4-AC37-66ED89383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76861B-D423-4198-AD26-D62823D48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9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68576-A9CF-419A-9022-4D90448AE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Cycle Synchronization is Endogenous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4CF4A-D1EC-4391-8356-8E3F3286A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BCS is affected by trade (Frankel-Rose)</a:t>
            </a:r>
          </a:p>
          <a:p>
            <a:r>
              <a:rPr lang="en-US" dirty="0"/>
              <a:t>Consider two economies hit by shocks which engage in trade</a:t>
            </a:r>
          </a:p>
          <a:p>
            <a:r>
              <a:rPr lang="en-US" dirty="0"/>
              <a:t>Effect of exogenous decline in trade barrier on BCS?  Ambiguous in theory</a:t>
            </a:r>
          </a:p>
          <a:p>
            <a:pPr lvl="1"/>
            <a:r>
              <a:rPr lang="en-US" dirty="0"/>
              <a:t>Negative: If most trade comparative advantage, then more specialization leads to lower BCS IF most shocks are idiosyncratic or productivity shocks</a:t>
            </a:r>
          </a:p>
          <a:p>
            <a:pPr lvl="1"/>
            <a:r>
              <a:rPr lang="en-US" dirty="0"/>
              <a:t>Positive: IF most trade intra industry OR most shocks are either common or preference</a:t>
            </a:r>
          </a:p>
          <a:p>
            <a:r>
              <a:rPr lang="en-US" dirty="0"/>
              <a:t>Empirically, no ambiguity: more trade leads to higher BCS in practice</a:t>
            </a:r>
          </a:p>
          <a:p>
            <a:pPr lvl="1"/>
            <a:r>
              <a:rPr lang="en-US" dirty="0"/>
              <a:t>Use gravity determinants as instrumental variables</a:t>
            </a:r>
          </a:p>
          <a:p>
            <a:pPr lvl="1"/>
            <a:r>
              <a:rPr lang="en-US" dirty="0"/>
              <a:t>Quite robust: Baxter-</a:t>
            </a:r>
            <a:r>
              <a:rPr lang="en-US" dirty="0" err="1"/>
              <a:t>Kouparitsas</a:t>
            </a:r>
            <a:r>
              <a:rPr lang="en-US" dirty="0"/>
              <a:t>, meta-analysis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A6E7C8-BBFA-4241-8058-70D59D5E8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2E37DD-43CB-469C-8A74-9C33A7F5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35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68576-A9CF-419A-9022-4D90448AE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 explains part of BCS rise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4CF4A-D1EC-4391-8356-8E3F3286A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Trade has been rising (faster than income) for decades … until recently …</a:t>
            </a:r>
          </a:p>
          <a:p>
            <a:pPr lvl="1"/>
            <a:r>
              <a:rPr lang="en-US" dirty="0"/>
              <a:t>So no surprise that business cycles are becoming more synchronized</a:t>
            </a:r>
          </a:p>
          <a:p>
            <a:r>
              <a:rPr lang="en-US" dirty="0"/>
              <a:t>By symmetry, lower trade leads to more idiosyncratic business cycles</a:t>
            </a:r>
          </a:p>
          <a:p>
            <a:pPr lvl="1"/>
            <a:r>
              <a:rPr lang="en-US" dirty="0"/>
              <a:t>In future, business cycle risk might be more national, hence diversifiable</a:t>
            </a:r>
          </a:p>
          <a:p>
            <a:pPr lvl="1"/>
            <a:r>
              <a:rPr lang="en-US" dirty="0"/>
              <a:t>Less pronounced global business cycle makes work of G20 and IMF easier</a:t>
            </a:r>
          </a:p>
          <a:p>
            <a:pPr lvl="1"/>
            <a:r>
              <a:rPr lang="en-US" dirty="0"/>
              <a:t>Likely increases financial stability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A6E7C8-BBFA-4241-8058-70D59D5E8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29BD7A-BCD9-443F-85D7-EE8A03264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31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86093-60A1-4743-BB8E-0369F3B65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Multilateral Trade Weakening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97FD7-1B7D-429C-A593-E69838CDD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Before we become concerned, we should try to understand causes</a:t>
            </a:r>
          </a:p>
          <a:p>
            <a:r>
              <a:rPr lang="en-US" dirty="0"/>
              <a:t>First, some long run causes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BCA978-1FD6-4A6D-BC2E-574A4EF92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BC5632-6487-45D3-85BF-67E744E31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0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A3194-7935-4B3C-8CA7-224DF04C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Reduced BCS affects Financial Stability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DEA0D-CCDA-48AD-B7D3-E5ABA234E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Lower Trade and BCS means recessions – and hence financial stability issues – become </a:t>
            </a:r>
            <a:r>
              <a:rPr lang="en-US" i="1" dirty="0"/>
              <a:t>not only </a:t>
            </a:r>
            <a:r>
              <a:rPr lang="en-US" dirty="0"/>
              <a:t>more idiosyncratic diversifiable</a:t>
            </a:r>
          </a:p>
          <a:p>
            <a:pPr lvl="1"/>
            <a:r>
              <a:rPr lang="en-US" dirty="0"/>
              <a:t>But </a:t>
            </a:r>
            <a:r>
              <a:rPr lang="en-US" i="1" dirty="0"/>
              <a:t>also</a:t>
            </a:r>
            <a:r>
              <a:rPr lang="en-US" dirty="0"/>
              <a:t> fewer and more shallow recessions</a:t>
            </a:r>
          </a:p>
          <a:p>
            <a:pPr lvl="1"/>
            <a:r>
              <a:rPr lang="en-US" dirty="0"/>
              <a:t>Why?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3D3905-694B-45C0-83FF-FE5FB56D2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D30DD1-5F58-4AB0-AAB9-64386220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5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A3194-7935-4B3C-8CA7-224DF04C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Integration follows Real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DEA0D-CCDA-48AD-B7D3-E5ABA234E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theory and practice, real integration precedes, causes financial</a:t>
            </a:r>
          </a:p>
          <a:p>
            <a:pPr lvl="1"/>
            <a:r>
              <a:rPr lang="en-US" dirty="0"/>
              <a:t>Empirically overwhelming: liberalize goods markets before services; both before factor markets (capital and labor)</a:t>
            </a:r>
          </a:p>
          <a:p>
            <a:pPr lvl="2"/>
            <a:r>
              <a:rPr lang="en-US" dirty="0"/>
              <a:t>Far more countries have significant IMF AREAER restrictions on financial flows than goods</a:t>
            </a:r>
          </a:p>
          <a:p>
            <a:pPr lvl="2"/>
            <a:r>
              <a:rPr lang="en-US" dirty="0"/>
              <a:t>Deviations from LOOP big for goods; often immeasurably bigger for stocks/bonds</a:t>
            </a:r>
          </a:p>
          <a:p>
            <a:pPr lvl="1"/>
            <a:r>
              <a:rPr lang="en-US" dirty="0"/>
              <a:t>McKinnon’s sequencing: international financial liberalization the final step</a:t>
            </a:r>
          </a:p>
          <a:p>
            <a:pPr lvl="1"/>
            <a:r>
              <a:rPr lang="en-US" dirty="0"/>
              <a:t>Financial integration a result of policy choices, typically following real integration</a:t>
            </a:r>
          </a:p>
          <a:p>
            <a:pPr lvl="2"/>
            <a:r>
              <a:rPr lang="en-US" dirty="0"/>
              <a:t>Ex: Europe 1992: capital and labor freedom </a:t>
            </a:r>
            <a:r>
              <a:rPr lang="en-US" i="1" dirty="0"/>
              <a:t>followed</a:t>
            </a:r>
            <a:r>
              <a:rPr lang="en-US" dirty="0"/>
              <a:t> trade liberalization</a:t>
            </a:r>
          </a:p>
          <a:p>
            <a:pPr lvl="2"/>
            <a:r>
              <a:rPr lang="en-US" dirty="0"/>
              <a:t>Generally, goods markets more liberal than services, both more liberal than financial flows</a:t>
            </a:r>
          </a:p>
          <a:p>
            <a:r>
              <a:rPr lang="en-US" dirty="0"/>
              <a:t>So a world with less real (G&amp;S) integration is likely to also be less financially integrated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3D3905-694B-45C0-83FF-FE5FB56D2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B18D9E-8CAA-419F-8493-D163AD882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9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A3194-7935-4B3C-8CA7-224DF04C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Integration Falls with Trade Tensions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DEA0D-CCDA-48AD-B7D3-E5ABA234E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As with goods and services, less integration has its costs</a:t>
            </a:r>
          </a:p>
          <a:p>
            <a:pPr lvl="1"/>
            <a:r>
              <a:rPr lang="en-US" dirty="0"/>
              <a:t>Savings flow less efficiently to good investments</a:t>
            </a:r>
          </a:p>
          <a:p>
            <a:pPr lvl="1"/>
            <a:r>
              <a:rPr lang="en-US" dirty="0"/>
              <a:t>Risks can’t be spread as widely across borders</a:t>
            </a:r>
          </a:p>
          <a:p>
            <a:r>
              <a:rPr lang="en-US" dirty="0"/>
              <a:t>But considerable skepticism about size of benefits</a:t>
            </a:r>
          </a:p>
          <a:p>
            <a:pPr lvl="1"/>
            <a:r>
              <a:rPr lang="en-US" dirty="0"/>
              <a:t>Rodrik, Gourinchas and Jeanne , …</a:t>
            </a:r>
          </a:p>
          <a:p>
            <a:r>
              <a:rPr lang="en-US" dirty="0"/>
              <a:t>Different from trade integration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3D3905-694B-45C0-83FF-FE5FB56D2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542CB-AB43-4D07-896F-FE3D755DD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7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A3194-7935-4B3C-8CA7-224DF04C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… Financial Integration Has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DEA0D-CCDA-48AD-B7D3-E5ABA234E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Quasi-Consensus on additional risks of financial integration</a:t>
            </a:r>
          </a:p>
          <a:p>
            <a:pPr lvl="1"/>
            <a:r>
              <a:rPr lang="en-US" dirty="0"/>
              <a:t>Contagion following currency crises in 1992, 1994, 1997, 1998, …</a:t>
            </a:r>
          </a:p>
          <a:p>
            <a:pPr lvl="1"/>
            <a:r>
              <a:rPr lang="en-US" dirty="0"/>
              <a:t>(Relative) Immunity of the financially close in 2008-09 during GFC</a:t>
            </a:r>
          </a:p>
          <a:p>
            <a:pPr lvl="1"/>
            <a:r>
              <a:rPr lang="en-US" dirty="0"/>
              <a:t>International capital flows often “hot”; banking booms risky</a:t>
            </a:r>
          </a:p>
          <a:p>
            <a:pPr lvl="1"/>
            <a:r>
              <a:rPr lang="en-US" dirty="0"/>
              <a:t>More financially closed countries systems may suffer smaller crises compared with open economies, also experience less fewer financial crises</a:t>
            </a:r>
          </a:p>
          <a:p>
            <a:pPr lvl="2"/>
            <a:r>
              <a:rPr lang="en-US" dirty="0"/>
              <a:t>This compares open with closed, not rich and poor</a:t>
            </a:r>
          </a:p>
          <a:p>
            <a:pPr lvl="2"/>
            <a:r>
              <a:rPr lang="en-US" dirty="0"/>
              <a:t>Financial systems of developing countries – often closed – can be looted more effectively by domestic criminals (often their leaders)</a:t>
            </a:r>
          </a:p>
          <a:p>
            <a:pPr lvl="2"/>
            <a:r>
              <a:rPr lang="en-US" dirty="0"/>
              <a:t>Weaker institutions (including weak monitoring, including foreign) the cause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3D3905-694B-45C0-83FF-FE5FB56D2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80F65-D1BB-4578-AD0E-D09A1C091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2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A3194-7935-4B3C-8CA7-224DF04C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Insulation not the 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DEA0D-CCDA-48AD-B7D3-E5ABA234E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Still, protectionism </a:t>
            </a:r>
            <a:r>
              <a:rPr lang="en-US" i="1" dirty="0"/>
              <a:t>may</a:t>
            </a:r>
            <a:r>
              <a:rPr lang="en-US" dirty="0"/>
              <a:t> deliver inadvertent benefit at little cost</a:t>
            </a:r>
          </a:p>
          <a:p>
            <a:pPr lvl="1"/>
            <a:r>
              <a:rPr lang="en-US" dirty="0"/>
              <a:t>Cost of lower trade partially offset by lower contagion, fewer spillovers from foreign shocks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3D3905-694B-45C0-83FF-FE5FB56D2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80F65-D1BB-4578-AD0E-D09A1C091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7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418EE-273A-4CC5-AB31-8EC0BCAB2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C23AC-D453-411C-B672-04B6785E7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effects of trade tension on financial stability … </a:t>
            </a:r>
          </a:p>
          <a:p>
            <a:r>
              <a:rPr lang="en-US" dirty="0"/>
              <a:t>And they’re not all bad!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A8F35B-D2A7-4429-A0EE-C5620A68E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806BF-3C65-4905-BCB9-C0A37EBEC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3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418EE-273A-4CC5-AB31-8EC0BCAB2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Trade Tension on Financial Stability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C23AC-D453-411C-B672-04B6785E7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Short Run, Bad: higher likelihood of recession, raising financial instability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Long Run, Bad and Good: less trade, lower income and welfare</a:t>
            </a:r>
          </a:p>
          <a:p>
            <a:pPr lvl="1"/>
            <a:r>
              <a:rPr lang="en-US" dirty="0"/>
              <a:t>But </a:t>
            </a:r>
            <a:r>
              <a:rPr lang="en-US" i="1" dirty="0"/>
              <a:t>may</a:t>
            </a:r>
            <a:r>
              <a:rPr lang="en-US" dirty="0"/>
              <a:t> enhance real and financial stability</a:t>
            </a:r>
          </a:p>
          <a:p>
            <a:pPr lvl="1"/>
            <a:r>
              <a:rPr lang="en-US" dirty="0"/>
              <a:t>Import fewer real shocks; financial repression bad for welfare but good for stability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Long Run, Good: less globally coordinated business cycles</a:t>
            </a:r>
          </a:p>
          <a:p>
            <a:pPr lvl="1"/>
            <a:r>
              <a:rPr lang="en-US" dirty="0"/>
              <a:t>More easily diversifiable risk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Long Run, Arguable: encourage rethinking of monetary framework</a:t>
            </a:r>
          </a:p>
          <a:p>
            <a:pPr lvl="1"/>
            <a:r>
              <a:rPr lang="en-US" dirty="0"/>
              <a:t>Exchange rates won’t become more rigid, solidifying financial instability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Long Run, Arguable: less financial integration</a:t>
            </a:r>
          </a:p>
          <a:p>
            <a:pPr lvl="1"/>
            <a:r>
              <a:rPr lang="en-US" dirty="0"/>
              <a:t>Fewer gains from integration (uncertain magnitudes)</a:t>
            </a:r>
          </a:p>
          <a:p>
            <a:pPr lvl="1"/>
            <a:r>
              <a:rPr lang="en-US" dirty="0"/>
              <a:t>Fewer risks from contagion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More dramatic for OECD than developing countries/emerging markets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A8F35B-D2A7-4429-A0EE-C5620A68E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C61F6A-0CCB-4D2E-AD61-44809B7BF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89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86093-60A1-4743-BB8E-0369F3B65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Declining Trade Growth: Long Run Causes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97FD7-1B7D-429C-A593-E69838CDD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all barriers to trade are “artificial” impediments (protectionism)</a:t>
            </a:r>
          </a:p>
          <a:p>
            <a:r>
              <a:rPr lang="en-US" dirty="0"/>
              <a:t>Some are “natural”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Slowing Growth of </a:t>
            </a:r>
            <a:r>
              <a:rPr lang="en-US" dirty="0" err="1"/>
              <a:t>Tradeables</a:t>
            </a:r>
            <a:r>
              <a:rPr lang="en-US" dirty="0"/>
              <a:t>  </a:t>
            </a:r>
          </a:p>
          <a:p>
            <a:pPr lvl="2"/>
            <a:r>
              <a:rPr lang="en-US" dirty="0"/>
              <a:t>Most trade is in goods (finished or not); productivity gains in secondary production have slowed over time (Gordon)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Demand shifts from goods to services as income rises</a:t>
            </a:r>
          </a:p>
          <a:p>
            <a:pPr lvl="2"/>
            <a:r>
              <a:rPr lang="en-US" dirty="0"/>
              <a:t>Especially true as populations age</a:t>
            </a:r>
          </a:p>
          <a:p>
            <a:pPr lvl="2"/>
            <a:r>
              <a:rPr lang="en-US" dirty="0"/>
              <a:t>Many services are hard to trade</a:t>
            </a:r>
          </a:p>
          <a:p>
            <a:pPr lvl="2"/>
            <a:r>
              <a:rPr lang="en-US" dirty="0"/>
              <a:t>Most services hard to liberalize/harmonize/regulate </a:t>
            </a:r>
          </a:p>
          <a:p>
            <a:pPr lvl="2"/>
            <a:r>
              <a:rPr lang="en-US" dirty="0"/>
              <a:t>Hence proliferation of RTAs … intrinsically hard to negotiate, getting tougher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BCA978-1FD6-4A6D-BC2E-574A4EF92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78D195-7255-47E1-9F95-CBB93125F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86093-60A1-4743-BB8E-0369F3B65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Run Causes,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97FD7-1B7D-429C-A593-E69838CDD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Stalled technological progress in transportation costs reduction</a:t>
            </a:r>
          </a:p>
          <a:p>
            <a:pPr lvl="2"/>
            <a:r>
              <a:rPr lang="en-US" dirty="0"/>
              <a:t>Few significant changes since containerization</a:t>
            </a:r>
          </a:p>
          <a:p>
            <a:pPr lvl="2"/>
            <a:r>
              <a:rPr lang="en-US" dirty="0"/>
              <a:t>Could be one real beneficiary of blockchain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/>
              <a:t>Country composition</a:t>
            </a:r>
          </a:p>
          <a:p>
            <a:pPr lvl="2"/>
            <a:r>
              <a:rPr lang="en-US" dirty="0"/>
              <a:t>Small countries trade more than the large; countries just aren’t getting smaller anymore (they used to; dissolution of Soviet Union, Yugoslavia, Czechoslovakia, Sudan, … Alesina)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Hard to see any of these causes reversing themselves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BCA978-1FD6-4A6D-BC2E-574A4EF92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078F57-56AB-4774-A6B0-33191E18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2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86093-60A1-4743-BB8E-0369F3B65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Run Causes, concluded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97FD7-1B7D-429C-A593-E69838CDD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US" dirty="0"/>
              <a:t>Three Notes</a:t>
            </a:r>
          </a:p>
          <a:p>
            <a:pPr marL="457200" lvl="1" indent="0">
              <a:buNone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 striking long run omission: declining “artificial” trade barriers</a:t>
            </a:r>
          </a:p>
          <a:p>
            <a:pPr lvl="2"/>
            <a:r>
              <a:rPr lang="en-US" dirty="0"/>
              <a:t>Protectionism trended down from 1945 on … no more!</a:t>
            </a:r>
          </a:p>
          <a:p>
            <a:pPr lvl="2"/>
            <a:r>
              <a:rPr lang="en-US" dirty="0"/>
              <a:t>Not JUST Trump … Doha never completed …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Climate Change </a:t>
            </a:r>
            <a:r>
              <a:rPr lang="en-US" i="1" dirty="0"/>
              <a:t>could</a:t>
            </a:r>
            <a:r>
              <a:rPr lang="en-US" dirty="0"/>
              <a:t> also raise transport costs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Savings Glut from Germany, China, …</a:t>
            </a:r>
          </a:p>
          <a:p>
            <a:pPr lvl="2"/>
            <a:r>
              <a:rPr lang="en-US" sz="2100" dirty="0"/>
              <a:t>Global imbalances mean global trade tensions</a:t>
            </a:r>
          </a:p>
          <a:p>
            <a:pPr lvl="2"/>
            <a:r>
              <a:rPr lang="en-US" sz="2100" dirty="0"/>
              <a:t>Populist backlash could lower trade per se (US)</a:t>
            </a:r>
          </a:p>
          <a:p>
            <a:pPr lvl="2"/>
            <a:r>
              <a:rPr lang="en-US" sz="2100" dirty="0"/>
              <a:t>Lowers real interest rates, hence nominal interest rates</a:t>
            </a:r>
          </a:p>
          <a:p>
            <a:pPr lvl="2"/>
            <a:r>
              <a:rPr lang="en-US" sz="2100" dirty="0"/>
              <a:t>Thereby makes central banks less able to respond to negative shocks, greater financial instability</a:t>
            </a:r>
          </a:p>
          <a:p>
            <a:pPr lvl="2"/>
            <a:r>
              <a:rPr lang="en-US" sz="2100" dirty="0"/>
              <a:t>Hence rethinking of monetary framework by central banks</a:t>
            </a:r>
          </a:p>
          <a:p>
            <a:pPr lvl="2"/>
            <a:r>
              <a:rPr lang="en-US" sz="2100" dirty="0"/>
              <a:t>Moving to fixed exchange rates becomes even less plausible … a risk reducer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BCA978-1FD6-4A6D-BC2E-574A4EF92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92865A-5987-4DAD-A1E1-DBC384449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4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1F481-3618-4D6C-88CF-254ABAB99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Run Causes of Trade Woes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1FB3F-8F13-46EE-B1D5-85F5F4823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Under-appreciated: absence of serious recent liberalization</a:t>
            </a:r>
          </a:p>
          <a:p>
            <a:pPr lvl="1"/>
            <a:r>
              <a:rPr lang="en-US" dirty="0"/>
              <a:t>Trade liberalization is like riding a bicycle (Bergsten)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Rise of US dollar (Gopinath)</a:t>
            </a:r>
          </a:p>
          <a:p>
            <a:pPr lvl="1"/>
            <a:r>
              <a:rPr lang="en-US" dirty="0"/>
              <a:t>US fiscal expansion; issuer of safe assets; European, Asian woes</a:t>
            </a:r>
          </a:p>
          <a:p>
            <a:pPr lvl="1"/>
            <a:r>
              <a:rPr lang="en-US" dirty="0"/>
              <a:t>When US $ appreciates, trade tends to shrink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4AF92-77C9-4AA3-BF00-BAE393DB6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642128-1CB0-4C75-880F-F6AAD21CB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3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B5B0C-EED8-4BBE-B8FE-6671BA82A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Dollar Appreciation: Big, Recent, Sustained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F500670-A1AB-492B-9501-5EEDEA0F38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4665662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2369F7-47D2-405D-AA5F-DEDDFDC9D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2D5326-7B1E-4BC4-87A9-87D220C8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7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1F481-3618-4D6C-88CF-254ABAB99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Run Causes of Trade Woes, </a:t>
            </a:r>
            <a:r>
              <a:rPr lang="en-US" dirty="0" err="1"/>
              <a:t>cntd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1FB3F-8F13-46EE-B1D5-85F5F4823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Explicit protectionism (duh!)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Policy-induced uncertainty, a consequence of protectionism: Trump</a:t>
            </a:r>
          </a:p>
          <a:p>
            <a:pPr lvl="1"/>
            <a:r>
              <a:rPr lang="en-US" dirty="0"/>
              <a:t>Exacerbated by lack of institutional support for rules-based nature system (WTO appellate judges)</a:t>
            </a:r>
          </a:p>
          <a:p>
            <a:pPr lvl="1"/>
            <a:r>
              <a:rPr lang="en-US" dirty="0"/>
              <a:t>Enduring since … What does victory in trade war consist in?  Objective?  US trade balance (given savings and investment)?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4AF92-77C9-4AA3-BF00-BAE393DB6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642128-1CB0-4C75-880F-F6AAD21CB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5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E5207-C273-4E97-8AFD-BBFF49660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 Policy Uncertainty: Dramatic, Recent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202705F-E364-4E51-B2F8-F77317811A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4665662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F122CA-8642-4D47-A262-9DA1914F0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Rose G20: Trade Tension and Financial Stability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CBDD54-C509-490B-9604-34CFDB6BE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A6EFC-72ED-4A99-905A-8849C409C02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8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1691</Words>
  <Application>Microsoft Office PowerPoint</Application>
  <PresentationFormat>Widescreen</PresentationFormat>
  <Paragraphs>227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Trade Tensions and Financial Stability</vt:lpstr>
      <vt:lpstr>Multilateral Trade Weakening</vt:lpstr>
      <vt:lpstr>Declining Trade Growth: Long Run Causes</vt:lpstr>
      <vt:lpstr>Long Run Causes, continued</vt:lpstr>
      <vt:lpstr>Long Run Causes, concluded</vt:lpstr>
      <vt:lpstr>Short Run Causes of Trade Woes</vt:lpstr>
      <vt:lpstr>Dollar Appreciation: Big, Recent, Sustained</vt:lpstr>
      <vt:lpstr>Short Run Causes of Trade Woes, cntd</vt:lpstr>
      <vt:lpstr>Trade Policy Uncertainty: Dramatic, Recent</vt:lpstr>
      <vt:lpstr>This Uncertainty is Induced … and Costly</vt:lpstr>
      <vt:lpstr>Another Short Run Cause: Soft Power Erosion</vt:lpstr>
      <vt:lpstr>‘Soft Power’ Promotes Exports</vt:lpstr>
      <vt:lpstr>Trump Very Unpopular Abroad</vt:lpstr>
      <vt:lpstr>Summary: Causes of Trade Tension</vt:lpstr>
      <vt:lpstr>Effects of Trade Tensions on Financial Stability</vt:lpstr>
      <vt:lpstr>More Persistent Costs of Trade Reduction</vt:lpstr>
      <vt:lpstr>Two Other Consequences of Slowing Trade</vt:lpstr>
      <vt:lpstr>Business Cycle Synchronization is Endogenous</vt:lpstr>
      <vt:lpstr>Trade explains part of BCS rise</vt:lpstr>
      <vt:lpstr>Reduced BCS affects Financial Stability</vt:lpstr>
      <vt:lpstr>Financial Integration follows Real Integration</vt:lpstr>
      <vt:lpstr>Financial Integration Falls with Trade Tensions</vt:lpstr>
      <vt:lpstr>And … Financial Integration Has Costs</vt:lpstr>
      <vt:lpstr>Financial Insulation not the Objective</vt:lpstr>
      <vt:lpstr>Conclusion</vt:lpstr>
      <vt:lpstr>Effects of Trade Tension on Financial Stability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Tensions and Financial Stability</dc:title>
  <dc:creator>Andrew Rose</dc:creator>
  <cp:lastModifiedBy>Andrew Kenan Rose</cp:lastModifiedBy>
  <cp:revision>102</cp:revision>
  <cp:lastPrinted>2019-10-24T03:19:55Z</cp:lastPrinted>
  <dcterms:created xsi:type="dcterms:W3CDTF">2019-10-10T03:45:51Z</dcterms:created>
  <dcterms:modified xsi:type="dcterms:W3CDTF">2019-10-24T03:20:18Z</dcterms:modified>
</cp:coreProperties>
</file>