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9.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0.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2.xml" ContentType="application/vnd.openxmlformats-officedocument.themeOverride+xml"/>
  <Override PartName="/ppt/notesSlides/notesSlide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337" r:id="rId3"/>
    <p:sldId id="322" r:id="rId4"/>
    <p:sldId id="323" r:id="rId5"/>
    <p:sldId id="324" r:id="rId6"/>
    <p:sldId id="325" r:id="rId7"/>
    <p:sldId id="333" r:id="rId8"/>
    <p:sldId id="338" r:id="rId9"/>
    <p:sldId id="326" r:id="rId10"/>
    <p:sldId id="334" r:id="rId11"/>
    <p:sldId id="340" r:id="rId12"/>
    <p:sldId id="327" r:id="rId13"/>
    <p:sldId id="330" r:id="rId14"/>
    <p:sldId id="339" r:id="rId15"/>
    <p:sldId id="328" r:id="rId16"/>
    <p:sldId id="343" r:id="rId17"/>
    <p:sldId id="335" r:id="rId18"/>
    <p:sldId id="342" r:id="rId19"/>
    <p:sldId id="341" r:id="rId20"/>
    <p:sldId id="329" r:id="rId21"/>
    <p:sldId id="336" r:id="rId22"/>
    <p:sldId id="344" r:id="rId23"/>
    <p:sldId id="363" r:id="rId24"/>
    <p:sldId id="345" r:id="rId25"/>
    <p:sldId id="346" r:id="rId26"/>
    <p:sldId id="347" r:id="rId27"/>
    <p:sldId id="348" r:id="rId28"/>
    <p:sldId id="349" r:id="rId29"/>
    <p:sldId id="350" r:id="rId30"/>
    <p:sldId id="353" r:id="rId31"/>
    <p:sldId id="355" r:id="rId32"/>
    <p:sldId id="356" r:id="rId33"/>
    <p:sldId id="357" r:id="rId34"/>
    <p:sldId id="358" r:id="rId35"/>
    <p:sldId id="359" r:id="rId36"/>
    <p:sldId id="361" r:id="rId37"/>
    <p:sldId id="362" r:id="rId38"/>
    <p:sldId id="259" r:id="rId39"/>
    <p:sldId id="299" r:id="rId40"/>
    <p:sldId id="313" r:id="rId41"/>
    <p:sldId id="314" r:id="rId42"/>
    <p:sldId id="315" r:id="rId43"/>
    <p:sldId id="312" r:id="rId44"/>
    <p:sldId id="320" r:id="rId45"/>
    <p:sldId id="298" r:id="rId46"/>
    <p:sldId id="316" r:id="rId47"/>
    <p:sldId id="311" r:id="rId48"/>
    <p:sldId id="321" r:id="rId49"/>
    <p:sldId id="318" r:id="rId50"/>
    <p:sldId id="319" r:id="rId51"/>
    <p:sldId id="33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65" d="100"/>
          <a:sy n="65" d="100"/>
        </p:scale>
        <p:origin x="96" y="474"/>
      </p:cViewPr>
      <p:guideLst/>
    </p:cSldViewPr>
  </p:slideViewPr>
  <p:notesTextViewPr>
    <p:cViewPr>
      <p:scale>
        <a:sx n="1" d="1"/>
        <a:sy n="1" d="1"/>
      </p:scale>
      <p:origin x="0" y="0"/>
    </p:cViewPr>
  </p:notesTextViewPr>
  <p:sorterViewPr>
    <p:cViewPr>
      <p:scale>
        <a:sx n="100" d="100"/>
        <a:sy n="100" d="100"/>
      </p:scale>
      <p:origin x="0" y="-65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ATA1\RES\DOC\OE\Swarnali\Trade_tariff\Breaks\Break_regressions\checked_data\tariff%20results_automatised.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ATA1\RES\DOC\OE\Swarnali\Trade_tariff\Breaks\Break_regressions\checked_data\tariff%20results_automatised.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ATA1\RES\DOC\OE\Swarnali\Trade_tariff\Breaks\Break_regressions\checked_data\tariff%20results_automatised.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ATA1\RES\DOC\OE\Swarnali\Trade_tariff\Breaks\Break_regressions\checked_data\tariff%20results_automatised.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ATA1\RES\DOC\OE\Swarnali\Trade_tariff\Breaks\Break_regressions\checked_data\tariff%20results_automatised.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ATA1\RES\DOC\OE\Swarnali\Trade_tariff\Breaks\Break_regressions\checked_data\tariff%20results_automatised.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ATA1\RES\DOC\OE\Swarnali\Trade_tariff\Breaks\Break_regressions\checked_data\tariff%20results_automatised.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DATA1\RES\DOC\OE\Swarnali\Trade_tariff\Breaks\Break_regressions\checked_data\tariff%20results_automatised.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results_robust.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_baselin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ATA1\RES\DOC\OE\Swarnali\Trade_tariff\Breaks\Break_regressions\checked_data\tariff%20results_automatise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ATA1\RES\DOC\OE\Swarnali\Trade_tariff\Breaks\Break_regressions\checked_data\tariff%20results_automatised.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ATA1\RES\DOC\OE\Swarnali\Trade_tariff\Breaks\Break_regressions\checked_data\tariff%20results_automatised.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DATA1\RES\DOC\OE\Swarnali\Trade_tariff\Breaks\Break_regressions\checked_data\tariff%20results_automat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0-AF45-4E9C-836C-AD8D5C1253A1}"/>
            </c:ext>
          </c:extLst>
        </c:ser>
        <c:ser>
          <c:idx val="3"/>
          <c:order val="1"/>
          <c:spPr>
            <a:ln w="79375"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AF45-4E9C-836C-AD8D5C1253A1}"/>
            </c:ext>
          </c:extLst>
        </c:ser>
        <c:ser>
          <c:idx val="0"/>
          <c:order val="2"/>
          <c:spPr>
            <a:ln w="76200" cap="rnd">
              <a:solidFill>
                <a:schemeClr val="accent1"/>
              </a:solidFill>
              <a:prstDash val="sysDot"/>
              <a:round/>
            </a:ln>
            <a:effectLst/>
          </c:spPr>
          <c:marker>
            <c:symbol val="none"/>
          </c:marker>
          <c:cat>
            <c:numRef>
              <c:f>Data_baseline!$G$4:$G$10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F45-4E9C-836C-AD8D5C1253A1}"/>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Data_negshock!$H$40:$H$46</c:f>
              <c:numCache>
                <c:formatCode>General</c:formatCode>
                <c:ptCount val="7"/>
                <c:pt idx="0">
                  <c:v>0</c:v>
                </c:pt>
                <c:pt idx="1">
                  <c:v>0.3147175516610965</c:v>
                </c:pt>
                <c:pt idx="2">
                  <c:v>0.10347986645819619</c:v>
                </c:pt>
                <c:pt idx="3">
                  <c:v>4.6640317599847915E-2</c:v>
                </c:pt>
                <c:pt idx="4">
                  <c:v>-3.8403792970092034E-2</c:v>
                </c:pt>
                <c:pt idx="5">
                  <c:v>-0.12171652442403139</c:v>
                </c:pt>
                <c:pt idx="6">
                  <c:v>-0.12659917988427913</c:v>
                </c:pt>
              </c:numCache>
            </c:numRef>
          </c:val>
          <c:smooth val="0"/>
          <c:extLst>
            <c:ext xmlns:c16="http://schemas.microsoft.com/office/drawing/2014/chart" uri="{C3380CC4-5D6E-409C-BE32-E72D297353CC}">
              <c16:uniqueId val="{00000000-F040-4507-A300-56AFE531F9DD}"/>
            </c:ext>
          </c:extLst>
        </c:ser>
        <c:ser>
          <c:idx val="1"/>
          <c:order val="1"/>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Data_negshock!$I$40:$I$46</c:f>
              <c:numCache>
                <c:formatCode>General</c:formatCode>
                <c:ptCount val="7"/>
                <c:pt idx="0">
                  <c:v>0</c:v>
                </c:pt>
                <c:pt idx="1">
                  <c:v>9.3996805537584466E-2</c:v>
                </c:pt>
                <c:pt idx="2">
                  <c:v>-0.23690476272215738</c:v>
                </c:pt>
                <c:pt idx="3">
                  <c:v>-0.33838722188439085</c:v>
                </c:pt>
                <c:pt idx="4">
                  <c:v>-0.4336911789252651</c:v>
                </c:pt>
                <c:pt idx="5">
                  <c:v>-0.61934794616180422</c:v>
                </c:pt>
                <c:pt idx="6">
                  <c:v>-0.68274051751597264</c:v>
                </c:pt>
              </c:numCache>
            </c:numRef>
          </c:val>
          <c:smooth val="0"/>
          <c:extLst>
            <c:ext xmlns:c16="http://schemas.microsoft.com/office/drawing/2014/chart" uri="{C3380CC4-5D6E-409C-BE32-E72D297353CC}">
              <c16:uniqueId val="{00000001-F040-4507-A300-56AFE531F9DD}"/>
            </c:ext>
          </c:extLst>
        </c:ser>
        <c:ser>
          <c:idx val="2"/>
          <c:order val="2"/>
          <c:spPr>
            <a:ln w="76200" cap="rnd">
              <a:solidFill>
                <a:srgbClr val="4F81BD"/>
              </a:solidFill>
              <a:prstDash val="sysDot"/>
              <a:round/>
            </a:ln>
            <a:effectLst/>
          </c:spPr>
          <c:marker>
            <c:symbol val="none"/>
          </c:marker>
          <c:cat>
            <c:numRef>
              <c:f>Data_negshock!$G$40:$G$46</c:f>
              <c:numCache>
                <c:formatCode>General</c:formatCode>
                <c:ptCount val="7"/>
                <c:pt idx="0">
                  <c:v>-1</c:v>
                </c:pt>
                <c:pt idx="1">
                  <c:v>0</c:v>
                </c:pt>
                <c:pt idx="2">
                  <c:v>1</c:v>
                </c:pt>
                <c:pt idx="3">
                  <c:v>2</c:v>
                </c:pt>
                <c:pt idx="4">
                  <c:v>3</c:v>
                </c:pt>
                <c:pt idx="5">
                  <c:v>4</c:v>
                </c:pt>
                <c:pt idx="6">
                  <c:v>5</c:v>
                </c:pt>
              </c:numCache>
            </c:numRef>
          </c:cat>
          <c:val>
            <c:numRef>
              <c:f>Data_negshock!$J$40:$J$46</c:f>
              <c:numCache>
                <c:formatCode>General</c:formatCode>
                <c:ptCount val="7"/>
                <c:pt idx="0">
                  <c:v>0</c:v>
                </c:pt>
                <c:pt idx="1">
                  <c:v>0.53543829778460861</c:v>
                </c:pt>
                <c:pt idx="2">
                  <c:v>0.44386449563854979</c:v>
                </c:pt>
                <c:pt idx="3">
                  <c:v>0.43166785708408667</c:v>
                </c:pt>
                <c:pt idx="4">
                  <c:v>0.35688359298508104</c:v>
                </c:pt>
                <c:pt idx="5">
                  <c:v>0.3759148973137415</c:v>
                </c:pt>
                <c:pt idx="6">
                  <c:v>0.42954215774741439</c:v>
                </c:pt>
              </c:numCache>
            </c:numRef>
          </c:val>
          <c:smooth val="0"/>
          <c:extLst>
            <c:ext xmlns:c16="http://schemas.microsoft.com/office/drawing/2014/chart" uri="{C3380CC4-5D6E-409C-BE32-E72D297353CC}">
              <c16:uniqueId val="{00000002-F040-4507-A300-56AFE531F9DD}"/>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040-4507-A300-56AFE531F9DD}"/>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Data_ae!$H$4:$H$10</c:f>
              <c:numCache>
                <c:formatCode>General</c:formatCode>
                <c:ptCount val="7"/>
                <c:pt idx="0">
                  <c:v>0</c:v>
                </c:pt>
                <c:pt idx="1">
                  <c:v>-4.6505227388860655E-2</c:v>
                </c:pt>
                <c:pt idx="2">
                  <c:v>-0.22754522053794937</c:v>
                </c:pt>
                <c:pt idx="3">
                  <c:v>-0.70447294057477272</c:v>
                </c:pt>
                <c:pt idx="4">
                  <c:v>-0.8230106543440372</c:v>
                </c:pt>
                <c:pt idx="5">
                  <c:v>-1.0779566142518073</c:v>
                </c:pt>
                <c:pt idx="6">
                  <c:v>-1.0574263864617794</c:v>
                </c:pt>
              </c:numCache>
            </c:numRef>
          </c:val>
          <c:smooth val="0"/>
          <c:extLst>
            <c:ext xmlns:c16="http://schemas.microsoft.com/office/drawing/2014/chart" uri="{C3380CC4-5D6E-409C-BE32-E72D297353CC}">
              <c16:uniqueId val="{00000000-EDEA-4E0F-AD9A-856ADED45CFA}"/>
            </c:ext>
          </c:extLst>
        </c:ser>
        <c:ser>
          <c:idx val="3"/>
          <c:order val="1"/>
          <c:spPr>
            <a:ln w="76200" cap="rnd">
              <a:solidFill>
                <a:srgbClr val="4F81BD"/>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Data_ae!$I$4:$I$10</c:f>
              <c:numCache>
                <c:formatCode>General</c:formatCode>
                <c:ptCount val="7"/>
                <c:pt idx="0">
                  <c:v>0</c:v>
                </c:pt>
                <c:pt idx="1">
                  <c:v>-0.32849137565234326</c:v>
                </c:pt>
                <c:pt idx="2">
                  <c:v>-0.74992488806162338</c:v>
                </c:pt>
                <c:pt idx="3">
                  <c:v>-1.4711114025269791</c:v>
                </c:pt>
                <c:pt idx="4">
                  <c:v>-1.7245064428924561</c:v>
                </c:pt>
                <c:pt idx="5">
                  <c:v>-2.0786678015605622</c:v>
                </c:pt>
                <c:pt idx="6">
                  <c:v>-2.1609624382858454</c:v>
                </c:pt>
              </c:numCache>
            </c:numRef>
          </c:val>
          <c:smooth val="0"/>
          <c:extLst>
            <c:ext xmlns:c16="http://schemas.microsoft.com/office/drawing/2014/chart" uri="{C3380CC4-5D6E-409C-BE32-E72D297353CC}">
              <c16:uniqueId val="{00000001-EDEA-4E0F-AD9A-856ADED45CFA}"/>
            </c:ext>
          </c:extLst>
        </c:ser>
        <c:ser>
          <c:idx val="0"/>
          <c:order val="2"/>
          <c:spPr>
            <a:ln w="76200" cap="rnd">
              <a:solidFill>
                <a:schemeClr val="accent1"/>
              </a:solidFill>
              <a:prstDash val="sysDot"/>
              <a:round/>
            </a:ln>
            <a:effectLst/>
          </c:spPr>
          <c:marker>
            <c:symbol val="none"/>
          </c:marker>
          <c:cat>
            <c:numRef>
              <c:f>Data_ae!$G$4:$G$10</c:f>
              <c:numCache>
                <c:formatCode>General</c:formatCode>
                <c:ptCount val="7"/>
                <c:pt idx="0">
                  <c:v>-1</c:v>
                </c:pt>
                <c:pt idx="1">
                  <c:v>0</c:v>
                </c:pt>
                <c:pt idx="2">
                  <c:v>1</c:v>
                </c:pt>
                <c:pt idx="3">
                  <c:v>2</c:v>
                </c:pt>
                <c:pt idx="4">
                  <c:v>3</c:v>
                </c:pt>
                <c:pt idx="5">
                  <c:v>4</c:v>
                </c:pt>
                <c:pt idx="6">
                  <c:v>5</c:v>
                </c:pt>
              </c:numCache>
            </c:numRef>
          </c:cat>
          <c:val>
            <c:numRef>
              <c:f>Data_ae!$J$4:$J$10</c:f>
              <c:numCache>
                <c:formatCode>General</c:formatCode>
                <c:ptCount val="7"/>
                <c:pt idx="0">
                  <c:v>0</c:v>
                </c:pt>
                <c:pt idx="1">
                  <c:v>0.23548092087462194</c:v>
                </c:pt>
                <c:pt idx="2">
                  <c:v>0.29483444698572486</c:v>
                </c:pt>
                <c:pt idx="3">
                  <c:v>6.2165521377433995E-2</c:v>
                </c:pt>
                <c:pt idx="4">
                  <c:v>7.8485134204382023E-2</c:v>
                </c:pt>
                <c:pt idx="5">
                  <c:v>-7.7245426943052531E-2</c:v>
                </c:pt>
                <c:pt idx="6">
                  <c:v>4.6109665362286355E-2</c:v>
                </c:pt>
              </c:numCache>
            </c:numRef>
          </c:val>
          <c:smooth val="0"/>
          <c:extLst>
            <c:ext xmlns:c16="http://schemas.microsoft.com/office/drawing/2014/chart" uri="{C3380CC4-5D6E-409C-BE32-E72D297353CC}">
              <c16:uniqueId val="{00000002-EDEA-4E0F-AD9A-856ADED45CFA}"/>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EDEA-4E0F-AD9A-856ADED45CFA}"/>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ysClr val="windowText" lastClr="000000"/>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3B9E-4B8E-83C5-2FAA72B9AFEC}"/>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3B9E-4B8E-83C5-2FAA72B9AFEC}"/>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3B9E-4B8E-83C5-2FAA72B9AFEC}"/>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3B9E-4B8E-83C5-2FAA72B9AFE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Data_nonae!$H$4:$H$10</c:f>
              <c:numCache>
                <c:formatCode>General</c:formatCode>
                <c:ptCount val="7"/>
                <c:pt idx="0">
                  <c:v>0</c:v>
                </c:pt>
                <c:pt idx="1">
                  <c:v>6.4087706466740918E-2</c:v>
                </c:pt>
                <c:pt idx="2">
                  <c:v>2.8481712021486598E-3</c:v>
                </c:pt>
                <c:pt idx="3">
                  <c:v>-0.1600217324524652</c:v>
                </c:pt>
                <c:pt idx="4">
                  <c:v>-0.15599440400395542</c:v>
                </c:pt>
                <c:pt idx="5">
                  <c:v>-0.30937899727933105</c:v>
                </c:pt>
                <c:pt idx="6">
                  <c:v>-0.34355591772068289</c:v>
                </c:pt>
              </c:numCache>
            </c:numRef>
          </c:val>
          <c:smooth val="0"/>
          <c:extLst>
            <c:ext xmlns:c16="http://schemas.microsoft.com/office/drawing/2014/chart" uri="{C3380CC4-5D6E-409C-BE32-E72D297353CC}">
              <c16:uniqueId val="{00000000-42B0-4DF8-8E99-15BBDD1E8E2C}"/>
            </c:ext>
          </c:extLst>
        </c:ser>
        <c:ser>
          <c:idx val="3"/>
          <c:order val="1"/>
          <c:spPr>
            <a:ln w="76200" cap="rnd">
              <a:solidFill>
                <a:srgbClr val="4F81BD"/>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Data_nonae!$I$4:$I$10</c:f>
              <c:numCache>
                <c:formatCode>General</c:formatCode>
                <c:ptCount val="7"/>
                <c:pt idx="0">
                  <c:v>0</c:v>
                </c:pt>
                <c:pt idx="1">
                  <c:v>-0.11345681775318599</c:v>
                </c:pt>
                <c:pt idx="2">
                  <c:v>-0.25071714757516872</c:v>
                </c:pt>
                <c:pt idx="3">
                  <c:v>-0.4939594891092266</c:v>
                </c:pt>
                <c:pt idx="4">
                  <c:v>-0.52770720244491709</c:v>
                </c:pt>
                <c:pt idx="5">
                  <c:v>-0.72283942366453258</c:v>
                </c:pt>
                <c:pt idx="6">
                  <c:v>-0.76871032395716532</c:v>
                </c:pt>
              </c:numCache>
            </c:numRef>
          </c:val>
          <c:smooth val="0"/>
          <c:extLst>
            <c:ext xmlns:c16="http://schemas.microsoft.com/office/drawing/2014/chart" uri="{C3380CC4-5D6E-409C-BE32-E72D297353CC}">
              <c16:uniqueId val="{00000001-42B0-4DF8-8E99-15BBDD1E8E2C}"/>
            </c:ext>
          </c:extLst>
        </c:ser>
        <c:ser>
          <c:idx val="0"/>
          <c:order val="2"/>
          <c:spPr>
            <a:ln w="76200" cap="rnd">
              <a:solidFill>
                <a:schemeClr val="accent1"/>
              </a:solidFill>
              <a:prstDash val="sysDot"/>
              <a:round/>
            </a:ln>
            <a:effectLst/>
          </c:spPr>
          <c:marker>
            <c:symbol val="none"/>
          </c:marker>
          <c:cat>
            <c:numRef>
              <c:f>Data_nonae!$G$4:$G$10</c:f>
              <c:numCache>
                <c:formatCode>General</c:formatCode>
                <c:ptCount val="7"/>
                <c:pt idx="0">
                  <c:v>-1</c:v>
                </c:pt>
                <c:pt idx="1">
                  <c:v>0</c:v>
                </c:pt>
                <c:pt idx="2">
                  <c:v>1</c:v>
                </c:pt>
                <c:pt idx="3">
                  <c:v>2</c:v>
                </c:pt>
                <c:pt idx="4">
                  <c:v>3</c:v>
                </c:pt>
                <c:pt idx="5">
                  <c:v>4</c:v>
                </c:pt>
                <c:pt idx="6">
                  <c:v>5</c:v>
                </c:pt>
              </c:numCache>
            </c:numRef>
          </c:cat>
          <c:val>
            <c:numRef>
              <c:f>Data_nonae!$J$4:$J$10</c:f>
              <c:numCache>
                <c:formatCode>General</c:formatCode>
                <c:ptCount val="7"/>
                <c:pt idx="0">
                  <c:v>0</c:v>
                </c:pt>
                <c:pt idx="1">
                  <c:v>0.24163223068666784</c:v>
                </c:pt>
                <c:pt idx="2">
                  <c:v>0.25641348997946606</c:v>
                </c:pt>
                <c:pt idx="3">
                  <c:v>0.17391602420429608</c:v>
                </c:pt>
                <c:pt idx="4">
                  <c:v>0.21571839443700622</c:v>
                </c:pt>
                <c:pt idx="5">
                  <c:v>0.10408142910587043</c:v>
                </c:pt>
                <c:pt idx="6">
                  <c:v>8.1598488515799386E-2</c:v>
                </c:pt>
              </c:numCache>
            </c:numRef>
          </c:val>
          <c:smooth val="0"/>
          <c:extLst>
            <c:ext xmlns:c16="http://schemas.microsoft.com/office/drawing/2014/chart" uri="{C3380CC4-5D6E-409C-BE32-E72D297353CC}">
              <c16:uniqueId val="{00000002-42B0-4DF8-8E99-15BBDD1E8E2C}"/>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2B0-4DF8-8E99-15BBDD1E8E2C}"/>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Data_nonae!$H$40:$H$46</c:f>
              <c:numCache>
                <c:formatCode>General</c:formatCode>
                <c:ptCount val="7"/>
                <c:pt idx="0">
                  <c:v>0</c:v>
                </c:pt>
                <c:pt idx="1">
                  <c:v>0.14204840319938958</c:v>
                </c:pt>
                <c:pt idx="2">
                  <c:v>-3.1371612921240737E-2</c:v>
                </c:pt>
                <c:pt idx="3">
                  <c:v>-0.19021135117448867</c:v>
                </c:pt>
                <c:pt idx="4">
                  <c:v>-0.34696951361121608</c:v>
                </c:pt>
                <c:pt idx="5">
                  <c:v>-0.43885586316548292</c:v>
                </c:pt>
                <c:pt idx="6">
                  <c:v>-0.77027191187627608</c:v>
                </c:pt>
              </c:numCache>
            </c:numRef>
          </c:val>
          <c:smooth val="0"/>
          <c:extLst>
            <c:ext xmlns:c16="http://schemas.microsoft.com/office/drawing/2014/chart" uri="{C3380CC4-5D6E-409C-BE32-E72D297353CC}">
              <c16:uniqueId val="{00000000-5B67-4C07-A2EA-47833B44EBB8}"/>
            </c:ext>
          </c:extLst>
        </c:ser>
        <c:ser>
          <c:idx val="1"/>
          <c:order val="1"/>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Data_nonae!$I$40:$I$46</c:f>
              <c:numCache>
                <c:formatCode>General</c:formatCode>
                <c:ptCount val="7"/>
                <c:pt idx="0">
                  <c:v>0</c:v>
                </c:pt>
                <c:pt idx="1">
                  <c:v>-0.15609483816350531</c:v>
                </c:pt>
                <c:pt idx="2">
                  <c:v>-0.44159631846116387</c:v>
                </c:pt>
                <c:pt idx="3">
                  <c:v>-0.61263892936820807</c:v>
                </c:pt>
                <c:pt idx="4">
                  <c:v>-0.71867322530479394</c:v>
                </c:pt>
                <c:pt idx="5">
                  <c:v>-0.92129036393555908</c:v>
                </c:pt>
                <c:pt idx="6">
                  <c:v>-1.341386077305573</c:v>
                </c:pt>
              </c:numCache>
            </c:numRef>
          </c:val>
          <c:smooth val="0"/>
          <c:extLst>
            <c:ext xmlns:c16="http://schemas.microsoft.com/office/drawing/2014/chart" uri="{C3380CC4-5D6E-409C-BE32-E72D297353CC}">
              <c16:uniqueId val="{00000001-5B67-4C07-A2EA-47833B44EBB8}"/>
            </c:ext>
          </c:extLst>
        </c:ser>
        <c:ser>
          <c:idx val="2"/>
          <c:order val="2"/>
          <c:spPr>
            <a:ln w="76200" cap="rnd">
              <a:solidFill>
                <a:srgbClr val="4F81BD"/>
              </a:solidFill>
              <a:prstDash val="sysDot"/>
              <a:round/>
            </a:ln>
            <a:effectLst/>
          </c:spPr>
          <c:marker>
            <c:symbol val="none"/>
          </c:marker>
          <c:cat>
            <c:numRef>
              <c:f>Data_nonae!$G$40:$G$46</c:f>
              <c:numCache>
                <c:formatCode>General</c:formatCode>
                <c:ptCount val="7"/>
                <c:pt idx="0">
                  <c:v>-1</c:v>
                </c:pt>
                <c:pt idx="1">
                  <c:v>0</c:v>
                </c:pt>
                <c:pt idx="2">
                  <c:v>1</c:v>
                </c:pt>
                <c:pt idx="3">
                  <c:v>2</c:v>
                </c:pt>
                <c:pt idx="4">
                  <c:v>3</c:v>
                </c:pt>
                <c:pt idx="5">
                  <c:v>4</c:v>
                </c:pt>
                <c:pt idx="6">
                  <c:v>5</c:v>
                </c:pt>
              </c:numCache>
            </c:numRef>
          </c:cat>
          <c:val>
            <c:numRef>
              <c:f>Data_nonae!$J$40:$J$46</c:f>
              <c:numCache>
                <c:formatCode>General</c:formatCode>
                <c:ptCount val="7"/>
                <c:pt idx="0">
                  <c:v>0</c:v>
                </c:pt>
                <c:pt idx="1">
                  <c:v>0.44019164456228449</c:v>
                </c:pt>
                <c:pt idx="2">
                  <c:v>0.37885309261868244</c:v>
                </c:pt>
                <c:pt idx="3">
                  <c:v>0.23221622701923078</c:v>
                </c:pt>
                <c:pt idx="4">
                  <c:v>2.4734198082361807E-2</c:v>
                </c:pt>
                <c:pt idx="5">
                  <c:v>4.3578637604593337E-2</c:v>
                </c:pt>
                <c:pt idx="6">
                  <c:v>-0.1991577464469792</c:v>
                </c:pt>
              </c:numCache>
            </c:numRef>
          </c:val>
          <c:smooth val="0"/>
          <c:extLst>
            <c:ext xmlns:c16="http://schemas.microsoft.com/office/drawing/2014/chart" uri="{C3380CC4-5D6E-409C-BE32-E72D297353CC}">
              <c16:uniqueId val="{00000002-5B67-4C07-A2EA-47833B44EBB8}"/>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B67-4C07-A2EA-47833B44EBB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Data_expansion!$H$4:$H$10</c:f>
              <c:numCache>
                <c:formatCode>General</c:formatCode>
                <c:ptCount val="7"/>
                <c:pt idx="0">
                  <c:v>0</c:v>
                </c:pt>
                <c:pt idx="1">
                  <c:v>-0.52281732400842007</c:v>
                </c:pt>
                <c:pt idx="2">
                  <c:v>-0.70590328002031888</c:v>
                </c:pt>
                <c:pt idx="3">
                  <c:v>-1.0622323983840645</c:v>
                </c:pt>
                <c:pt idx="4">
                  <c:v>-1.135664789873734</c:v>
                </c:pt>
                <c:pt idx="5">
                  <c:v>-1.1024219539202751</c:v>
                </c:pt>
                <c:pt idx="6">
                  <c:v>-1.0215659213952721</c:v>
                </c:pt>
              </c:numCache>
            </c:numRef>
          </c:val>
          <c:smooth val="0"/>
          <c:extLst>
            <c:ext xmlns:c16="http://schemas.microsoft.com/office/drawing/2014/chart" uri="{C3380CC4-5D6E-409C-BE32-E72D297353CC}">
              <c16:uniqueId val="{00000000-406C-4D9B-AFC9-7433225F5854}"/>
            </c:ext>
          </c:extLst>
        </c:ser>
        <c:ser>
          <c:idx val="3"/>
          <c:order val="1"/>
          <c:spPr>
            <a:ln w="76200" cap="rnd">
              <a:solidFill>
                <a:srgbClr val="4F81BD"/>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Data_expansion!$I$4:$I$10</c:f>
              <c:numCache>
                <c:formatCode>General</c:formatCode>
                <c:ptCount val="7"/>
                <c:pt idx="0">
                  <c:v>0</c:v>
                </c:pt>
                <c:pt idx="1">
                  <c:v>-0.94720991132386423</c:v>
                </c:pt>
                <c:pt idx="2">
                  <c:v>-1.2781585661758663</c:v>
                </c:pt>
                <c:pt idx="3">
                  <c:v>-1.7168637676916756</c:v>
                </c:pt>
                <c:pt idx="4">
                  <c:v>-1.8461391147181503</c:v>
                </c:pt>
                <c:pt idx="5">
                  <c:v>-1.9423592927255993</c:v>
                </c:pt>
                <c:pt idx="6">
                  <c:v>-1.9459717766319271</c:v>
                </c:pt>
              </c:numCache>
            </c:numRef>
          </c:val>
          <c:smooth val="0"/>
          <c:extLst>
            <c:ext xmlns:c16="http://schemas.microsoft.com/office/drawing/2014/chart" uri="{C3380CC4-5D6E-409C-BE32-E72D297353CC}">
              <c16:uniqueId val="{00000001-406C-4D9B-AFC9-7433225F5854}"/>
            </c:ext>
          </c:extLst>
        </c:ser>
        <c:ser>
          <c:idx val="0"/>
          <c:order val="2"/>
          <c:spPr>
            <a:ln w="76200" cap="rnd">
              <a:solidFill>
                <a:schemeClr val="accent1"/>
              </a:solidFill>
              <a:prstDash val="sysDot"/>
              <a:round/>
            </a:ln>
            <a:effectLst/>
          </c:spPr>
          <c:marker>
            <c:symbol val="none"/>
          </c:marker>
          <c:cat>
            <c:numRef>
              <c:f>Data_expansion!$G$4:$G$10</c:f>
              <c:numCache>
                <c:formatCode>General</c:formatCode>
                <c:ptCount val="7"/>
                <c:pt idx="0">
                  <c:v>-1</c:v>
                </c:pt>
                <c:pt idx="1">
                  <c:v>0</c:v>
                </c:pt>
                <c:pt idx="2">
                  <c:v>1</c:v>
                </c:pt>
                <c:pt idx="3">
                  <c:v>2</c:v>
                </c:pt>
                <c:pt idx="4">
                  <c:v>3</c:v>
                </c:pt>
                <c:pt idx="5">
                  <c:v>4</c:v>
                </c:pt>
                <c:pt idx="6">
                  <c:v>5</c:v>
                </c:pt>
              </c:numCache>
            </c:numRef>
          </c:cat>
          <c:val>
            <c:numRef>
              <c:f>Data_expansion!$J$4:$J$10</c:f>
              <c:numCache>
                <c:formatCode>General</c:formatCode>
                <c:ptCount val="7"/>
                <c:pt idx="0">
                  <c:v>0</c:v>
                </c:pt>
                <c:pt idx="1">
                  <c:v>-9.8424736692975773E-2</c:v>
                </c:pt>
                <c:pt idx="2">
                  <c:v>-0.13364799386477141</c:v>
                </c:pt>
                <c:pt idx="3">
                  <c:v>-0.40760102907645329</c:v>
                </c:pt>
                <c:pt idx="4">
                  <c:v>-0.42519046502931784</c:v>
                </c:pt>
                <c:pt idx="5">
                  <c:v>-0.26248461511495053</c:v>
                </c:pt>
                <c:pt idx="6">
                  <c:v>-9.7160066158616915E-2</c:v>
                </c:pt>
              </c:numCache>
            </c:numRef>
          </c:val>
          <c:smooth val="0"/>
          <c:extLst>
            <c:ext xmlns:c16="http://schemas.microsoft.com/office/drawing/2014/chart" uri="{C3380CC4-5D6E-409C-BE32-E72D297353CC}">
              <c16:uniqueId val="{00000002-406C-4D9B-AFC9-7433225F5854}"/>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406C-4D9B-AFC9-7433225F585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Data_expansion!$H$40:$H$46</c:f>
              <c:numCache>
                <c:formatCode>General</c:formatCode>
                <c:ptCount val="7"/>
                <c:pt idx="0">
                  <c:v>0</c:v>
                </c:pt>
                <c:pt idx="1">
                  <c:v>-0.84548630014769732</c:v>
                </c:pt>
                <c:pt idx="2">
                  <c:v>-1.3075050621081143</c:v>
                </c:pt>
                <c:pt idx="3">
                  <c:v>-1.8072370762892067</c:v>
                </c:pt>
                <c:pt idx="4">
                  <c:v>-1.9519886859185993</c:v>
                </c:pt>
                <c:pt idx="5">
                  <c:v>-1.8346836849309502</c:v>
                </c:pt>
                <c:pt idx="6">
                  <c:v>-1.7181736096858979</c:v>
                </c:pt>
              </c:numCache>
            </c:numRef>
          </c:val>
          <c:smooth val="0"/>
          <c:extLst>
            <c:ext xmlns:c16="http://schemas.microsoft.com/office/drawing/2014/chart" uri="{C3380CC4-5D6E-409C-BE32-E72D297353CC}">
              <c16:uniqueId val="{00000000-2E73-4171-989F-A58F227B13C9}"/>
            </c:ext>
          </c:extLst>
        </c:ser>
        <c:ser>
          <c:idx val="1"/>
          <c:order val="1"/>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Data_expansion!$I$40:$I$46</c:f>
              <c:numCache>
                <c:formatCode>General</c:formatCode>
                <c:ptCount val="7"/>
                <c:pt idx="0">
                  <c:v>0</c:v>
                </c:pt>
                <c:pt idx="1">
                  <c:v>-1.4364749295565633</c:v>
                </c:pt>
                <c:pt idx="2">
                  <c:v>-2.3643582987387117</c:v>
                </c:pt>
                <c:pt idx="3">
                  <c:v>-2.732699021266018</c:v>
                </c:pt>
                <c:pt idx="4">
                  <c:v>-3.0562684530669926</c:v>
                </c:pt>
                <c:pt idx="5">
                  <c:v>-3.0927679051355903</c:v>
                </c:pt>
                <c:pt idx="6">
                  <c:v>-3.0502140280697807</c:v>
                </c:pt>
              </c:numCache>
            </c:numRef>
          </c:val>
          <c:smooth val="0"/>
          <c:extLst>
            <c:ext xmlns:c16="http://schemas.microsoft.com/office/drawing/2014/chart" uri="{C3380CC4-5D6E-409C-BE32-E72D297353CC}">
              <c16:uniqueId val="{00000001-2E73-4171-989F-A58F227B13C9}"/>
            </c:ext>
          </c:extLst>
        </c:ser>
        <c:ser>
          <c:idx val="2"/>
          <c:order val="2"/>
          <c:spPr>
            <a:ln w="76200" cap="rnd">
              <a:solidFill>
                <a:srgbClr val="4F81BD"/>
              </a:solidFill>
              <a:prstDash val="sysDot"/>
              <a:round/>
            </a:ln>
            <a:effectLst/>
          </c:spPr>
          <c:marker>
            <c:symbol val="none"/>
          </c:marker>
          <c:cat>
            <c:numRef>
              <c:f>Data_expansion!$G$40:$G$46</c:f>
              <c:numCache>
                <c:formatCode>General</c:formatCode>
                <c:ptCount val="7"/>
                <c:pt idx="0">
                  <c:v>-1</c:v>
                </c:pt>
                <c:pt idx="1">
                  <c:v>0</c:v>
                </c:pt>
                <c:pt idx="2">
                  <c:v>1</c:v>
                </c:pt>
                <c:pt idx="3">
                  <c:v>2</c:v>
                </c:pt>
                <c:pt idx="4">
                  <c:v>3</c:v>
                </c:pt>
                <c:pt idx="5">
                  <c:v>4</c:v>
                </c:pt>
                <c:pt idx="6">
                  <c:v>5</c:v>
                </c:pt>
              </c:numCache>
            </c:numRef>
          </c:cat>
          <c:val>
            <c:numRef>
              <c:f>Data_expansion!$J$40:$J$46</c:f>
              <c:numCache>
                <c:formatCode>General</c:formatCode>
                <c:ptCount val="7"/>
                <c:pt idx="0">
                  <c:v>0</c:v>
                </c:pt>
                <c:pt idx="1">
                  <c:v>-0.25449767073883117</c:v>
                </c:pt>
                <c:pt idx="2">
                  <c:v>-0.25065182547751713</c:v>
                </c:pt>
                <c:pt idx="3">
                  <c:v>-0.88177513131239538</c:v>
                </c:pt>
                <c:pt idx="4">
                  <c:v>-0.84770891877020604</c:v>
                </c:pt>
                <c:pt idx="5">
                  <c:v>-0.5765994647263103</c:v>
                </c:pt>
                <c:pt idx="6">
                  <c:v>-0.38613319130201457</c:v>
                </c:pt>
              </c:numCache>
            </c:numRef>
          </c:val>
          <c:smooth val="0"/>
          <c:extLst>
            <c:ext xmlns:c16="http://schemas.microsoft.com/office/drawing/2014/chart" uri="{C3380CC4-5D6E-409C-BE32-E72D297353CC}">
              <c16:uniqueId val="{00000002-2E73-4171-989F-A58F227B13C9}"/>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2E73-4171-989F-A58F227B13C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Data_recession!$H$4:$H$10</c:f>
              <c:numCache>
                <c:formatCode>General</c:formatCode>
                <c:ptCount val="7"/>
                <c:pt idx="0">
                  <c:v>0</c:v>
                </c:pt>
                <c:pt idx="1">
                  <c:v>0.641133403574489</c:v>
                </c:pt>
                <c:pt idx="2">
                  <c:v>0.69104664988126596</c:v>
                </c:pt>
                <c:pt idx="3">
                  <c:v>0.67220107148811215</c:v>
                </c:pt>
                <c:pt idx="4">
                  <c:v>0.72444938029535111</c:v>
                </c:pt>
                <c:pt idx="5">
                  <c:v>0.36846057411208749</c:v>
                </c:pt>
                <c:pt idx="6">
                  <c:v>0.21739759486606341</c:v>
                </c:pt>
              </c:numCache>
            </c:numRef>
          </c:val>
          <c:smooth val="0"/>
          <c:extLst>
            <c:ext xmlns:c16="http://schemas.microsoft.com/office/drawing/2014/chart" uri="{C3380CC4-5D6E-409C-BE32-E72D297353CC}">
              <c16:uniqueId val="{00000000-AAD5-4D3D-95FE-F24B72DB6DC5}"/>
            </c:ext>
          </c:extLst>
        </c:ser>
        <c:ser>
          <c:idx val="3"/>
          <c:order val="1"/>
          <c:spPr>
            <a:ln w="76200" cap="rnd">
              <a:solidFill>
                <a:srgbClr val="4F81BD"/>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Data_recession!$I$4:$I$10</c:f>
              <c:numCache>
                <c:formatCode>General</c:formatCode>
                <c:ptCount val="7"/>
                <c:pt idx="0">
                  <c:v>0</c:v>
                </c:pt>
                <c:pt idx="1">
                  <c:v>0.10845055278466594</c:v>
                </c:pt>
                <c:pt idx="2">
                  <c:v>4.5276472664382561E-3</c:v>
                </c:pt>
                <c:pt idx="3">
                  <c:v>-0.19570178086139722</c:v>
                </c:pt>
                <c:pt idx="4">
                  <c:v>-0.17445249136530608</c:v>
                </c:pt>
                <c:pt idx="5">
                  <c:v>-0.57435062774636314</c:v>
                </c:pt>
                <c:pt idx="6">
                  <c:v>-0.69200827717792246</c:v>
                </c:pt>
              </c:numCache>
            </c:numRef>
          </c:val>
          <c:smooth val="0"/>
          <c:extLst>
            <c:ext xmlns:c16="http://schemas.microsoft.com/office/drawing/2014/chart" uri="{C3380CC4-5D6E-409C-BE32-E72D297353CC}">
              <c16:uniqueId val="{00000001-AAD5-4D3D-95FE-F24B72DB6DC5}"/>
            </c:ext>
          </c:extLst>
        </c:ser>
        <c:ser>
          <c:idx val="0"/>
          <c:order val="2"/>
          <c:spPr>
            <a:ln w="76200" cap="rnd">
              <a:solidFill>
                <a:schemeClr val="accent1"/>
              </a:solidFill>
              <a:prstDash val="sysDot"/>
              <a:round/>
            </a:ln>
            <a:effectLst/>
          </c:spPr>
          <c:marker>
            <c:symbol val="none"/>
          </c:marker>
          <c:cat>
            <c:numRef>
              <c:f>Data_recession!$G$4:$G$10</c:f>
              <c:numCache>
                <c:formatCode>General</c:formatCode>
                <c:ptCount val="7"/>
                <c:pt idx="0">
                  <c:v>-1</c:v>
                </c:pt>
                <c:pt idx="1">
                  <c:v>0</c:v>
                </c:pt>
                <c:pt idx="2">
                  <c:v>1</c:v>
                </c:pt>
                <c:pt idx="3">
                  <c:v>2</c:v>
                </c:pt>
                <c:pt idx="4">
                  <c:v>3</c:v>
                </c:pt>
                <c:pt idx="5">
                  <c:v>4</c:v>
                </c:pt>
                <c:pt idx="6">
                  <c:v>5</c:v>
                </c:pt>
              </c:numCache>
            </c:numRef>
          </c:cat>
          <c:val>
            <c:numRef>
              <c:f>Data_recession!$J$4:$J$10</c:f>
              <c:numCache>
                <c:formatCode>General</c:formatCode>
                <c:ptCount val="7"/>
                <c:pt idx="0">
                  <c:v>0</c:v>
                </c:pt>
                <c:pt idx="1">
                  <c:v>1.173816254364312</c:v>
                </c:pt>
                <c:pt idx="2">
                  <c:v>1.3775656524960938</c:v>
                </c:pt>
                <c:pt idx="3">
                  <c:v>1.5401039238376217</c:v>
                </c:pt>
                <c:pt idx="4">
                  <c:v>1.6233512519560083</c:v>
                </c:pt>
                <c:pt idx="5">
                  <c:v>1.3112717759705381</c:v>
                </c:pt>
                <c:pt idx="6">
                  <c:v>1.1268034669100493</c:v>
                </c:pt>
              </c:numCache>
            </c:numRef>
          </c:val>
          <c:smooth val="0"/>
          <c:extLst>
            <c:ext xmlns:c16="http://schemas.microsoft.com/office/drawing/2014/chart" uri="{C3380CC4-5D6E-409C-BE32-E72D297353CC}">
              <c16:uniqueId val="{00000002-AAD5-4D3D-95FE-F24B72DB6DC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AAD5-4D3D-95FE-F24B72DB6DC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Data_recession!$H$40:$H$46</c:f>
              <c:numCache>
                <c:formatCode>General</c:formatCode>
                <c:ptCount val="7"/>
                <c:pt idx="0">
                  <c:v>0</c:v>
                </c:pt>
                <c:pt idx="1">
                  <c:v>0.95346762270927432</c:v>
                </c:pt>
                <c:pt idx="2">
                  <c:v>1.0268945753227918</c:v>
                </c:pt>
                <c:pt idx="3">
                  <c:v>1.0456604826785625</c:v>
                </c:pt>
                <c:pt idx="4">
                  <c:v>0.88280072977803647</c:v>
                </c:pt>
                <c:pt idx="5">
                  <c:v>0.57671335734240714</c:v>
                </c:pt>
                <c:pt idx="6">
                  <c:v>4.3115957721741871E-2</c:v>
                </c:pt>
              </c:numCache>
            </c:numRef>
          </c:val>
          <c:smooth val="0"/>
          <c:extLst>
            <c:ext xmlns:c16="http://schemas.microsoft.com/office/drawing/2014/chart" uri="{C3380CC4-5D6E-409C-BE32-E72D297353CC}">
              <c16:uniqueId val="{00000000-5001-49A2-ACE8-5123FF397126}"/>
            </c:ext>
          </c:extLst>
        </c:ser>
        <c:ser>
          <c:idx val="1"/>
          <c:order val="1"/>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Data_recession!$I$40:$I$46</c:f>
              <c:numCache>
                <c:formatCode>General</c:formatCode>
                <c:ptCount val="7"/>
                <c:pt idx="0">
                  <c:v>0</c:v>
                </c:pt>
                <c:pt idx="1">
                  <c:v>0.39998363445188662</c:v>
                </c:pt>
                <c:pt idx="2">
                  <c:v>0.22272316350610369</c:v>
                </c:pt>
                <c:pt idx="3">
                  <c:v>0.17613690408608501</c:v>
                </c:pt>
                <c:pt idx="4">
                  <c:v>-0.15245044250117992</c:v>
                </c:pt>
                <c:pt idx="5">
                  <c:v>-0.61667951231540918</c:v>
                </c:pt>
                <c:pt idx="6">
                  <c:v>-1.1029038534317286</c:v>
                </c:pt>
              </c:numCache>
            </c:numRef>
          </c:val>
          <c:smooth val="0"/>
          <c:extLst>
            <c:ext xmlns:c16="http://schemas.microsoft.com/office/drawing/2014/chart" uri="{C3380CC4-5D6E-409C-BE32-E72D297353CC}">
              <c16:uniqueId val="{00000001-5001-49A2-ACE8-5123FF397126}"/>
            </c:ext>
          </c:extLst>
        </c:ser>
        <c:ser>
          <c:idx val="2"/>
          <c:order val="2"/>
          <c:spPr>
            <a:ln w="76200" cap="rnd">
              <a:solidFill>
                <a:srgbClr val="4F81BD"/>
              </a:solidFill>
              <a:prstDash val="sysDot"/>
              <a:round/>
            </a:ln>
            <a:effectLst/>
          </c:spPr>
          <c:marker>
            <c:symbol val="none"/>
          </c:marker>
          <c:cat>
            <c:numRef>
              <c:f>Data_recession!$G$40:$G$46</c:f>
              <c:numCache>
                <c:formatCode>General</c:formatCode>
                <c:ptCount val="7"/>
                <c:pt idx="0">
                  <c:v>-1</c:v>
                </c:pt>
                <c:pt idx="1">
                  <c:v>0</c:v>
                </c:pt>
                <c:pt idx="2">
                  <c:v>1</c:v>
                </c:pt>
                <c:pt idx="3">
                  <c:v>2</c:v>
                </c:pt>
                <c:pt idx="4">
                  <c:v>3</c:v>
                </c:pt>
                <c:pt idx="5">
                  <c:v>4</c:v>
                </c:pt>
                <c:pt idx="6">
                  <c:v>5</c:v>
                </c:pt>
              </c:numCache>
            </c:numRef>
          </c:cat>
          <c:val>
            <c:numRef>
              <c:f>Data_recession!$J$40:$J$46</c:f>
              <c:numCache>
                <c:formatCode>General</c:formatCode>
                <c:ptCount val="7"/>
                <c:pt idx="0">
                  <c:v>0</c:v>
                </c:pt>
                <c:pt idx="1">
                  <c:v>1.5069516109666619</c:v>
                </c:pt>
                <c:pt idx="2">
                  <c:v>1.8310659871394801</c:v>
                </c:pt>
                <c:pt idx="3">
                  <c:v>1.9151840612710396</c:v>
                </c:pt>
                <c:pt idx="4">
                  <c:v>1.9180519020572526</c:v>
                </c:pt>
                <c:pt idx="5">
                  <c:v>1.7701062270002232</c:v>
                </c:pt>
                <c:pt idx="6">
                  <c:v>1.1891357688752124</c:v>
                </c:pt>
              </c:numCache>
            </c:numRef>
          </c:val>
          <c:smooth val="0"/>
          <c:extLst>
            <c:ext xmlns:c16="http://schemas.microsoft.com/office/drawing/2014/chart" uri="{C3380CC4-5D6E-409C-BE32-E72D297353CC}">
              <c16:uniqueId val="{00000002-5001-49A2-ACE8-5123FF397126}"/>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5001-49A2-ACE8-5123FF397126}"/>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AEE6-428B-B23C-6025A08717F2}"/>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AEE6-428B-B23C-6025A08717F2}"/>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AEE6-428B-B23C-6025A08717F2}"/>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AEE6-428B-B23C-6025A08717F2}"/>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0-0031-47A5-BED9-FC353C7BE565}"/>
            </c:ext>
          </c:extLst>
        </c:ser>
        <c:ser>
          <c:idx val="1"/>
          <c:order val="1"/>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0031-47A5-BED9-FC353C7BE565}"/>
            </c:ext>
          </c:extLst>
        </c:ser>
        <c:ser>
          <c:idx val="2"/>
          <c:order val="2"/>
          <c:spPr>
            <a:ln w="76200" cap="rnd">
              <a:solidFill>
                <a:schemeClr val="accent1"/>
              </a:solidFill>
              <a:prstDash val="sysDot"/>
              <a:round/>
            </a:ln>
            <a:effectLst/>
          </c:spPr>
          <c:marker>
            <c:symbol val="none"/>
          </c:marker>
          <c:cat>
            <c:numRef>
              <c:f>Data_baseline!$G$40:$G$46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0031-47A5-BED9-FC353C7BE56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Data_IV!$H$4:$H$10</c:f>
              <c:numCache>
                <c:formatCode>General</c:formatCode>
                <c:ptCount val="7"/>
                <c:pt idx="0">
                  <c:v>0</c:v>
                </c:pt>
                <c:pt idx="1">
                  <c:v>0.38678153816804289</c:v>
                </c:pt>
                <c:pt idx="2">
                  <c:v>-9.9072130216780355E-4</c:v>
                </c:pt>
                <c:pt idx="3">
                  <c:v>-0.60421879408270118</c:v>
                </c:pt>
                <c:pt idx="4">
                  <c:v>-0.59264832700684666</c:v>
                </c:pt>
                <c:pt idx="5">
                  <c:v>-0.96625164114922291</c:v>
                </c:pt>
                <c:pt idx="6">
                  <c:v>-0.9504921036872267</c:v>
                </c:pt>
              </c:numCache>
            </c:numRef>
          </c:val>
          <c:smooth val="0"/>
          <c:extLst>
            <c:ext xmlns:c16="http://schemas.microsoft.com/office/drawing/2014/chart" uri="{C3380CC4-5D6E-409C-BE32-E72D297353CC}">
              <c16:uniqueId val="{00000000-DDDA-4E47-AFA4-C84483181CA5}"/>
            </c:ext>
          </c:extLst>
        </c:ser>
        <c:ser>
          <c:idx val="3"/>
          <c:order val="1"/>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1-DDDA-4E47-AFA4-C84483181CA5}"/>
            </c:ext>
          </c:extLst>
        </c:ser>
        <c:ser>
          <c:idx val="0"/>
          <c:order val="2"/>
          <c:spPr>
            <a:ln w="76200" cap="rnd">
              <a:solidFill>
                <a:schemeClr val="accent1"/>
              </a:solidFill>
              <a:prstDash val="sysDot"/>
              <a:round/>
            </a:ln>
            <a:effectLst/>
          </c:spPr>
          <c:marker>
            <c:symbol val="none"/>
          </c:marker>
          <c:cat>
            <c:numRef>
              <c:f>Data_IV!$G$4:$G$10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DDDA-4E47-AFA4-C84483181CA5}"/>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DDDA-4E47-AFA4-C84483181C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spPr>
            <a:ln w="76200" cap="rnd">
              <a:solidFill>
                <a:schemeClr val="tx2"/>
              </a:solidFill>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Data_VAR!$H$4:$H$10</c:f>
              <c:numCache>
                <c:formatCode>General</c:formatCode>
                <c:ptCount val="7"/>
                <c:pt idx="0">
                  <c:v>0</c:v>
                </c:pt>
                <c:pt idx="1">
                  <c:v>0</c:v>
                </c:pt>
                <c:pt idx="2">
                  <c:v>-0.13665480191999999</c:v>
                </c:pt>
                <c:pt idx="3">
                  <c:v>-0.57322747439999999</c:v>
                </c:pt>
                <c:pt idx="4">
                  <c:v>-0.64845331488000002</c:v>
                </c:pt>
                <c:pt idx="5">
                  <c:v>-0.67542657839999998</c:v>
                </c:pt>
                <c:pt idx="6">
                  <c:v>-0.68703347663999992</c:v>
                </c:pt>
              </c:numCache>
            </c:numRef>
          </c:val>
          <c:smooth val="0"/>
          <c:extLst>
            <c:ext xmlns:c16="http://schemas.microsoft.com/office/drawing/2014/chart" uri="{C3380CC4-5D6E-409C-BE32-E72D297353CC}">
              <c16:uniqueId val="{00000000-19E9-4CBE-86F3-BB262D875FC4}"/>
            </c:ext>
          </c:extLst>
        </c:ser>
        <c:ser>
          <c:idx val="1"/>
          <c:order val="1"/>
          <c:spPr>
            <a:ln w="76200" cap="rnd">
              <a:solidFill>
                <a:srgbClr val="C00000"/>
              </a:solidFill>
              <a:prstDash val="dash"/>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1-19E9-4CBE-86F3-BB262D875FC4}"/>
            </c:ext>
          </c:extLst>
        </c:ser>
        <c:ser>
          <c:idx val="0"/>
          <c:order val="2"/>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Data_baseline!$J$4:$J$10</c:f>
              <c:numCache>
                <c:formatCode>General</c:formatCode>
                <c:ptCount val="7"/>
                <c:pt idx="0">
                  <c:v>0</c:v>
                </c:pt>
                <c:pt idx="1">
                  <c:v>0.20275167799619984</c:v>
                </c:pt>
                <c:pt idx="2">
                  <c:v>0.17832586052679086</c:v>
                </c:pt>
                <c:pt idx="3">
                  <c:v>4.1211180647875184E-2</c:v>
                </c:pt>
                <c:pt idx="4">
                  <c:v>7.3766304492428908E-2</c:v>
                </c:pt>
                <c:pt idx="5">
                  <c:v>-5.3107792947479519E-2</c:v>
                </c:pt>
                <c:pt idx="6">
                  <c:v>-5.7549141396048442E-2</c:v>
                </c:pt>
              </c:numCache>
            </c:numRef>
          </c:val>
          <c:smooth val="0"/>
          <c:extLst>
            <c:ext xmlns:c16="http://schemas.microsoft.com/office/drawing/2014/chart" uri="{C3380CC4-5D6E-409C-BE32-E72D297353CC}">
              <c16:uniqueId val="{00000002-19E9-4CBE-86F3-BB262D875FC4}"/>
            </c:ext>
          </c:extLst>
        </c:ser>
        <c:ser>
          <c:idx val="3"/>
          <c:order val="3"/>
          <c:spPr>
            <a:ln w="76200" cap="rnd">
              <a:solidFill>
                <a:schemeClr val="accent1"/>
              </a:solidFill>
              <a:prstDash val="sysDot"/>
              <a:round/>
            </a:ln>
            <a:effectLst/>
          </c:spPr>
          <c:marker>
            <c:symbol val="none"/>
          </c:marker>
          <c:cat>
            <c:numRef>
              <c:f>Data_VAR!$G$4:$G$10</c:f>
              <c:numCache>
                <c:formatCode>General</c:formatCode>
                <c:ptCount val="7"/>
                <c:pt idx="0">
                  <c:v>-1</c:v>
                </c:pt>
                <c:pt idx="1">
                  <c:v>0</c:v>
                </c:pt>
                <c:pt idx="2">
                  <c:v>1</c:v>
                </c:pt>
                <c:pt idx="3">
                  <c:v>2</c:v>
                </c:pt>
                <c:pt idx="4">
                  <c:v>3</c:v>
                </c:pt>
                <c:pt idx="5">
                  <c:v>4</c:v>
                </c:pt>
                <c:pt idx="6">
                  <c:v>5</c:v>
                </c:pt>
              </c:numCache>
            </c:numRef>
          </c:cat>
          <c:val>
            <c:numRef>
              <c:f>Data_baseline!$I$4:$I$10</c:f>
              <c:numCache>
                <c:formatCode>General</c:formatCode>
                <c:ptCount val="7"/>
                <c:pt idx="0">
                  <c:v>0</c:v>
                </c:pt>
                <c:pt idx="1">
                  <c:v>-0.10710651263501518</c:v>
                </c:pt>
                <c:pt idx="2">
                  <c:v>-0.23752990236681046</c:v>
                </c:pt>
                <c:pt idx="3">
                  <c:v>-0.49893709714919604</c:v>
                </c:pt>
                <c:pt idx="4">
                  <c:v>-0.55530502299763262</c:v>
                </c:pt>
                <c:pt idx="5">
                  <c:v>-0.75685219308730123</c:v>
                </c:pt>
                <c:pt idx="6">
                  <c:v>-0.81067540029452467</c:v>
                </c:pt>
              </c:numCache>
            </c:numRef>
          </c:val>
          <c:smooth val="0"/>
          <c:extLst>
            <c:ext xmlns:c16="http://schemas.microsoft.com/office/drawing/2014/chart" uri="{C3380CC4-5D6E-409C-BE32-E72D297353CC}">
              <c16:uniqueId val="{00000003-19E9-4CBE-86F3-BB262D875FC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Data_IV!$H$40:$H$46</c:f>
              <c:numCache>
                <c:formatCode>General</c:formatCode>
                <c:ptCount val="7"/>
                <c:pt idx="0">
                  <c:v>0</c:v>
                </c:pt>
                <c:pt idx="1">
                  <c:v>0.31187671493604779</c:v>
                </c:pt>
                <c:pt idx="2">
                  <c:v>-0.1004941990853101</c:v>
                </c:pt>
                <c:pt idx="3">
                  <c:v>-0.52124268046081068</c:v>
                </c:pt>
                <c:pt idx="4">
                  <c:v>-0.65425289566516875</c:v>
                </c:pt>
                <c:pt idx="5">
                  <c:v>-0.64579999550282963</c:v>
                </c:pt>
                <c:pt idx="6">
                  <c:v>-0.89394081822991367</c:v>
                </c:pt>
              </c:numCache>
            </c:numRef>
          </c:val>
          <c:smooth val="0"/>
          <c:extLst>
            <c:ext xmlns:c16="http://schemas.microsoft.com/office/drawing/2014/chart" uri="{C3380CC4-5D6E-409C-BE32-E72D297353CC}">
              <c16:uniqueId val="{00000000-FAA4-48AA-8C16-EDB94A9B284E}"/>
            </c:ext>
          </c:extLst>
        </c:ser>
        <c:ser>
          <c:idx val="1"/>
          <c:order val="1"/>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Data_baseline!$I$40:$I$46</c:f>
              <c:numCache>
                <c:formatCode>General</c:formatCode>
                <c:ptCount val="7"/>
                <c:pt idx="0">
                  <c:v>0</c:v>
                </c:pt>
                <c:pt idx="1">
                  <c:v>-0.16627791080777371</c:v>
                </c:pt>
                <c:pt idx="2">
                  <c:v>-0.43342094358338884</c:v>
                </c:pt>
                <c:pt idx="3">
                  <c:v>-0.68705975129738683</c:v>
                </c:pt>
                <c:pt idx="4">
                  <c:v>-0.8126069075325737</c:v>
                </c:pt>
                <c:pt idx="5">
                  <c:v>-0.973896379978898</c:v>
                </c:pt>
                <c:pt idx="6">
                  <c:v>-1.2612851068540414</c:v>
                </c:pt>
              </c:numCache>
            </c:numRef>
          </c:val>
          <c:smooth val="0"/>
          <c:extLst>
            <c:ext xmlns:c16="http://schemas.microsoft.com/office/drawing/2014/chart" uri="{C3380CC4-5D6E-409C-BE32-E72D297353CC}">
              <c16:uniqueId val="{00000001-FAA4-48AA-8C16-EDB94A9B284E}"/>
            </c:ext>
          </c:extLst>
        </c:ser>
        <c:ser>
          <c:idx val="2"/>
          <c:order val="2"/>
          <c:spPr>
            <a:ln w="76200" cap="rnd">
              <a:solidFill>
                <a:schemeClr val="accent1"/>
              </a:solidFill>
              <a:prstDash val="sysDot"/>
              <a:round/>
            </a:ln>
            <a:effectLst/>
          </c:spPr>
          <c:marker>
            <c:symbol val="none"/>
          </c:marker>
          <c:cat>
            <c:numRef>
              <c:f>Data_IV!$G$40:$G$46</c:f>
              <c:numCache>
                <c:formatCode>General</c:formatCode>
                <c:ptCount val="7"/>
                <c:pt idx="0">
                  <c:v>-1</c:v>
                </c:pt>
                <c:pt idx="1">
                  <c:v>0</c:v>
                </c:pt>
                <c:pt idx="2">
                  <c:v>1</c:v>
                </c:pt>
                <c:pt idx="3">
                  <c:v>2</c:v>
                </c:pt>
                <c:pt idx="4">
                  <c:v>3</c:v>
                </c:pt>
                <c:pt idx="5">
                  <c:v>4</c:v>
                </c:pt>
                <c:pt idx="6">
                  <c:v>5</c:v>
                </c:pt>
              </c:numCache>
            </c:numRef>
          </c:cat>
          <c:val>
            <c:numRef>
              <c:f>Data_baseline!$J$40:$J$46</c:f>
              <c:numCache>
                <c:formatCode>General</c:formatCode>
                <c:ptCount val="7"/>
                <c:pt idx="0">
                  <c:v>0</c:v>
                </c:pt>
                <c:pt idx="1">
                  <c:v>0.27400921503123665</c:v>
                </c:pt>
                <c:pt idx="2">
                  <c:v>0.14044727518179362</c:v>
                </c:pt>
                <c:pt idx="3">
                  <c:v>-9.4320385259909087E-2</c:v>
                </c:pt>
                <c:pt idx="4">
                  <c:v>-0.28030874069833661</c:v>
                </c:pt>
                <c:pt idx="5">
                  <c:v>-0.31825023068269809</c:v>
                </c:pt>
                <c:pt idx="6">
                  <c:v>-0.44513016248578813</c:v>
                </c:pt>
              </c:numCache>
            </c:numRef>
          </c:val>
          <c:smooth val="0"/>
          <c:extLst>
            <c:ext xmlns:c16="http://schemas.microsoft.com/office/drawing/2014/chart" uri="{C3380CC4-5D6E-409C-BE32-E72D297353CC}">
              <c16:uniqueId val="{00000002-FAA4-48AA-8C16-EDB94A9B28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FAA4-48AA-8C16-EDB94A9B28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Data_baseline!$H$31:$H$37</c:f>
              <c:numCache>
                <c:formatCode>General</c:formatCode>
                <c:ptCount val="7"/>
                <c:pt idx="0">
                  <c:v>0</c:v>
                </c:pt>
                <c:pt idx="1">
                  <c:v>-8.7004450862646104E-2</c:v>
                </c:pt>
                <c:pt idx="2">
                  <c:v>2.5801992772646248E-2</c:v>
                </c:pt>
                <c:pt idx="3">
                  <c:v>0.11593024345707893</c:v>
                </c:pt>
                <c:pt idx="4">
                  <c:v>0.15223373557984829</c:v>
                </c:pt>
                <c:pt idx="5">
                  <c:v>9.883490390789508E-2</c:v>
                </c:pt>
                <c:pt idx="6">
                  <c:v>0.15505273228383062</c:v>
                </c:pt>
              </c:numCache>
            </c:numRef>
          </c:val>
          <c:smooth val="0"/>
          <c:extLst>
            <c:ext xmlns:c16="http://schemas.microsoft.com/office/drawing/2014/chart" uri="{C3380CC4-5D6E-409C-BE32-E72D297353CC}">
              <c16:uniqueId val="{00000000-FC10-4BB7-8FF7-01F6673E31B3}"/>
            </c:ext>
          </c:extLst>
        </c:ser>
        <c:ser>
          <c:idx val="1"/>
          <c:order val="1"/>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Data_baseline!$I$31:$I$37</c:f>
              <c:numCache>
                <c:formatCode>General</c:formatCode>
                <c:ptCount val="7"/>
                <c:pt idx="0">
                  <c:v>0</c:v>
                </c:pt>
                <c:pt idx="1">
                  <c:v>-0.18176917193813502</c:v>
                </c:pt>
                <c:pt idx="2">
                  <c:v>-6.4032723295544824E-2</c:v>
                </c:pt>
                <c:pt idx="3">
                  <c:v>-4.2911838042478424E-2</c:v>
                </c:pt>
                <c:pt idx="4">
                  <c:v>-3.9103214401472221E-2</c:v>
                </c:pt>
                <c:pt idx="5">
                  <c:v>-7.9040183600200556E-2</c:v>
                </c:pt>
                <c:pt idx="6">
                  <c:v>-2.7154826907299902E-2</c:v>
                </c:pt>
              </c:numCache>
            </c:numRef>
          </c:val>
          <c:smooth val="0"/>
          <c:extLst>
            <c:ext xmlns:c16="http://schemas.microsoft.com/office/drawing/2014/chart" uri="{C3380CC4-5D6E-409C-BE32-E72D297353CC}">
              <c16:uniqueId val="{00000001-FC10-4BB7-8FF7-01F6673E31B3}"/>
            </c:ext>
          </c:extLst>
        </c:ser>
        <c:ser>
          <c:idx val="2"/>
          <c:order val="2"/>
          <c:spPr>
            <a:ln w="76200" cap="rnd">
              <a:solidFill>
                <a:schemeClr val="accent1"/>
              </a:solidFill>
              <a:prstDash val="sysDot"/>
              <a:round/>
            </a:ln>
            <a:effectLst/>
          </c:spPr>
          <c:marker>
            <c:symbol val="none"/>
          </c:marker>
          <c:cat>
            <c:numRef>
              <c:f>Data_baseline!$G$31:$G$37</c:f>
              <c:numCache>
                <c:formatCode>General</c:formatCode>
                <c:ptCount val="7"/>
                <c:pt idx="0">
                  <c:v>-1</c:v>
                </c:pt>
                <c:pt idx="1">
                  <c:v>0</c:v>
                </c:pt>
                <c:pt idx="2">
                  <c:v>1</c:v>
                </c:pt>
                <c:pt idx="3">
                  <c:v>2</c:v>
                </c:pt>
                <c:pt idx="4">
                  <c:v>3</c:v>
                </c:pt>
                <c:pt idx="5">
                  <c:v>4</c:v>
                </c:pt>
                <c:pt idx="6">
                  <c:v>5</c:v>
                </c:pt>
              </c:numCache>
            </c:numRef>
          </c:cat>
          <c:val>
            <c:numRef>
              <c:f>Data_baseline!$J$31:$J$37</c:f>
              <c:numCache>
                <c:formatCode>General</c:formatCode>
                <c:ptCount val="7"/>
                <c:pt idx="0">
                  <c:v>0</c:v>
                </c:pt>
                <c:pt idx="1">
                  <c:v>7.7602702128428186E-3</c:v>
                </c:pt>
                <c:pt idx="2">
                  <c:v>0.11563670884083734</c:v>
                </c:pt>
                <c:pt idx="3">
                  <c:v>0.27477232495663628</c:v>
                </c:pt>
                <c:pt idx="4">
                  <c:v>0.34357068556116876</c:v>
                </c:pt>
                <c:pt idx="5">
                  <c:v>0.27670999141599073</c:v>
                </c:pt>
                <c:pt idx="6">
                  <c:v>0.33726029147496117</c:v>
                </c:pt>
              </c:numCache>
            </c:numRef>
          </c:val>
          <c:smooth val="0"/>
          <c:extLst>
            <c:ext xmlns:c16="http://schemas.microsoft.com/office/drawing/2014/chart" uri="{C3380CC4-5D6E-409C-BE32-E72D297353CC}">
              <c16:uniqueId val="{00000002-FC10-4BB7-8FF7-01F6673E31B3}"/>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6200" cap="rnd">
              <a:solidFill>
                <a:schemeClr val="tx2"/>
              </a:solidFill>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Data_baseline!$H$49:$H$55</c:f>
              <c:numCache>
                <c:formatCode>General</c:formatCode>
                <c:ptCount val="7"/>
                <c:pt idx="0">
                  <c:v>0</c:v>
                </c:pt>
                <c:pt idx="1">
                  <c:v>1.1231424573931843E-2</c:v>
                </c:pt>
                <c:pt idx="2">
                  <c:v>5.4679136319547891E-2</c:v>
                </c:pt>
                <c:pt idx="3">
                  <c:v>8.5111123685359946E-2</c:v>
                </c:pt>
                <c:pt idx="4">
                  <c:v>0.13622693270373343</c:v>
                </c:pt>
                <c:pt idx="5">
                  <c:v>0.12335848374205827</c:v>
                </c:pt>
                <c:pt idx="6">
                  <c:v>0.14710854660987854</c:v>
                </c:pt>
              </c:numCache>
            </c:numRef>
          </c:val>
          <c:smooth val="0"/>
          <c:extLst>
            <c:ext xmlns:c16="http://schemas.microsoft.com/office/drawing/2014/chart" uri="{C3380CC4-5D6E-409C-BE32-E72D297353CC}">
              <c16:uniqueId val="{00000000-04FF-44AB-929C-949FE37C9FA5}"/>
            </c:ext>
          </c:extLst>
        </c:ser>
        <c:ser>
          <c:idx val="1"/>
          <c:order val="1"/>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Data_baseline!$I$49:$I$55</c:f>
              <c:numCache>
                <c:formatCode>General</c:formatCode>
                <c:ptCount val="7"/>
                <c:pt idx="0">
                  <c:v>0</c:v>
                </c:pt>
                <c:pt idx="1">
                  <c:v>-1.6396660294945836E-2</c:v>
                </c:pt>
                <c:pt idx="2">
                  <c:v>-6.4056758029190407E-3</c:v>
                </c:pt>
                <c:pt idx="3">
                  <c:v>4.3925345521008928E-3</c:v>
                </c:pt>
                <c:pt idx="4">
                  <c:v>3.0813829818794571E-2</c:v>
                </c:pt>
                <c:pt idx="5">
                  <c:v>2.2445102774839173E-3</c:v>
                </c:pt>
                <c:pt idx="6">
                  <c:v>8.3396213061435603E-3</c:v>
                </c:pt>
              </c:numCache>
            </c:numRef>
          </c:val>
          <c:smooth val="0"/>
          <c:extLst>
            <c:ext xmlns:c16="http://schemas.microsoft.com/office/drawing/2014/chart" uri="{C3380CC4-5D6E-409C-BE32-E72D297353CC}">
              <c16:uniqueId val="{00000001-04FF-44AB-929C-949FE37C9FA5}"/>
            </c:ext>
          </c:extLst>
        </c:ser>
        <c:ser>
          <c:idx val="2"/>
          <c:order val="2"/>
          <c:spPr>
            <a:ln w="76200" cap="rnd">
              <a:solidFill>
                <a:schemeClr val="accent1"/>
              </a:solidFill>
              <a:prstDash val="sysDot"/>
              <a:round/>
            </a:ln>
            <a:effectLst/>
          </c:spPr>
          <c:marker>
            <c:symbol val="none"/>
          </c:marker>
          <c:cat>
            <c:numRef>
              <c:f>Data_baseline!$G$49:$G$55</c:f>
              <c:numCache>
                <c:formatCode>General</c:formatCode>
                <c:ptCount val="7"/>
                <c:pt idx="0">
                  <c:v>-1</c:v>
                </c:pt>
                <c:pt idx="1">
                  <c:v>0</c:v>
                </c:pt>
                <c:pt idx="2">
                  <c:v>1</c:v>
                </c:pt>
                <c:pt idx="3">
                  <c:v>2</c:v>
                </c:pt>
                <c:pt idx="4">
                  <c:v>3</c:v>
                </c:pt>
                <c:pt idx="5">
                  <c:v>4</c:v>
                </c:pt>
                <c:pt idx="6">
                  <c:v>5</c:v>
                </c:pt>
              </c:numCache>
            </c:numRef>
          </c:cat>
          <c:val>
            <c:numRef>
              <c:f>Data_baseline!$J$49:$J$55</c:f>
              <c:numCache>
                <c:formatCode>General</c:formatCode>
                <c:ptCount val="7"/>
                <c:pt idx="0">
                  <c:v>0</c:v>
                </c:pt>
                <c:pt idx="1">
                  <c:v>3.8859509442809526E-2</c:v>
                </c:pt>
                <c:pt idx="2">
                  <c:v>0.11576394844201482</c:v>
                </c:pt>
                <c:pt idx="3">
                  <c:v>0.16582971281861902</c:v>
                </c:pt>
                <c:pt idx="4">
                  <c:v>0.24164003558867228</c:v>
                </c:pt>
                <c:pt idx="5">
                  <c:v>0.2444724572066326</c:v>
                </c:pt>
                <c:pt idx="6">
                  <c:v>0.28587747191361351</c:v>
                </c:pt>
              </c:numCache>
            </c:numRef>
          </c:val>
          <c:smooth val="0"/>
          <c:extLst>
            <c:ext xmlns:c16="http://schemas.microsoft.com/office/drawing/2014/chart" uri="{C3380CC4-5D6E-409C-BE32-E72D297353CC}">
              <c16:uniqueId val="{00000002-04FF-44AB-929C-949FE37C9FA5}"/>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Data_baseline!$H$13:$H$19</c:f>
              <c:numCache>
                <c:formatCode>General</c:formatCode>
                <c:ptCount val="7"/>
                <c:pt idx="0">
                  <c:v>0</c:v>
                </c:pt>
                <c:pt idx="1">
                  <c:v>0.71665096670016648</c:v>
                </c:pt>
                <c:pt idx="2">
                  <c:v>0.58860274061076334</c:v>
                </c:pt>
                <c:pt idx="3">
                  <c:v>0.27392574681909754</c:v>
                </c:pt>
                <c:pt idx="4">
                  <c:v>0.30149090596446765</c:v>
                </c:pt>
                <c:pt idx="5">
                  <c:v>0.33597986067943275</c:v>
                </c:pt>
                <c:pt idx="6">
                  <c:v>0.65590577362440527</c:v>
                </c:pt>
              </c:numCache>
            </c:numRef>
          </c:val>
          <c:smooth val="0"/>
          <c:extLst>
            <c:ext xmlns:c16="http://schemas.microsoft.com/office/drawing/2014/chart" uri="{C3380CC4-5D6E-409C-BE32-E72D297353CC}">
              <c16:uniqueId val="{00000000-AFAF-471E-AA48-445DA6175FF4}"/>
            </c:ext>
          </c:extLst>
        </c:ser>
        <c:ser>
          <c:idx val="0"/>
          <c:order val="1"/>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Data_baseline!$I$13:$I$19</c:f>
              <c:numCache>
                <c:formatCode>General</c:formatCode>
                <c:ptCount val="7"/>
                <c:pt idx="0">
                  <c:v>0</c:v>
                </c:pt>
                <c:pt idx="1">
                  <c:v>0.25837197619434726</c:v>
                </c:pt>
                <c:pt idx="2">
                  <c:v>-4.7344635065048992E-3</c:v>
                </c:pt>
                <c:pt idx="3">
                  <c:v>-0.34667253822594879</c:v>
                </c:pt>
                <c:pt idx="4">
                  <c:v>-0.36524722616884298</c:v>
                </c:pt>
                <c:pt idx="5">
                  <c:v>-0.4327565914475564</c:v>
                </c:pt>
                <c:pt idx="6">
                  <c:v>-0.17871232305861548</c:v>
                </c:pt>
              </c:numCache>
            </c:numRef>
          </c:val>
          <c:smooth val="0"/>
          <c:extLst>
            <c:ext xmlns:c16="http://schemas.microsoft.com/office/drawing/2014/chart" uri="{C3380CC4-5D6E-409C-BE32-E72D297353CC}">
              <c16:uniqueId val="{00000001-AFAF-471E-AA48-445DA6175FF4}"/>
            </c:ext>
          </c:extLst>
        </c:ser>
        <c:ser>
          <c:idx val="1"/>
          <c:order val="2"/>
          <c:spPr>
            <a:ln w="76200" cap="rnd">
              <a:solidFill>
                <a:schemeClr val="accent1"/>
              </a:solidFill>
              <a:prstDash val="sysDot"/>
              <a:round/>
            </a:ln>
            <a:effectLst/>
          </c:spPr>
          <c:marker>
            <c:symbol val="none"/>
          </c:marker>
          <c:cat>
            <c:numRef>
              <c:f>Data_baseline!$G$13:$G$19</c:f>
              <c:numCache>
                <c:formatCode>General</c:formatCode>
                <c:ptCount val="7"/>
                <c:pt idx="0">
                  <c:v>-1</c:v>
                </c:pt>
                <c:pt idx="1">
                  <c:v>0</c:v>
                </c:pt>
                <c:pt idx="2">
                  <c:v>1</c:v>
                </c:pt>
                <c:pt idx="3">
                  <c:v>2</c:v>
                </c:pt>
                <c:pt idx="4">
                  <c:v>3</c:v>
                </c:pt>
                <c:pt idx="5">
                  <c:v>4</c:v>
                </c:pt>
                <c:pt idx="6">
                  <c:v>5</c:v>
                </c:pt>
              </c:numCache>
            </c:numRef>
          </c:cat>
          <c:val>
            <c:numRef>
              <c:f>Data_baseline!$J$13:$J$19</c:f>
              <c:numCache>
                <c:formatCode>General</c:formatCode>
                <c:ptCount val="7"/>
                <c:pt idx="0">
                  <c:v>0</c:v>
                </c:pt>
                <c:pt idx="1">
                  <c:v>1.1749299572059857</c:v>
                </c:pt>
                <c:pt idx="2">
                  <c:v>1.1819399447280317</c:v>
                </c:pt>
                <c:pt idx="3">
                  <c:v>0.89452403186414375</c:v>
                </c:pt>
                <c:pt idx="4">
                  <c:v>0.96822903809777827</c:v>
                </c:pt>
                <c:pt idx="5">
                  <c:v>1.1047163128064219</c:v>
                </c:pt>
                <c:pt idx="6">
                  <c:v>1.4905238703074259</c:v>
                </c:pt>
              </c:numCache>
            </c:numRef>
          </c:val>
          <c:smooth val="0"/>
          <c:extLst>
            <c:ext xmlns:c16="http://schemas.microsoft.com/office/drawing/2014/chart" uri="{C3380CC4-5D6E-409C-BE32-E72D297353CC}">
              <c16:uniqueId val="{00000002-AFAF-471E-AA48-445DA6175FF4}"/>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lgn="ct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spPr>
            <a:ln w="76200" cap="rnd">
              <a:solidFill>
                <a:schemeClr val="tx2"/>
              </a:solidFill>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Data_baseline!$H$22:$H$28</c:f>
              <c:numCache>
                <c:formatCode>General</c:formatCode>
                <c:ptCount val="7"/>
                <c:pt idx="0">
                  <c:v>0</c:v>
                </c:pt>
                <c:pt idx="1">
                  <c:v>-9.6981620456278325E-2</c:v>
                </c:pt>
                <c:pt idx="2">
                  <c:v>-3.5170553824514152E-2</c:v>
                </c:pt>
                <c:pt idx="3">
                  <c:v>-1.794916152191162E-2</c:v>
                </c:pt>
                <c:pt idx="4">
                  <c:v>6.2755724634826177E-2</c:v>
                </c:pt>
                <c:pt idx="5">
                  <c:v>5.4329151437759397E-2</c:v>
                </c:pt>
                <c:pt idx="6">
                  <c:v>-1.5335079150991513E-3</c:v>
                </c:pt>
              </c:numCache>
            </c:numRef>
          </c:val>
          <c:smooth val="0"/>
          <c:extLst>
            <c:ext xmlns:c16="http://schemas.microsoft.com/office/drawing/2014/chart" uri="{C3380CC4-5D6E-409C-BE32-E72D297353CC}">
              <c16:uniqueId val="{00000000-7EF0-4F17-BB11-1EE60C9C5B09}"/>
            </c:ext>
          </c:extLst>
        </c:ser>
        <c:ser>
          <c:idx val="0"/>
          <c:order val="1"/>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Data_baseline!$I$22:$I$28</c:f>
              <c:numCache>
                <c:formatCode>General</c:formatCode>
                <c:ptCount val="7"/>
                <c:pt idx="0">
                  <c:v>0</c:v>
                </c:pt>
                <c:pt idx="1">
                  <c:v>-0.20260346689803779</c:v>
                </c:pt>
                <c:pt idx="2">
                  <c:v>-0.21595879103353366</c:v>
                </c:pt>
                <c:pt idx="3">
                  <c:v>-0.20619010848572553</c:v>
                </c:pt>
                <c:pt idx="4">
                  <c:v>-0.15964018643522948</c:v>
                </c:pt>
                <c:pt idx="5">
                  <c:v>-0.23508031934049814</c:v>
                </c:pt>
                <c:pt idx="6">
                  <c:v>-0.2602228833839767</c:v>
                </c:pt>
              </c:numCache>
            </c:numRef>
          </c:val>
          <c:smooth val="0"/>
          <c:extLst>
            <c:ext xmlns:c16="http://schemas.microsoft.com/office/drawing/2014/chart" uri="{C3380CC4-5D6E-409C-BE32-E72D297353CC}">
              <c16:uniqueId val="{00000001-7EF0-4F17-BB11-1EE60C9C5B09}"/>
            </c:ext>
          </c:extLst>
        </c:ser>
        <c:ser>
          <c:idx val="1"/>
          <c:order val="2"/>
          <c:spPr>
            <a:ln w="76200" cap="rnd">
              <a:solidFill>
                <a:schemeClr val="accent1"/>
              </a:solidFill>
              <a:prstDash val="sysDot"/>
              <a:round/>
            </a:ln>
            <a:effectLst/>
          </c:spPr>
          <c:marker>
            <c:symbol val="none"/>
          </c:marker>
          <c:cat>
            <c:numRef>
              <c:f>Data_baseline!$G$22:$G$28</c:f>
              <c:numCache>
                <c:formatCode>General</c:formatCode>
                <c:ptCount val="7"/>
                <c:pt idx="0">
                  <c:v>-1</c:v>
                </c:pt>
                <c:pt idx="1">
                  <c:v>0</c:v>
                </c:pt>
                <c:pt idx="2">
                  <c:v>1</c:v>
                </c:pt>
                <c:pt idx="3">
                  <c:v>2</c:v>
                </c:pt>
                <c:pt idx="4">
                  <c:v>3</c:v>
                </c:pt>
                <c:pt idx="5">
                  <c:v>4</c:v>
                </c:pt>
                <c:pt idx="6">
                  <c:v>5</c:v>
                </c:pt>
              </c:numCache>
            </c:numRef>
          </c:cat>
          <c:val>
            <c:numRef>
              <c:f>Data_baseline!$J$22:$J$28</c:f>
              <c:numCache>
                <c:formatCode>General</c:formatCode>
                <c:ptCount val="7"/>
                <c:pt idx="0">
                  <c:v>0</c:v>
                </c:pt>
                <c:pt idx="1">
                  <c:v>8.640225985481139E-3</c:v>
                </c:pt>
                <c:pt idx="2">
                  <c:v>0.14561768338450537</c:v>
                </c:pt>
                <c:pt idx="3">
                  <c:v>0.17029178544190227</c:v>
                </c:pt>
                <c:pt idx="4">
                  <c:v>0.28515163570488189</c:v>
                </c:pt>
                <c:pt idx="5">
                  <c:v>0.34373862221601692</c:v>
                </c:pt>
                <c:pt idx="6">
                  <c:v>0.25715586755377839</c:v>
                </c:pt>
              </c:numCache>
            </c:numRef>
          </c:val>
          <c:smooth val="0"/>
          <c:extLst>
            <c:ext xmlns:c16="http://schemas.microsoft.com/office/drawing/2014/chart" uri="{C3380CC4-5D6E-409C-BE32-E72D297353CC}">
              <c16:uniqueId val="{00000002-7EF0-4F17-BB11-1EE60C9C5B09}"/>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Data_posshock!$H$4:$H$10</c:f>
              <c:numCache>
                <c:formatCode>General</c:formatCode>
                <c:ptCount val="7"/>
                <c:pt idx="0">
                  <c:v>0</c:v>
                </c:pt>
                <c:pt idx="1">
                  <c:v>-0.29121310844030229</c:v>
                </c:pt>
                <c:pt idx="2">
                  <c:v>-0.54417022430766371</c:v>
                </c:pt>
                <c:pt idx="3">
                  <c:v>-0.95296333691105239</c:v>
                </c:pt>
                <c:pt idx="4">
                  <c:v>-0.98211477827914051</c:v>
                </c:pt>
                <c:pt idx="5">
                  <c:v>-1.2624109150193632</c:v>
                </c:pt>
                <c:pt idx="6">
                  <c:v>-1.2832418956641107</c:v>
                </c:pt>
              </c:numCache>
            </c:numRef>
          </c:val>
          <c:smooth val="0"/>
          <c:extLst>
            <c:ext xmlns:c16="http://schemas.microsoft.com/office/drawing/2014/chart" uri="{C3380CC4-5D6E-409C-BE32-E72D297353CC}">
              <c16:uniqueId val="{00000000-27FA-415A-BB81-91C77029A3FF}"/>
            </c:ext>
          </c:extLst>
        </c:ser>
        <c:ser>
          <c:idx val="3"/>
          <c:order val="1"/>
          <c:spPr>
            <a:ln w="76200" cap="rnd">
              <a:solidFill>
                <a:srgbClr val="4F81BD"/>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Data_posshock!$I$4:$I$10</c:f>
              <c:numCache>
                <c:formatCode>General</c:formatCode>
                <c:ptCount val="7"/>
                <c:pt idx="0">
                  <c:v>0</c:v>
                </c:pt>
                <c:pt idx="1">
                  <c:v>-0.55103021426468968</c:v>
                </c:pt>
                <c:pt idx="2">
                  <c:v>-0.96476007774108696</c:v>
                </c:pt>
                <c:pt idx="3">
                  <c:v>-1.5129624880935237</c:v>
                </c:pt>
                <c:pt idx="4">
                  <c:v>-1.5642066432226838</c:v>
                </c:pt>
                <c:pt idx="5">
                  <c:v>-1.8772558910093922</c:v>
                </c:pt>
                <c:pt idx="6">
                  <c:v>-2.0221652189115815</c:v>
                </c:pt>
              </c:numCache>
            </c:numRef>
          </c:val>
          <c:smooth val="0"/>
          <c:extLst>
            <c:ext xmlns:c16="http://schemas.microsoft.com/office/drawing/2014/chart" uri="{C3380CC4-5D6E-409C-BE32-E72D297353CC}">
              <c16:uniqueId val="{00000001-27FA-415A-BB81-91C77029A3FF}"/>
            </c:ext>
          </c:extLst>
        </c:ser>
        <c:ser>
          <c:idx val="0"/>
          <c:order val="2"/>
          <c:spPr>
            <a:ln w="76200" cap="rnd">
              <a:solidFill>
                <a:schemeClr val="accent1"/>
              </a:solidFill>
              <a:prstDash val="sysDot"/>
              <a:round/>
            </a:ln>
            <a:effectLst/>
          </c:spPr>
          <c:marker>
            <c:symbol val="none"/>
          </c:marker>
          <c:cat>
            <c:numRef>
              <c:f>Data_posshock!$G$4:$G$10</c:f>
              <c:numCache>
                <c:formatCode>General</c:formatCode>
                <c:ptCount val="7"/>
                <c:pt idx="0">
                  <c:v>-1</c:v>
                </c:pt>
                <c:pt idx="1">
                  <c:v>0</c:v>
                </c:pt>
                <c:pt idx="2">
                  <c:v>1</c:v>
                </c:pt>
                <c:pt idx="3">
                  <c:v>2</c:v>
                </c:pt>
                <c:pt idx="4">
                  <c:v>3</c:v>
                </c:pt>
                <c:pt idx="5">
                  <c:v>4</c:v>
                </c:pt>
                <c:pt idx="6">
                  <c:v>5</c:v>
                </c:pt>
              </c:numCache>
            </c:numRef>
          </c:cat>
          <c:val>
            <c:numRef>
              <c:f>Data_posshock!$J$4:$J$10</c:f>
              <c:numCache>
                <c:formatCode>General</c:formatCode>
                <c:ptCount val="7"/>
                <c:pt idx="0">
                  <c:v>0</c:v>
                </c:pt>
                <c:pt idx="1">
                  <c:v>-3.1396002615914922E-2</c:v>
                </c:pt>
                <c:pt idx="2">
                  <c:v>-0.12358037087424048</c:v>
                </c:pt>
                <c:pt idx="3">
                  <c:v>-0.39296418572858116</c:v>
                </c:pt>
                <c:pt idx="4">
                  <c:v>-0.40002291333559714</c:v>
                </c:pt>
                <c:pt idx="5">
                  <c:v>-0.64756593902933413</c:v>
                </c:pt>
                <c:pt idx="6">
                  <c:v>-0.54431857241663983</c:v>
                </c:pt>
              </c:numCache>
            </c:numRef>
          </c:val>
          <c:smooth val="0"/>
          <c:extLst>
            <c:ext xmlns:c16="http://schemas.microsoft.com/office/drawing/2014/chart" uri="{C3380CC4-5D6E-409C-BE32-E72D297353CC}">
              <c16:uniqueId val="{00000002-27FA-415A-BB81-91C77029A3FF}"/>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27FA-415A-BB81-91C77029A3FF}"/>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76200" cap="rnd">
              <a:solidFill>
                <a:srgbClr val="1F497D"/>
              </a:solidFill>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Data_posshock!$H$40:$H$46</c:f>
              <c:numCache>
                <c:formatCode>General</c:formatCode>
                <c:ptCount val="7"/>
                <c:pt idx="0">
                  <c:v>0</c:v>
                </c:pt>
                <c:pt idx="1">
                  <c:v>-0.39590582303479316</c:v>
                </c:pt>
                <c:pt idx="2">
                  <c:v>-0.62600695418883112</c:v>
                </c:pt>
                <c:pt idx="3">
                  <c:v>-1.2053064546503127</c:v>
                </c:pt>
                <c:pt idx="4">
                  <c:v>-1.4945188639998437</c:v>
                </c:pt>
                <c:pt idx="5">
                  <c:v>-1.6271597960874438</c:v>
                </c:pt>
                <c:pt idx="6">
                  <c:v>-2.154732992378622</c:v>
                </c:pt>
              </c:numCache>
            </c:numRef>
          </c:val>
          <c:smooth val="0"/>
          <c:extLst>
            <c:ext xmlns:c16="http://schemas.microsoft.com/office/drawing/2014/chart" uri="{C3380CC4-5D6E-409C-BE32-E72D297353CC}">
              <c16:uniqueId val="{00000000-DCEB-465E-887E-65008B200C4E}"/>
            </c:ext>
          </c:extLst>
        </c:ser>
        <c:ser>
          <c:idx val="1"/>
          <c:order val="1"/>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Data_posshock!$I$40:$I$46</c:f>
              <c:numCache>
                <c:formatCode>General</c:formatCode>
                <c:ptCount val="7"/>
                <c:pt idx="0">
                  <c:v>0</c:v>
                </c:pt>
                <c:pt idx="1">
                  <c:v>-0.74783568900156205</c:v>
                </c:pt>
                <c:pt idx="2">
                  <c:v>-1.1324772648008983</c:v>
                </c:pt>
                <c:pt idx="3">
                  <c:v>-1.7244067150432099</c:v>
                </c:pt>
                <c:pt idx="4">
                  <c:v>-2.2416149476403269</c:v>
                </c:pt>
                <c:pt idx="5">
                  <c:v>-2.5644020100666527</c:v>
                </c:pt>
                <c:pt idx="6">
                  <c:v>-3.197086646005165</c:v>
                </c:pt>
              </c:numCache>
            </c:numRef>
          </c:val>
          <c:smooth val="0"/>
          <c:extLst>
            <c:ext xmlns:c16="http://schemas.microsoft.com/office/drawing/2014/chart" uri="{C3380CC4-5D6E-409C-BE32-E72D297353CC}">
              <c16:uniqueId val="{00000001-DCEB-465E-887E-65008B200C4E}"/>
            </c:ext>
          </c:extLst>
        </c:ser>
        <c:ser>
          <c:idx val="2"/>
          <c:order val="2"/>
          <c:spPr>
            <a:ln w="76200" cap="rnd">
              <a:solidFill>
                <a:srgbClr val="4F81BD"/>
              </a:solidFill>
              <a:prstDash val="sysDot"/>
              <a:round/>
            </a:ln>
            <a:effectLst/>
          </c:spPr>
          <c:marker>
            <c:symbol val="none"/>
          </c:marker>
          <c:cat>
            <c:numRef>
              <c:f>Data_posshock!$G$40:$G$46</c:f>
              <c:numCache>
                <c:formatCode>General</c:formatCode>
                <c:ptCount val="7"/>
                <c:pt idx="0">
                  <c:v>-1</c:v>
                </c:pt>
                <c:pt idx="1">
                  <c:v>0</c:v>
                </c:pt>
                <c:pt idx="2">
                  <c:v>1</c:v>
                </c:pt>
                <c:pt idx="3">
                  <c:v>2</c:v>
                </c:pt>
                <c:pt idx="4">
                  <c:v>3</c:v>
                </c:pt>
                <c:pt idx="5">
                  <c:v>4</c:v>
                </c:pt>
                <c:pt idx="6">
                  <c:v>5</c:v>
                </c:pt>
              </c:numCache>
            </c:numRef>
          </c:cat>
          <c:val>
            <c:numRef>
              <c:f>Data_posshock!$J$40:$J$46</c:f>
              <c:numCache>
                <c:formatCode>General</c:formatCode>
                <c:ptCount val="7"/>
                <c:pt idx="0">
                  <c:v>0</c:v>
                </c:pt>
                <c:pt idx="1">
                  <c:v>-4.39759570680242E-2</c:v>
                </c:pt>
                <c:pt idx="2">
                  <c:v>-0.11953664357676405</c:v>
                </c:pt>
                <c:pt idx="3">
                  <c:v>-0.68620619425741536</c:v>
                </c:pt>
                <c:pt idx="4">
                  <c:v>-0.74742278035936038</c:v>
                </c:pt>
                <c:pt idx="5">
                  <c:v>-0.68991758210823506</c:v>
                </c:pt>
                <c:pt idx="6">
                  <c:v>-1.1123793387520797</c:v>
                </c:pt>
              </c:numCache>
            </c:numRef>
          </c:val>
          <c:smooth val="0"/>
          <c:extLst>
            <c:ext xmlns:c16="http://schemas.microsoft.com/office/drawing/2014/chart" uri="{C3380CC4-5D6E-409C-BE32-E72D297353CC}">
              <c16:uniqueId val="{00000002-DCEB-465E-887E-65008B200C4E}"/>
            </c:ext>
          </c:extLst>
        </c:ser>
        <c:ser>
          <c:idx val="3"/>
          <c:order val="3"/>
          <c:spPr>
            <a:ln w="76200" cap="rnd">
              <a:solidFill>
                <a:srgbClr val="C00000"/>
              </a:solidFill>
              <a:prstDash val="dash"/>
              <a:round/>
            </a:ln>
            <a:effectLst/>
          </c:spPr>
          <c:marker>
            <c:symbol val="none"/>
          </c:marker>
          <c:val>
            <c:numRef>
              <c:f>Data_baseline!$H$40:$H$46</c:f>
              <c:numCache>
                <c:formatCode>General</c:formatCode>
                <c:ptCount val="7"/>
                <c:pt idx="0">
                  <c:v>0</c:v>
                </c:pt>
                <c:pt idx="1">
                  <c:v>5.3865652111731464E-2</c:v>
                </c:pt>
                <c:pt idx="2">
                  <c:v>-0.14648683420079761</c:v>
                </c:pt>
                <c:pt idx="3">
                  <c:v>-0.390690068278648</c:v>
                </c:pt>
                <c:pt idx="4">
                  <c:v>-0.54645782411545518</c:v>
                </c:pt>
                <c:pt idx="5">
                  <c:v>-0.64607330533079799</c:v>
                </c:pt>
                <c:pt idx="6">
                  <c:v>-0.85320763466991478</c:v>
                </c:pt>
              </c:numCache>
            </c:numRef>
          </c:val>
          <c:smooth val="0"/>
          <c:extLst>
            <c:ext xmlns:c16="http://schemas.microsoft.com/office/drawing/2014/chart" uri="{C3380CC4-5D6E-409C-BE32-E72D297353CC}">
              <c16:uniqueId val="{00000003-DCEB-465E-887E-65008B200C4E}"/>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spPr>
            <a:ln w="76200" cap="rnd">
              <a:solidFill>
                <a:srgbClr val="1F497D"/>
              </a:solidFill>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Data_negshock!$H$4:$H$10</c:f>
              <c:numCache>
                <c:formatCode>General</c:formatCode>
                <c:ptCount val="7"/>
                <c:pt idx="0">
                  <c:v>0</c:v>
                </c:pt>
                <c:pt idx="1">
                  <c:v>0.24737026404188944</c:v>
                </c:pt>
                <c:pt idx="2">
                  <c:v>0.25947125358553602</c:v>
                </c:pt>
                <c:pt idx="3">
                  <c:v>0.17902808699905873</c:v>
                </c:pt>
                <c:pt idx="4">
                  <c:v>0.16803218785794452</c:v>
                </c:pt>
                <c:pt idx="5">
                  <c:v>7.4107263601734308E-2</c:v>
                </c:pt>
                <c:pt idx="6">
                  <c:v>3.1200670743430962E-2</c:v>
                </c:pt>
              </c:numCache>
            </c:numRef>
          </c:val>
          <c:smooth val="0"/>
          <c:extLst>
            <c:ext xmlns:c16="http://schemas.microsoft.com/office/drawing/2014/chart" uri="{C3380CC4-5D6E-409C-BE32-E72D297353CC}">
              <c16:uniqueId val="{00000000-6DB1-4AB3-AB53-4DB9A3E46AD8}"/>
            </c:ext>
          </c:extLst>
        </c:ser>
        <c:ser>
          <c:idx val="3"/>
          <c:order val="1"/>
          <c:spPr>
            <a:ln w="76200" cap="rnd">
              <a:solidFill>
                <a:srgbClr val="4F81BD"/>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Data_negshock!$I$4:$I$10</c:f>
              <c:numCache>
                <c:formatCode>General</c:formatCode>
                <c:ptCount val="7"/>
                <c:pt idx="0">
                  <c:v>0</c:v>
                </c:pt>
                <c:pt idx="1">
                  <c:v>6.0247312032234636E-2</c:v>
                </c:pt>
                <c:pt idx="2">
                  <c:v>-2.8172181277438074E-2</c:v>
                </c:pt>
                <c:pt idx="3">
                  <c:v>-0.17744046948975414</c:v>
                </c:pt>
                <c:pt idx="4">
                  <c:v>-0.31269707991849544</c:v>
                </c:pt>
                <c:pt idx="5">
                  <c:v>-0.50539823344418122</c:v>
                </c:pt>
                <c:pt idx="6">
                  <c:v>-0.52417538801341312</c:v>
                </c:pt>
              </c:numCache>
            </c:numRef>
          </c:val>
          <c:smooth val="0"/>
          <c:extLst>
            <c:ext xmlns:c16="http://schemas.microsoft.com/office/drawing/2014/chart" uri="{C3380CC4-5D6E-409C-BE32-E72D297353CC}">
              <c16:uniqueId val="{00000001-6DB1-4AB3-AB53-4DB9A3E46AD8}"/>
            </c:ext>
          </c:extLst>
        </c:ser>
        <c:ser>
          <c:idx val="0"/>
          <c:order val="2"/>
          <c:spPr>
            <a:ln w="76200" cap="rnd">
              <a:solidFill>
                <a:schemeClr val="accent1"/>
              </a:solidFill>
              <a:prstDash val="sysDot"/>
              <a:round/>
            </a:ln>
            <a:effectLst/>
          </c:spPr>
          <c:marker>
            <c:symbol val="none"/>
          </c:marker>
          <c:cat>
            <c:numRef>
              <c:f>Data_negshock!$G$4:$G$10</c:f>
              <c:numCache>
                <c:formatCode>General</c:formatCode>
                <c:ptCount val="7"/>
                <c:pt idx="0">
                  <c:v>-1</c:v>
                </c:pt>
                <c:pt idx="1">
                  <c:v>0</c:v>
                </c:pt>
                <c:pt idx="2">
                  <c:v>1</c:v>
                </c:pt>
                <c:pt idx="3">
                  <c:v>2</c:v>
                </c:pt>
                <c:pt idx="4">
                  <c:v>3</c:v>
                </c:pt>
                <c:pt idx="5">
                  <c:v>4</c:v>
                </c:pt>
                <c:pt idx="6">
                  <c:v>5</c:v>
                </c:pt>
              </c:numCache>
            </c:numRef>
          </c:cat>
          <c:val>
            <c:numRef>
              <c:f>Data_negshock!$J$4:$J$10</c:f>
              <c:numCache>
                <c:formatCode>General</c:formatCode>
                <c:ptCount val="7"/>
                <c:pt idx="0">
                  <c:v>0</c:v>
                </c:pt>
                <c:pt idx="1">
                  <c:v>0.43449321605154434</c:v>
                </c:pt>
                <c:pt idx="2">
                  <c:v>0.54711468844851008</c:v>
                </c:pt>
                <c:pt idx="3">
                  <c:v>0.53549664348787163</c:v>
                </c:pt>
                <c:pt idx="4">
                  <c:v>0.64876145563438437</c:v>
                </c:pt>
                <c:pt idx="5">
                  <c:v>0.65361276064764984</c:v>
                </c:pt>
                <c:pt idx="6">
                  <c:v>0.58657672950027506</c:v>
                </c:pt>
              </c:numCache>
            </c:numRef>
          </c:val>
          <c:smooth val="0"/>
          <c:extLst>
            <c:ext xmlns:c16="http://schemas.microsoft.com/office/drawing/2014/chart" uri="{C3380CC4-5D6E-409C-BE32-E72D297353CC}">
              <c16:uniqueId val="{00000002-6DB1-4AB3-AB53-4DB9A3E46AD8}"/>
            </c:ext>
          </c:extLst>
        </c:ser>
        <c:ser>
          <c:idx val="1"/>
          <c:order val="3"/>
          <c:spPr>
            <a:ln w="76200" cap="rnd">
              <a:solidFill>
                <a:srgbClr val="C00000"/>
              </a:solidFill>
              <a:prstDash val="dash"/>
              <a:round/>
            </a:ln>
            <a:effectLst/>
          </c:spPr>
          <c:marker>
            <c:symbol val="none"/>
          </c:marker>
          <c:val>
            <c:numRef>
              <c:f>Data_baseline!$H$4:$H$10</c:f>
              <c:numCache>
                <c:formatCode>General</c:formatCode>
                <c:ptCount val="7"/>
                <c:pt idx="0">
                  <c:v>0</c:v>
                </c:pt>
                <c:pt idx="1">
                  <c:v>4.7822582680592314E-2</c:v>
                </c:pt>
                <c:pt idx="2">
                  <c:v>-2.9602020920009818E-2</c:v>
                </c:pt>
                <c:pt idx="3">
                  <c:v>-0.22886295825066044</c:v>
                </c:pt>
                <c:pt idx="4">
                  <c:v>-0.24076935925260184</c:v>
                </c:pt>
                <c:pt idx="5">
                  <c:v>-0.40497999301739041</c:v>
                </c:pt>
                <c:pt idx="6">
                  <c:v>-0.43411227084528653</c:v>
                </c:pt>
              </c:numCache>
            </c:numRef>
          </c:val>
          <c:smooth val="0"/>
          <c:extLst>
            <c:ext xmlns:c16="http://schemas.microsoft.com/office/drawing/2014/chart" uri="{C3380CC4-5D6E-409C-BE32-E72D297353CC}">
              <c16:uniqueId val="{00000003-6DB1-4AB3-AB53-4DB9A3E46AD8}"/>
            </c:ext>
          </c:extLst>
        </c:ser>
        <c:dLbls>
          <c:showLegendKey val="0"/>
          <c:showVal val="0"/>
          <c:showCatName val="0"/>
          <c:showSerName val="0"/>
          <c:showPercent val="0"/>
          <c:showBubbleSize val="0"/>
        </c:dLbls>
        <c:smooth val="0"/>
        <c:axId val="2048953344"/>
        <c:axId val="1764170272"/>
      </c:lineChart>
      <c:catAx>
        <c:axId val="20489533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764170272"/>
        <c:crosses val="autoZero"/>
        <c:auto val="1"/>
        <c:lblAlgn val="ctr"/>
        <c:lblOffset val="100"/>
        <c:noMultiLvlLbl val="0"/>
      </c:catAx>
      <c:valAx>
        <c:axId val="176417027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48953344"/>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C2DADD-A43F-444C-9744-60EC8165AF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8FE2ED-9226-431B-BEDA-2C77076BA8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17D19C-A113-478A-9E63-B3A79EF39138}" type="datetimeFigureOut">
              <a:rPr lang="en-US" smtClean="0"/>
              <a:t>2/2/19</a:t>
            </a:fld>
            <a:endParaRPr lang="en-US"/>
          </a:p>
        </p:txBody>
      </p:sp>
      <p:sp>
        <p:nvSpPr>
          <p:cNvPr id="4" name="Footer Placeholder 3">
            <a:extLst>
              <a:ext uri="{FF2B5EF4-FFF2-40B4-BE49-F238E27FC236}">
                <a16:creationId xmlns:a16="http://schemas.microsoft.com/office/drawing/2014/main" id="{260976D3-551D-42F9-9BFE-963284B8628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5" name="Slide Number Placeholder 4">
            <a:extLst>
              <a:ext uri="{FF2B5EF4-FFF2-40B4-BE49-F238E27FC236}">
                <a16:creationId xmlns:a16="http://schemas.microsoft.com/office/drawing/2014/main" id="{FB44919E-8EC6-4BDA-A430-38CA4844F0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7D94A1-F007-4BE1-9522-8C8592CCA8FD}" type="slidenum">
              <a:rPr lang="en-US" smtClean="0"/>
              <a:t>‹#›</a:t>
            </a:fld>
            <a:endParaRPr lang="en-US"/>
          </a:p>
        </p:txBody>
      </p:sp>
    </p:spTree>
    <p:extLst>
      <p:ext uri="{BB962C8B-B14F-4D97-AF65-F5344CB8AC3E}">
        <p14:creationId xmlns:p14="http://schemas.microsoft.com/office/powerpoint/2010/main" val="17882872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99E0D-C02A-4857-9E1B-842EA420C201}" type="datetimeFigureOut">
              <a:rPr lang="en-US" smtClean="0"/>
              <a:t>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Agent Orange: Andrew Rose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9A229-9F2D-4CBF-B0E3-D8C1C66C868B}" type="slidenum">
              <a:rPr lang="en-US" smtClean="0"/>
              <a:t>‹#›</a:t>
            </a:fld>
            <a:endParaRPr lang="en-US"/>
          </a:p>
        </p:txBody>
      </p:sp>
    </p:spTree>
    <p:extLst>
      <p:ext uri="{BB962C8B-B14F-4D97-AF65-F5344CB8AC3E}">
        <p14:creationId xmlns:p14="http://schemas.microsoft.com/office/powerpoint/2010/main" val="33361914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30</a:t>
            </a:fld>
            <a:endParaRPr lang="en-US" altLang="en-US" sz="1200"/>
          </a:p>
        </p:txBody>
      </p:sp>
    </p:spTree>
    <p:extLst>
      <p:ext uri="{BB962C8B-B14F-4D97-AF65-F5344CB8AC3E}">
        <p14:creationId xmlns:p14="http://schemas.microsoft.com/office/powerpoint/2010/main" val="47057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31</a:t>
            </a:fld>
            <a:endParaRPr lang="en-US" altLang="en-US" sz="1200"/>
          </a:p>
        </p:txBody>
      </p:sp>
    </p:spTree>
    <p:extLst>
      <p:ext uri="{BB962C8B-B14F-4D97-AF65-F5344CB8AC3E}">
        <p14:creationId xmlns:p14="http://schemas.microsoft.com/office/powerpoint/2010/main" val="358478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D19424D6-9378-4A9A-BCB4-E809EC210A2C}" type="slidenum">
              <a:rPr lang="en-US" altLang="en-US" sz="1200"/>
              <a:pPr defTabSz="2428445" fontAlgn="base">
                <a:spcBef>
                  <a:spcPct val="0"/>
                </a:spcBef>
                <a:spcAft>
                  <a:spcPct val="0"/>
                </a:spcAft>
              </a:pPr>
              <a:t>32</a:t>
            </a:fld>
            <a:endParaRPr lang="en-US" altLang="en-US" sz="1200"/>
          </a:p>
        </p:txBody>
      </p:sp>
    </p:spTree>
    <p:extLst>
      <p:ext uri="{BB962C8B-B14F-4D97-AF65-F5344CB8AC3E}">
        <p14:creationId xmlns:p14="http://schemas.microsoft.com/office/powerpoint/2010/main" val="3642024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33</a:t>
            </a:fld>
            <a:endParaRPr lang="en-US" altLang="en-US" sz="1200"/>
          </a:p>
        </p:txBody>
      </p:sp>
    </p:spTree>
    <p:extLst>
      <p:ext uri="{BB962C8B-B14F-4D97-AF65-F5344CB8AC3E}">
        <p14:creationId xmlns:p14="http://schemas.microsoft.com/office/powerpoint/2010/main" val="240167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34</a:t>
            </a:fld>
            <a:endParaRPr lang="en-US" altLang="en-US" sz="1200"/>
          </a:p>
        </p:txBody>
      </p:sp>
    </p:spTree>
    <p:extLst>
      <p:ext uri="{BB962C8B-B14F-4D97-AF65-F5344CB8AC3E}">
        <p14:creationId xmlns:p14="http://schemas.microsoft.com/office/powerpoint/2010/main" val="183795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35</a:t>
            </a:fld>
            <a:endParaRPr lang="en-US" altLang="en-US" sz="1200"/>
          </a:p>
        </p:txBody>
      </p:sp>
    </p:spTree>
    <p:extLst>
      <p:ext uri="{BB962C8B-B14F-4D97-AF65-F5344CB8AC3E}">
        <p14:creationId xmlns:p14="http://schemas.microsoft.com/office/powerpoint/2010/main" val="3398491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BC2B7D3B-2B70-4BBB-B43C-812CD073C9B5}" type="slidenum">
              <a:rPr lang="en-US" altLang="en-US" sz="1200"/>
              <a:pPr defTabSz="2428445" fontAlgn="base">
                <a:spcBef>
                  <a:spcPct val="0"/>
                </a:spcBef>
                <a:spcAft>
                  <a:spcPct val="0"/>
                </a:spcAft>
              </a:pPr>
              <a:t>36</a:t>
            </a:fld>
            <a:endParaRPr lang="en-US" altLang="en-US" sz="1200"/>
          </a:p>
        </p:txBody>
      </p:sp>
    </p:spTree>
    <p:extLst>
      <p:ext uri="{BB962C8B-B14F-4D97-AF65-F5344CB8AC3E}">
        <p14:creationId xmlns:p14="http://schemas.microsoft.com/office/powerpoint/2010/main" val="2912825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4800">
                <a:solidFill>
                  <a:schemeClr val="tx1"/>
                </a:solidFill>
                <a:latin typeface="Calibri" panose="020F0502020204030204" pitchFamily="34" charset="0"/>
              </a:defRPr>
            </a:lvl1pPr>
            <a:lvl2pPr marL="769473" indent="-295951">
              <a:defRPr sz="4800">
                <a:solidFill>
                  <a:schemeClr val="tx1"/>
                </a:solidFill>
                <a:latin typeface="Calibri" panose="020F0502020204030204" pitchFamily="34" charset="0"/>
              </a:defRPr>
            </a:lvl2pPr>
            <a:lvl3pPr marL="1183805" indent="-236761">
              <a:defRPr sz="4800">
                <a:solidFill>
                  <a:schemeClr val="tx1"/>
                </a:solidFill>
                <a:latin typeface="Calibri" panose="020F0502020204030204" pitchFamily="34" charset="0"/>
              </a:defRPr>
            </a:lvl3pPr>
            <a:lvl4pPr marL="1657327" indent="-236761">
              <a:defRPr sz="4800">
                <a:solidFill>
                  <a:schemeClr val="tx1"/>
                </a:solidFill>
                <a:latin typeface="Calibri" panose="020F0502020204030204" pitchFamily="34" charset="0"/>
              </a:defRPr>
            </a:lvl4pPr>
            <a:lvl5pPr marL="2130849" indent="-236761">
              <a:defRPr sz="4800">
                <a:solidFill>
                  <a:schemeClr val="tx1"/>
                </a:solidFill>
                <a:latin typeface="Calibri" panose="020F0502020204030204" pitchFamily="34" charset="0"/>
              </a:defRPr>
            </a:lvl5pPr>
            <a:lvl6pPr marL="2604371" indent="-236761" defTabSz="2428445" eaLnBrk="0" fontAlgn="base" hangingPunct="0">
              <a:spcBef>
                <a:spcPct val="0"/>
              </a:spcBef>
              <a:spcAft>
                <a:spcPct val="0"/>
              </a:spcAft>
              <a:defRPr sz="4800">
                <a:solidFill>
                  <a:schemeClr val="tx1"/>
                </a:solidFill>
                <a:latin typeface="Calibri" panose="020F0502020204030204" pitchFamily="34" charset="0"/>
              </a:defRPr>
            </a:lvl6pPr>
            <a:lvl7pPr marL="3077893" indent="-236761" defTabSz="2428445" eaLnBrk="0" fontAlgn="base" hangingPunct="0">
              <a:spcBef>
                <a:spcPct val="0"/>
              </a:spcBef>
              <a:spcAft>
                <a:spcPct val="0"/>
              </a:spcAft>
              <a:defRPr sz="4800">
                <a:solidFill>
                  <a:schemeClr val="tx1"/>
                </a:solidFill>
                <a:latin typeface="Calibri" panose="020F0502020204030204" pitchFamily="34" charset="0"/>
              </a:defRPr>
            </a:lvl7pPr>
            <a:lvl8pPr marL="3551415" indent="-236761" defTabSz="2428445" eaLnBrk="0" fontAlgn="base" hangingPunct="0">
              <a:spcBef>
                <a:spcPct val="0"/>
              </a:spcBef>
              <a:spcAft>
                <a:spcPct val="0"/>
              </a:spcAft>
              <a:defRPr sz="4800">
                <a:solidFill>
                  <a:schemeClr val="tx1"/>
                </a:solidFill>
                <a:latin typeface="Calibri" panose="020F0502020204030204" pitchFamily="34" charset="0"/>
              </a:defRPr>
            </a:lvl8pPr>
            <a:lvl9pPr marL="4024937" indent="-236761" defTabSz="2428445" eaLnBrk="0" fontAlgn="base" hangingPunct="0">
              <a:spcBef>
                <a:spcPct val="0"/>
              </a:spcBef>
              <a:spcAft>
                <a:spcPct val="0"/>
              </a:spcAft>
              <a:defRPr sz="4800">
                <a:solidFill>
                  <a:schemeClr val="tx1"/>
                </a:solidFill>
                <a:latin typeface="Calibri" panose="020F0502020204030204" pitchFamily="34" charset="0"/>
              </a:defRPr>
            </a:lvl9pPr>
          </a:lstStyle>
          <a:p>
            <a:pPr defTabSz="2428445" fontAlgn="base">
              <a:spcBef>
                <a:spcPct val="0"/>
              </a:spcBef>
              <a:spcAft>
                <a:spcPct val="0"/>
              </a:spcAft>
            </a:pPr>
            <a:fld id="{FD7E9A4A-3FCD-4276-B48F-918DEBD18C7C}" type="slidenum">
              <a:rPr lang="en-US" altLang="en-US" sz="1200"/>
              <a:pPr defTabSz="2428445" fontAlgn="base">
                <a:spcBef>
                  <a:spcPct val="0"/>
                </a:spcBef>
                <a:spcAft>
                  <a:spcPct val="0"/>
                </a:spcAft>
              </a:pPr>
              <a:t>37</a:t>
            </a:fld>
            <a:endParaRPr lang="en-US" altLang="en-US" sz="1200"/>
          </a:p>
        </p:txBody>
      </p:sp>
    </p:spTree>
    <p:extLst>
      <p:ext uri="{BB962C8B-B14F-4D97-AF65-F5344CB8AC3E}">
        <p14:creationId xmlns:p14="http://schemas.microsoft.com/office/powerpoint/2010/main" val="5461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290C-D614-4ECF-962B-E905686C1D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A2B226-BC18-4427-83BE-5C3E640495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FAAB52-8F1B-4281-BC83-125B9C6269C9}"/>
              </a:ext>
            </a:extLst>
          </p:cNvPr>
          <p:cNvSpPr>
            <a:spLocks noGrp="1"/>
          </p:cNvSpPr>
          <p:nvPr>
            <p:ph type="dt" sz="half" idx="10"/>
          </p:nvPr>
        </p:nvSpPr>
        <p:spPr/>
        <p:txBody>
          <a:bodyPr/>
          <a:lstStyle/>
          <a:p>
            <a:fld id="{3508E523-7352-455F-B4EA-9076C7F0EF3C}" type="datetime1">
              <a:rPr lang="en-US" smtClean="0"/>
              <a:t>2/2/19</a:t>
            </a:fld>
            <a:endParaRPr lang="en-US"/>
          </a:p>
        </p:txBody>
      </p:sp>
      <p:sp>
        <p:nvSpPr>
          <p:cNvPr id="5" name="Footer Placeholder 4">
            <a:extLst>
              <a:ext uri="{FF2B5EF4-FFF2-40B4-BE49-F238E27FC236}">
                <a16:creationId xmlns:a16="http://schemas.microsoft.com/office/drawing/2014/main" id="{704E5D5C-83D3-46B1-832F-3DF433912008}"/>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1FD85991-A29A-44E2-9BA5-A310286879F9}"/>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6844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2EA6-EAAD-4E81-BF63-65AC95735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308542-BB25-4040-9AB7-C8E1E17065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E8336-6737-4B1B-B80B-CD6D8D83A3CE}"/>
              </a:ext>
            </a:extLst>
          </p:cNvPr>
          <p:cNvSpPr>
            <a:spLocks noGrp="1"/>
          </p:cNvSpPr>
          <p:nvPr>
            <p:ph type="dt" sz="half" idx="10"/>
          </p:nvPr>
        </p:nvSpPr>
        <p:spPr/>
        <p:txBody>
          <a:bodyPr/>
          <a:lstStyle/>
          <a:p>
            <a:fld id="{6AB60AB5-D1F4-4B17-B1F3-BFC76135484B}" type="datetime1">
              <a:rPr lang="en-US" smtClean="0"/>
              <a:t>2/2/19</a:t>
            </a:fld>
            <a:endParaRPr lang="en-US"/>
          </a:p>
        </p:txBody>
      </p:sp>
      <p:sp>
        <p:nvSpPr>
          <p:cNvPr id="5" name="Footer Placeholder 4">
            <a:extLst>
              <a:ext uri="{FF2B5EF4-FFF2-40B4-BE49-F238E27FC236}">
                <a16:creationId xmlns:a16="http://schemas.microsoft.com/office/drawing/2014/main" id="{0BF14753-E24A-480F-ADB1-1D683FA640D6}"/>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6B398AA6-5012-4E63-87EC-26F1CDF2BE1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13107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A88BD-F918-4812-99E2-B2F9667007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56F7E7-A270-470E-A978-97E2C85023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420FD-D79C-4039-BF11-80C96014A39D}"/>
              </a:ext>
            </a:extLst>
          </p:cNvPr>
          <p:cNvSpPr>
            <a:spLocks noGrp="1"/>
          </p:cNvSpPr>
          <p:nvPr>
            <p:ph type="dt" sz="half" idx="10"/>
          </p:nvPr>
        </p:nvSpPr>
        <p:spPr/>
        <p:txBody>
          <a:bodyPr/>
          <a:lstStyle/>
          <a:p>
            <a:fld id="{ED9FF239-F687-4F37-A424-91C187CC8FDC}" type="datetime1">
              <a:rPr lang="en-US" smtClean="0"/>
              <a:t>2/2/19</a:t>
            </a:fld>
            <a:endParaRPr lang="en-US"/>
          </a:p>
        </p:txBody>
      </p:sp>
      <p:sp>
        <p:nvSpPr>
          <p:cNvPr id="5" name="Footer Placeholder 4">
            <a:extLst>
              <a:ext uri="{FF2B5EF4-FFF2-40B4-BE49-F238E27FC236}">
                <a16:creationId xmlns:a16="http://schemas.microsoft.com/office/drawing/2014/main" id="{1EEB3AD2-FA29-4758-AF2B-9B9E3E2F62BA}"/>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C2F04B7B-8172-45B3-871E-F823205D6D76}"/>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3909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3488-9E6B-4FD4-A2E2-713AE0711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40453-D8E5-49BC-B1B0-D9FDFDA47D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17677-7BBD-44A1-BEEE-457A6C2AABEC}"/>
              </a:ext>
            </a:extLst>
          </p:cNvPr>
          <p:cNvSpPr>
            <a:spLocks noGrp="1"/>
          </p:cNvSpPr>
          <p:nvPr>
            <p:ph type="dt" sz="half" idx="10"/>
          </p:nvPr>
        </p:nvSpPr>
        <p:spPr/>
        <p:txBody>
          <a:bodyPr/>
          <a:lstStyle/>
          <a:p>
            <a:fld id="{CAE09E9C-2F4F-44D2-898E-2AA9FBCAA32D}" type="datetime1">
              <a:rPr lang="en-US" smtClean="0"/>
              <a:t>2/2/19</a:t>
            </a:fld>
            <a:endParaRPr lang="en-US"/>
          </a:p>
        </p:txBody>
      </p:sp>
      <p:sp>
        <p:nvSpPr>
          <p:cNvPr id="5" name="Footer Placeholder 4">
            <a:extLst>
              <a:ext uri="{FF2B5EF4-FFF2-40B4-BE49-F238E27FC236}">
                <a16:creationId xmlns:a16="http://schemas.microsoft.com/office/drawing/2014/main" id="{53192629-9360-433F-8797-492012FD1AA4}"/>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D18C70FC-4346-4516-ACA7-44F2ED7051E2}"/>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1620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44F6-E482-4A85-AB19-47FC33518E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5FE277-119F-492F-8DC7-F3C536D50B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7FFA65-3EBD-4924-84B9-DD09F709D652}"/>
              </a:ext>
            </a:extLst>
          </p:cNvPr>
          <p:cNvSpPr>
            <a:spLocks noGrp="1"/>
          </p:cNvSpPr>
          <p:nvPr>
            <p:ph type="dt" sz="half" idx="10"/>
          </p:nvPr>
        </p:nvSpPr>
        <p:spPr/>
        <p:txBody>
          <a:bodyPr/>
          <a:lstStyle/>
          <a:p>
            <a:fld id="{5EA97B39-AC02-429D-AD2C-20C1E06C1EC0}" type="datetime1">
              <a:rPr lang="en-US" smtClean="0"/>
              <a:t>2/2/19</a:t>
            </a:fld>
            <a:endParaRPr lang="en-US"/>
          </a:p>
        </p:txBody>
      </p:sp>
      <p:sp>
        <p:nvSpPr>
          <p:cNvPr id="5" name="Footer Placeholder 4">
            <a:extLst>
              <a:ext uri="{FF2B5EF4-FFF2-40B4-BE49-F238E27FC236}">
                <a16:creationId xmlns:a16="http://schemas.microsoft.com/office/drawing/2014/main" id="{B1C1E39F-05BE-4AD6-BBCC-C9785CF9FBDA}"/>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448686E7-6BC5-4E05-A62E-EEDE1D78BA9C}"/>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93598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DEB4-A6E3-44B5-B19A-A897767B1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ABB438-0BAD-4E78-BC6E-4E9974212C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E648C-568F-4CA0-A82C-EC40EF14F4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16C10B-9B8A-4F44-8EBF-40F7824BE2A3}"/>
              </a:ext>
            </a:extLst>
          </p:cNvPr>
          <p:cNvSpPr>
            <a:spLocks noGrp="1"/>
          </p:cNvSpPr>
          <p:nvPr>
            <p:ph type="dt" sz="half" idx="10"/>
          </p:nvPr>
        </p:nvSpPr>
        <p:spPr/>
        <p:txBody>
          <a:bodyPr/>
          <a:lstStyle/>
          <a:p>
            <a:fld id="{36917836-A86E-467E-8AFE-1593CA899C42}" type="datetime1">
              <a:rPr lang="en-US" smtClean="0"/>
              <a:t>2/2/19</a:t>
            </a:fld>
            <a:endParaRPr lang="en-US"/>
          </a:p>
        </p:txBody>
      </p:sp>
      <p:sp>
        <p:nvSpPr>
          <p:cNvPr id="6" name="Footer Placeholder 5">
            <a:extLst>
              <a:ext uri="{FF2B5EF4-FFF2-40B4-BE49-F238E27FC236}">
                <a16:creationId xmlns:a16="http://schemas.microsoft.com/office/drawing/2014/main" id="{69E26A32-C36B-4208-85A3-C9A9F47F701B}"/>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C44B315B-4A47-4057-92C2-255C4CE48FE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287420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FABB-6EAB-4338-A476-4D718B53C6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EC990-BB5B-407D-9B52-790190226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C6F334-AACF-47AC-9B48-5FF01F5291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105898-A4D1-4F9C-8DFA-0FD5ED28F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ED9BA-5E2B-4981-B5B7-3BE6D55938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7886C-F62E-4873-86DB-19DC0C7D81FC}"/>
              </a:ext>
            </a:extLst>
          </p:cNvPr>
          <p:cNvSpPr>
            <a:spLocks noGrp="1"/>
          </p:cNvSpPr>
          <p:nvPr>
            <p:ph type="dt" sz="half" idx="10"/>
          </p:nvPr>
        </p:nvSpPr>
        <p:spPr/>
        <p:txBody>
          <a:bodyPr/>
          <a:lstStyle/>
          <a:p>
            <a:fld id="{1E49C123-7BED-4D56-AAE2-4A4DE2DC9211}" type="datetime1">
              <a:rPr lang="en-US" smtClean="0"/>
              <a:t>2/2/19</a:t>
            </a:fld>
            <a:endParaRPr lang="en-US"/>
          </a:p>
        </p:txBody>
      </p:sp>
      <p:sp>
        <p:nvSpPr>
          <p:cNvPr id="8" name="Footer Placeholder 7">
            <a:extLst>
              <a:ext uri="{FF2B5EF4-FFF2-40B4-BE49-F238E27FC236}">
                <a16:creationId xmlns:a16="http://schemas.microsoft.com/office/drawing/2014/main" id="{E9C25CE7-A9EE-4340-9FB7-63569F78F3CE}"/>
              </a:ext>
            </a:extLst>
          </p:cNvPr>
          <p:cNvSpPr>
            <a:spLocks noGrp="1"/>
          </p:cNvSpPr>
          <p:nvPr>
            <p:ph type="ftr" sz="quarter" idx="11"/>
          </p:nvPr>
        </p:nvSpPr>
        <p:spPr/>
        <p:txBody>
          <a:bodyPr/>
          <a:lstStyle/>
          <a:p>
            <a:r>
              <a:rPr lang="en-US"/>
              <a:t>Agent Orange: Andrew Rose</a:t>
            </a:r>
          </a:p>
        </p:txBody>
      </p:sp>
      <p:sp>
        <p:nvSpPr>
          <p:cNvPr id="9" name="Slide Number Placeholder 8">
            <a:extLst>
              <a:ext uri="{FF2B5EF4-FFF2-40B4-BE49-F238E27FC236}">
                <a16:creationId xmlns:a16="http://schemas.microsoft.com/office/drawing/2014/main" id="{4D07E6B2-9385-4BCF-A098-0D9146BBC9BE}"/>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7070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A76C-2592-4E0A-8435-77A696DE5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0A686-5815-47A2-A206-122F2B4F076A}"/>
              </a:ext>
            </a:extLst>
          </p:cNvPr>
          <p:cNvSpPr>
            <a:spLocks noGrp="1"/>
          </p:cNvSpPr>
          <p:nvPr>
            <p:ph type="dt" sz="half" idx="10"/>
          </p:nvPr>
        </p:nvSpPr>
        <p:spPr/>
        <p:txBody>
          <a:bodyPr/>
          <a:lstStyle/>
          <a:p>
            <a:fld id="{922330F7-ABC9-4BC8-BC3A-39CFF2B2BA2C}" type="datetime1">
              <a:rPr lang="en-US" smtClean="0"/>
              <a:t>2/2/19</a:t>
            </a:fld>
            <a:endParaRPr lang="en-US"/>
          </a:p>
        </p:txBody>
      </p:sp>
      <p:sp>
        <p:nvSpPr>
          <p:cNvPr id="4" name="Footer Placeholder 3">
            <a:extLst>
              <a:ext uri="{FF2B5EF4-FFF2-40B4-BE49-F238E27FC236}">
                <a16:creationId xmlns:a16="http://schemas.microsoft.com/office/drawing/2014/main" id="{06EBC045-45B9-4FEB-A0D6-DD9686C40BE2}"/>
              </a:ext>
            </a:extLst>
          </p:cNvPr>
          <p:cNvSpPr>
            <a:spLocks noGrp="1"/>
          </p:cNvSpPr>
          <p:nvPr>
            <p:ph type="ftr" sz="quarter" idx="11"/>
          </p:nvPr>
        </p:nvSpPr>
        <p:spPr/>
        <p:txBody>
          <a:bodyPr/>
          <a:lstStyle/>
          <a:p>
            <a:r>
              <a:rPr lang="en-US"/>
              <a:t>Agent Orange: Andrew Rose</a:t>
            </a:r>
          </a:p>
        </p:txBody>
      </p:sp>
      <p:sp>
        <p:nvSpPr>
          <p:cNvPr id="5" name="Slide Number Placeholder 4">
            <a:extLst>
              <a:ext uri="{FF2B5EF4-FFF2-40B4-BE49-F238E27FC236}">
                <a16:creationId xmlns:a16="http://schemas.microsoft.com/office/drawing/2014/main" id="{0A211BC4-A853-40A0-9B48-7185EC72DC5A}"/>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4965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68E9F-BCE2-497B-941B-410D5179A9DC}"/>
              </a:ext>
            </a:extLst>
          </p:cNvPr>
          <p:cNvSpPr>
            <a:spLocks noGrp="1"/>
          </p:cNvSpPr>
          <p:nvPr>
            <p:ph type="dt" sz="half" idx="10"/>
          </p:nvPr>
        </p:nvSpPr>
        <p:spPr/>
        <p:txBody>
          <a:bodyPr/>
          <a:lstStyle/>
          <a:p>
            <a:fld id="{6D9CAEB0-9B33-4DA5-A679-FA22750A0A28}" type="datetime1">
              <a:rPr lang="en-US" smtClean="0"/>
              <a:t>2/2/19</a:t>
            </a:fld>
            <a:endParaRPr lang="en-US"/>
          </a:p>
        </p:txBody>
      </p:sp>
      <p:sp>
        <p:nvSpPr>
          <p:cNvPr id="3" name="Footer Placeholder 2">
            <a:extLst>
              <a:ext uri="{FF2B5EF4-FFF2-40B4-BE49-F238E27FC236}">
                <a16:creationId xmlns:a16="http://schemas.microsoft.com/office/drawing/2014/main" id="{357670AA-A4ED-47FA-9CE0-D99453C76B53}"/>
              </a:ext>
            </a:extLst>
          </p:cNvPr>
          <p:cNvSpPr>
            <a:spLocks noGrp="1"/>
          </p:cNvSpPr>
          <p:nvPr>
            <p:ph type="ftr" sz="quarter" idx="11"/>
          </p:nvPr>
        </p:nvSpPr>
        <p:spPr/>
        <p:txBody>
          <a:bodyPr/>
          <a:lstStyle/>
          <a:p>
            <a:r>
              <a:rPr lang="en-US"/>
              <a:t>Agent Orange: Andrew Rose</a:t>
            </a:r>
          </a:p>
        </p:txBody>
      </p:sp>
      <p:sp>
        <p:nvSpPr>
          <p:cNvPr id="4" name="Slide Number Placeholder 3">
            <a:extLst>
              <a:ext uri="{FF2B5EF4-FFF2-40B4-BE49-F238E27FC236}">
                <a16:creationId xmlns:a16="http://schemas.microsoft.com/office/drawing/2014/main" id="{B525C69E-745B-43AB-AF20-77649D4500C8}"/>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157005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FD87-2CA3-421F-9473-58F8C816F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915BBE-04D4-492E-A460-069B95310E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B94543-4A9C-44B1-8152-6944F3D52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F78F24-FD50-4166-82EC-3A5311141D8C}"/>
              </a:ext>
            </a:extLst>
          </p:cNvPr>
          <p:cNvSpPr>
            <a:spLocks noGrp="1"/>
          </p:cNvSpPr>
          <p:nvPr>
            <p:ph type="dt" sz="half" idx="10"/>
          </p:nvPr>
        </p:nvSpPr>
        <p:spPr/>
        <p:txBody>
          <a:bodyPr/>
          <a:lstStyle/>
          <a:p>
            <a:fld id="{3A951BD0-1BA3-4DD9-8685-5325869B4B39}" type="datetime1">
              <a:rPr lang="en-US" smtClean="0"/>
              <a:t>2/2/19</a:t>
            </a:fld>
            <a:endParaRPr lang="en-US"/>
          </a:p>
        </p:txBody>
      </p:sp>
      <p:sp>
        <p:nvSpPr>
          <p:cNvPr id="6" name="Footer Placeholder 5">
            <a:extLst>
              <a:ext uri="{FF2B5EF4-FFF2-40B4-BE49-F238E27FC236}">
                <a16:creationId xmlns:a16="http://schemas.microsoft.com/office/drawing/2014/main" id="{62692735-BC75-403B-8AFB-B373ADDEBADF}"/>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E1C3730B-A953-4F7F-B29C-7F873AC7E78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81263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5A58-0F61-4E7D-ADCB-DFA48BD9B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D2F163-0CF2-4E97-9CF7-8E0E2265A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53CD0C-0E29-49D6-8461-5AC73933A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D66A6D-76B1-4D36-A5B1-1E20CB300E47}"/>
              </a:ext>
            </a:extLst>
          </p:cNvPr>
          <p:cNvSpPr>
            <a:spLocks noGrp="1"/>
          </p:cNvSpPr>
          <p:nvPr>
            <p:ph type="dt" sz="half" idx="10"/>
          </p:nvPr>
        </p:nvSpPr>
        <p:spPr/>
        <p:txBody>
          <a:bodyPr/>
          <a:lstStyle/>
          <a:p>
            <a:fld id="{F86A1DC8-5F7E-48E0-9DE3-95808CE4CB71}" type="datetime1">
              <a:rPr lang="en-US" smtClean="0"/>
              <a:t>2/2/19</a:t>
            </a:fld>
            <a:endParaRPr lang="en-US"/>
          </a:p>
        </p:txBody>
      </p:sp>
      <p:sp>
        <p:nvSpPr>
          <p:cNvPr id="6" name="Footer Placeholder 5">
            <a:extLst>
              <a:ext uri="{FF2B5EF4-FFF2-40B4-BE49-F238E27FC236}">
                <a16:creationId xmlns:a16="http://schemas.microsoft.com/office/drawing/2014/main" id="{5E5789C1-7E58-421C-B2C8-8378F992F53D}"/>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FDF261BC-9B6E-419D-BD68-CEBCFE52D463}"/>
              </a:ext>
            </a:extLst>
          </p:cNvPr>
          <p:cNvSpPr>
            <a:spLocks noGrp="1"/>
          </p:cNvSpPr>
          <p:nvPr>
            <p:ph type="sldNum" sz="quarter" idx="12"/>
          </p:nvPr>
        </p:nvSpPr>
        <p:spPr/>
        <p:txBody>
          <a:bodyPr/>
          <a:lstStyle/>
          <a:p>
            <a:fld id="{9B3A0B6B-BDDD-4FAD-BC5A-2F3DEB1D381C}" type="slidenum">
              <a:rPr lang="en-US" smtClean="0"/>
              <a:t>‹#›</a:t>
            </a:fld>
            <a:endParaRPr lang="en-US"/>
          </a:p>
        </p:txBody>
      </p:sp>
    </p:spTree>
    <p:extLst>
      <p:ext uri="{BB962C8B-B14F-4D97-AF65-F5344CB8AC3E}">
        <p14:creationId xmlns:p14="http://schemas.microsoft.com/office/powerpoint/2010/main" val="331045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BDF02-14AE-4FB7-B1AD-0135C645C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DD169D-486E-4660-8965-A20F9688C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0A7A8-6FD9-454B-9F20-076A7E054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045B0-7D27-4E03-A31F-F1CDCAB76E7D}" type="datetime1">
              <a:rPr lang="en-US" smtClean="0"/>
              <a:t>2/2/19</a:t>
            </a:fld>
            <a:endParaRPr lang="en-US"/>
          </a:p>
        </p:txBody>
      </p:sp>
      <p:sp>
        <p:nvSpPr>
          <p:cNvPr id="5" name="Footer Placeholder 4">
            <a:extLst>
              <a:ext uri="{FF2B5EF4-FFF2-40B4-BE49-F238E27FC236}">
                <a16:creationId xmlns:a16="http://schemas.microsoft.com/office/drawing/2014/main" id="{B5C4B8A6-1BD3-4DC0-B7B4-283BD63C5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Agent Orange: Andrew Rose</a:t>
            </a:r>
          </a:p>
        </p:txBody>
      </p:sp>
      <p:sp>
        <p:nvSpPr>
          <p:cNvPr id="6" name="Slide Number Placeholder 5">
            <a:extLst>
              <a:ext uri="{FF2B5EF4-FFF2-40B4-BE49-F238E27FC236}">
                <a16:creationId xmlns:a16="http://schemas.microsoft.com/office/drawing/2014/main" id="{42830B76-C60A-4B0F-980B-71468D014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A0B6B-BDDD-4FAD-BC5A-2F3DEB1D381C}" type="slidenum">
              <a:rPr lang="en-US" smtClean="0"/>
              <a:t>‹#›</a:t>
            </a:fld>
            <a:endParaRPr lang="en-US"/>
          </a:p>
        </p:txBody>
      </p:sp>
    </p:spTree>
    <p:extLst>
      <p:ext uri="{BB962C8B-B14F-4D97-AF65-F5344CB8AC3E}">
        <p14:creationId xmlns:p14="http://schemas.microsoft.com/office/powerpoint/2010/main" val="271177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3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3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3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ACA6-ACC6-4E01-AC57-283BE449E146}"/>
              </a:ext>
            </a:extLst>
          </p:cNvPr>
          <p:cNvSpPr>
            <a:spLocks noGrp="1"/>
          </p:cNvSpPr>
          <p:nvPr>
            <p:ph type="ctrTitle"/>
          </p:nvPr>
        </p:nvSpPr>
        <p:spPr/>
        <p:txBody>
          <a:bodyPr>
            <a:noAutofit/>
          </a:bodyPr>
          <a:lstStyle/>
          <a:p>
            <a:r>
              <a:rPr lang="en-US" b="1" i="1" dirty="0"/>
              <a:t>Agent Orange:</a:t>
            </a:r>
            <a:br>
              <a:rPr lang="en-US" dirty="0"/>
            </a:br>
            <a:r>
              <a:rPr lang="en-US" b="1" i="1" dirty="0"/>
              <a:t>Trump, Soft Power, and Exports</a:t>
            </a:r>
            <a:endParaRPr lang="en-US" dirty="0"/>
          </a:p>
        </p:txBody>
      </p:sp>
      <p:sp>
        <p:nvSpPr>
          <p:cNvPr id="3" name="Subtitle 2">
            <a:extLst>
              <a:ext uri="{FF2B5EF4-FFF2-40B4-BE49-F238E27FC236}">
                <a16:creationId xmlns:a16="http://schemas.microsoft.com/office/drawing/2014/main" id="{67A8FAE5-50B1-4820-B5B3-4B267B965441}"/>
              </a:ext>
            </a:extLst>
          </p:cNvPr>
          <p:cNvSpPr>
            <a:spLocks noGrp="1"/>
          </p:cNvSpPr>
          <p:nvPr>
            <p:ph type="subTitle" idx="1"/>
          </p:nvPr>
        </p:nvSpPr>
        <p:spPr/>
        <p:txBody>
          <a:bodyPr>
            <a:normAutofit/>
          </a:bodyPr>
          <a:lstStyle/>
          <a:p>
            <a:r>
              <a:rPr lang="en-US" sz="3200" dirty="0"/>
              <a:t>Andrew K Rose</a:t>
            </a:r>
          </a:p>
          <a:p>
            <a:r>
              <a:rPr lang="en-US" sz="3200" dirty="0"/>
              <a:t>Berkeley-Haas, ABFER, CEPR and NBER</a:t>
            </a:r>
          </a:p>
        </p:txBody>
      </p:sp>
    </p:spTree>
    <p:extLst>
      <p:ext uri="{BB962C8B-B14F-4D97-AF65-F5344CB8AC3E}">
        <p14:creationId xmlns:p14="http://schemas.microsoft.com/office/powerpoint/2010/main" val="115650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Contrast China and Russia: Lined up on 45</a:t>
            </a:r>
            <a:r>
              <a:rPr lang="en-US" baseline="30000" dirty="0"/>
              <a:t>⁰</a:t>
            </a:r>
          </a:p>
        </p:txBody>
      </p:sp>
      <p:pic>
        <p:nvPicPr>
          <p:cNvPr id="6" name="Content Placeholder 5">
            <a:extLst>
              <a:ext uri="{FF2B5EF4-FFF2-40B4-BE49-F238E27FC236}">
                <a16:creationId xmlns:a16="http://schemas.microsoft.com/office/drawing/2014/main" id="{B3901859-55E5-40E0-A755-92D592E26FBB}"/>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9346"/>
            <a:ext cx="10515600" cy="4735961"/>
          </a:xfrm>
          <a:prstGeom prst="rect">
            <a:avLst/>
          </a:prstGeom>
          <a:ln>
            <a:solidFill>
              <a:schemeClr val="tx1"/>
            </a:solidFill>
          </a:ln>
        </p:spPr>
      </p:pic>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10</a:t>
            </a:fld>
            <a:endParaRPr lang="en-US"/>
          </a:p>
        </p:txBody>
      </p:sp>
    </p:spTree>
    <p:extLst>
      <p:ext uri="{BB962C8B-B14F-4D97-AF65-F5344CB8AC3E}">
        <p14:creationId xmlns:p14="http://schemas.microsoft.com/office/powerpoint/2010/main" val="15866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865D-8B51-4DB8-8D8F-8372B34928FE}"/>
              </a:ext>
            </a:extLst>
          </p:cNvPr>
          <p:cNvSpPr>
            <a:spLocks noGrp="1"/>
          </p:cNvSpPr>
          <p:nvPr>
            <p:ph type="title"/>
          </p:nvPr>
        </p:nvSpPr>
        <p:spPr/>
        <p:txBody>
          <a:bodyPr/>
          <a:lstStyle/>
          <a:p>
            <a:r>
              <a:rPr lang="en-US" dirty="0"/>
              <a:t>Bush vs. Trump; roughly comparable</a:t>
            </a:r>
            <a:endParaRPr lang="en-US" baseline="30000" dirty="0"/>
          </a:p>
        </p:txBody>
      </p:sp>
      <p:sp>
        <p:nvSpPr>
          <p:cNvPr id="3" name="Footer Placeholder 2">
            <a:extLst>
              <a:ext uri="{FF2B5EF4-FFF2-40B4-BE49-F238E27FC236}">
                <a16:creationId xmlns:a16="http://schemas.microsoft.com/office/drawing/2014/main" id="{0977BF17-24DE-478D-A18A-D38866305364}"/>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10D6B672-C74C-4363-A864-FFB3B17AFAD5}"/>
              </a:ext>
            </a:extLst>
          </p:cNvPr>
          <p:cNvSpPr>
            <a:spLocks noGrp="1"/>
          </p:cNvSpPr>
          <p:nvPr>
            <p:ph type="sldNum" sz="quarter" idx="12"/>
          </p:nvPr>
        </p:nvSpPr>
        <p:spPr/>
        <p:txBody>
          <a:bodyPr/>
          <a:lstStyle/>
          <a:p>
            <a:fld id="{9B3A0B6B-BDDD-4FAD-BC5A-2F3DEB1D381C}" type="slidenum">
              <a:rPr lang="en-US" smtClean="0"/>
              <a:t>11</a:t>
            </a:fld>
            <a:endParaRPr lang="en-US"/>
          </a:p>
        </p:txBody>
      </p:sp>
      <p:pic>
        <p:nvPicPr>
          <p:cNvPr id="11" name="Content Placeholder 10">
            <a:extLst>
              <a:ext uri="{FF2B5EF4-FFF2-40B4-BE49-F238E27FC236}">
                <a16:creationId xmlns:a16="http://schemas.microsoft.com/office/drawing/2014/main" id="{2022B7EB-9AF3-46E5-802C-6390C0A1F187}"/>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85038" y="1453685"/>
            <a:ext cx="10515600" cy="4736592"/>
          </a:xfrm>
          <a:ln>
            <a:solidFill>
              <a:schemeClr val="tx1"/>
            </a:solidFill>
          </a:ln>
        </p:spPr>
      </p:pic>
    </p:spTree>
    <p:extLst>
      <p:ext uri="{BB962C8B-B14F-4D97-AF65-F5344CB8AC3E}">
        <p14:creationId xmlns:p14="http://schemas.microsoft.com/office/powerpoint/2010/main" val="400617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1FE2-63A0-499A-B831-F30BF0911370}"/>
              </a:ext>
            </a:extLst>
          </p:cNvPr>
          <p:cNvSpPr>
            <a:spLocks noGrp="1"/>
          </p:cNvSpPr>
          <p:nvPr>
            <p:ph type="title"/>
          </p:nvPr>
        </p:nvSpPr>
        <p:spPr/>
        <p:txBody>
          <a:bodyPr/>
          <a:lstStyle/>
          <a:p>
            <a:r>
              <a:rPr lang="en-US" dirty="0"/>
              <a:t>But Does Soft Power Actually Affect Exports?</a:t>
            </a:r>
          </a:p>
        </p:txBody>
      </p:sp>
      <p:sp>
        <p:nvSpPr>
          <p:cNvPr id="3" name="Content Placeholder 2">
            <a:extLst>
              <a:ext uri="{FF2B5EF4-FFF2-40B4-BE49-F238E27FC236}">
                <a16:creationId xmlns:a16="http://schemas.microsoft.com/office/drawing/2014/main" id="{812430D4-EC66-4095-BC42-2BC9F6D35556}"/>
              </a:ext>
            </a:extLst>
          </p:cNvPr>
          <p:cNvSpPr>
            <a:spLocks noGrp="1"/>
          </p:cNvSpPr>
          <p:nvPr>
            <p:ph idx="1"/>
          </p:nvPr>
        </p:nvSpPr>
        <p:spPr/>
        <p:txBody>
          <a:bodyPr/>
          <a:lstStyle/>
          <a:p>
            <a:r>
              <a:rPr lang="en-US" dirty="0"/>
              <a:t>Need to control for other export determinants via “Gravity Model”</a:t>
            </a:r>
          </a:p>
          <a:p>
            <a:pPr lvl="1"/>
            <a:r>
              <a:rPr lang="en-US" dirty="0"/>
              <a:t>One country (e.g., US) trades more with countries which are:</a:t>
            </a:r>
          </a:p>
          <a:p>
            <a:pPr lvl="2"/>
            <a:r>
              <a:rPr lang="en-US" i="1" dirty="0"/>
              <a:t>Larger</a:t>
            </a:r>
            <a:r>
              <a:rPr lang="en-US" dirty="0"/>
              <a:t> in economic mass (GDP)</a:t>
            </a:r>
          </a:p>
          <a:p>
            <a:pPr lvl="2"/>
            <a:r>
              <a:rPr lang="en-US" i="1" dirty="0"/>
              <a:t>Closer</a:t>
            </a:r>
            <a:r>
              <a:rPr lang="en-US" dirty="0"/>
              <a:t> </a:t>
            </a:r>
          </a:p>
          <a:p>
            <a:pPr lvl="3"/>
            <a:r>
              <a:rPr lang="en-US" dirty="0"/>
              <a:t>Geographically: distance, common land border</a:t>
            </a:r>
          </a:p>
          <a:p>
            <a:pPr lvl="3"/>
            <a:r>
              <a:rPr lang="en-US" dirty="0"/>
              <a:t>Culturally: share language, colonial heritage</a:t>
            </a:r>
          </a:p>
          <a:p>
            <a:pPr lvl="3"/>
            <a:r>
              <a:rPr lang="en-US" dirty="0"/>
              <a:t>Politically: regional trade agreement</a:t>
            </a:r>
          </a:p>
          <a:p>
            <a:r>
              <a:rPr lang="en-US" dirty="0"/>
              <a:t>Gravity: a (rare) example of an economic model that works well in both theory and practice</a:t>
            </a:r>
          </a:p>
          <a:p>
            <a:pPr lvl="1"/>
            <a:r>
              <a:rPr lang="en-US" dirty="0"/>
              <a:t>Fits well; large and similar (across study) effects of income, distance </a:t>
            </a:r>
          </a:p>
          <a:p>
            <a:pPr lvl="1"/>
            <a:r>
              <a:rPr lang="en-US" dirty="0"/>
              <a:t>Heritage of Tinbergen (and Newton)</a:t>
            </a:r>
          </a:p>
          <a:p>
            <a:pPr lvl="2"/>
            <a:endParaRPr lang="en-US" dirty="0"/>
          </a:p>
        </p:txBody>
      </p:sp>
      <p:sp>
        <p:nvSpPr>
          <p:cNvPr id="6" name="Footer Placeholder 5">
            <a:extLst>
              <a:ext uri="{FF2B5EF4-FFF2-40B4-BE49-F238E27FC236}">
                <a16:creationId xmlns:a16="http://schemas.microsoft.com/office/drawing/2014/main" id="{5068CA9F-31D9-4E00-B2B6-D7A49AF1CCAE}"/>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9EA2591D-A07A-46F3-8D85-8D8F51276FB8}"/>
              </a:ext>
            </a:extLst>
          </p:cNvPr>
          <p:cNvSpPr>
            <a:spLocks noGrp="1"/>
          </p:cNvSpPr>
          <p:nvPr>
            <p:ph type="sldNum" sz="quarter" idx="12"/>
          </p:nvPr>
        </p:nvSpPr>
        <p:spPr/>
        <p:txBody>
          <a:bodyPr/>
          <a:lstStyle/>
          <a:p>
            <a:fld id="{9B3A0B6B-BDDD-4FAD-BC5A-2F3DEB1D381C}" type="slidenum">
              <a:rPr lang="en-US" smtClean="0"/>
              <a:t>12</a:t>
            </a:fld>
            <a:endParaRPr lang="en-US"/>
          </a:p>
        </p:txBody>
      </p:sp>
    </p:spTree>
    <p:extLst>
      <p:ext uri="{BB962C8B-B14F-4D97-AF65-F5344CB8AC3E}">
        <p14:creationId xmlns:p14="http://schemas.microsoft.com/office/powerpoint/2010/main" val="166588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Estimating Equation</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normAutofit fontScale="92500" lnSpcReduction="10000"/>
          </a:bodyPr>
          <a:lstStyle/>
          <a:p>
            <a:pPr marL="0" indent="0">
              <a:buNone/>
            </a:pPr>
            <a:r>
              <a:rPr lang="en-US" dirty="0"/>
              <a:t>Least Squares with Dummy Variables (Head-Mayer LSDV):</a:t>
            </a:r>
          </a:p>
          <a:p>
            <a:pPr marL="0" indent="0">
              <a:buNone/>
            </a:pPr>
            <a:endParaRPr lang="en-US" dirty="0"/>
          </a:p>
          <a:p>
            <a:pPr marL="457200" lvl="1" indent="0">
              <a:buNone/>
            </a:pPr>
            <a:r>
              <a:rPr lang="en-US" dirty="0"/>
              <a:t>ln(</a:t>
            </a:r>
            <a:r>
              <a:rPr lang="en-US" dirty="0" err="1"/>
              <a:t>X</a:t>
            </a:r>
            <a:r>
              <a:rPr lang="en-US" baseline="-25000" dirty="0" err="1"/>
              <a:t>ijt</a:t>
            </a:r>
            <a:r>
              <a:rPr lang="en-US" dirty="0"/>
              <a:t>) = </a:t>
            </a:r>
            <a:r>
              <a:rPr lang="en-US" dirty="0">
                <a:sym typeface="Symbol" panose="05050102010706020507" pitchFamily="18" charset="2"/>
              </a:rPr>
              <a:t></a:t>
            </a:r>
            <a:r>
              <a:rPr lang="en-US" dirty="0" err="1"/>
              <a:t>SOFTPOWER</a:t>
            </a:r>
            <a:r>
              <a:rPr lang="en-US" baseline="-25000" dirty="0" err="1"/>
              <a:t>ijt</a:t>
            </a:r>
            <a:r>
              <a:rPr lang="en-US" dirty="0"/>
              <a:t> + </a:t>
            </a:r>
            <a:r>
              <a:rPr lang="en-US" dirty="0">
                <a:sym typeface="Symbol" panose="05050102010706020507" pitchFamily="18" charset="2"/>
              </a:rPr>
              <a:t></a:t>
            </a:r>
            <a:r>
              <a:rPr lang="en-US" baseline="-25000" dirty="0"/>
              <a:t>1</a:t>
            </a:r>
            <a:r>
              <a:rPr lang="en-US" dirty="0"/>
              <a:t>ln(D</a:t>
            </a:r>
            <a:r>
              <a:rPr lang="en-US" baseline="-25000" dirty="0"/>
              <a:t>ij</a:t>
            </a:r>
            <a:r>
              <a:rPr lang="en-US" dirty="0"/>
              <a:t>) + </a:t>
            </a:r>
            <a:r>
              <a:rPr lang="en-US" dirty="0">
                <a:sym typeface="Symbol" panose="05050102010706020507" pitchFamily="18" charset="2"/>
              </a:rPr>
              <a:t></a:t>
            </a:r>
            <a:r>
              <a:rPr lang="en-US" baseline="-25000" dirty="0"/>
              <a:t>2</a:t>
            </a:r>
            <a:r>
              <a:rPr lang="en-US" dirty="0"/>
              <a:t>Lang</a:t>
            </a:r>
            <a:r>
              <a:rPr lang="en-US" baseline="-25000" dirty="0"/>
              <a:t>ij</a:t>
            </a:r>
            <a:r>
              <a:rPr lang="en-US" dirty="0"/>
              <a:t> + </a:t>
            </a:r>
            <a:r>
              <a:rPr lang="en-US" dirty="0">
                <a:sym typeface="Symbol" panose="05050102010706020507" pitchFamily="18" charset="2"/>
              </a:rPr>
              <a:t></a:t>
            </a:r>
            <a:r>
              <a:rPr lang="en-US" baseline="-25000" dirty="0"/>
              <a:t>3</a:t>
            </a:r>
            <a:r>
              <a:rPr lang="en-US" dirty="0"/>
              <a:t>Cont</a:t>
            </a:r>
            <a:r>
              <a:rPr lang="en-US" baseline="-25000" dirty="0"/>
              <a:t>ij</a:t>
            </a:r>
            <a:r>
              <a:rPr lang="en-US" dirty="0"/>
              <a:t> + </a:t>
            </a:r>
            <a:r>
              <a:rPr lang="en-US" dirty="0">
                <a:sym typeface="Symbol" panose="05050102010706020507" pitchFamily="18" charset="2"/>
              </a:rPr>
              <a:t></a:t>
            </a:r>
            <a:r>
              <a:rPr lang="en-US" baseline="-25000" dirty="0"/>
              <a:t>4</a:t>
            </a:r>
            <a:r>
              <a:rPr lang="en-US" dirty="0"/>
              <a:t>RTA</a:t>
            </a:r>
            <a:r>
              <a:rPr lang="en-US" baseline="-25000" dirty="0"/>
              <a:t>ijt</a:t>
            </a:r>
            <a:r>
              <a:rPr lang="en-US" dirty="0"/>
              <a:t> + </a:t>
            </a:r>
            <a:r>
              <a:rPr lang="en-US" dirty="0">
                <a:sym typeface="Symbol" panose="05050102010706020507" pitchFamily="18" charset="2"/>
              </a:rPr>
              <a:t></a:t>
            </a:r>
            <a:r>
              <a:rPr lang="en-US" baseline="-25000" dirty="0"/>
              <a:t>5</a:t>
            </a:r>
            <a:r>
              <a:rPr lang="en-US" dirty="0"/>
              <a:t>Colony</a:t>
            </a:r>
            <a:r>
              <a:rPr lang="en-US" baseline="-25000" dirty="0"/>
              <a:t>ij</a:t>
            </a:r>
          </a:p>
          <a:p>
            <a:pPr marL="457200" lvl="1" indent="0">
              <a:buNone/>
            </a:pPr>
            <a:endParaRPr lang="en-US" dirty="0"/>
          </a:p>
          <a:p>
            <a:pPr marL="457200" lvl="1" indent="0">
              <a:buNone/>
            </a:pPr>
            <a:r>
              <a:rPr lang="en-US" dirty="0"/>
              <a:t>	     + {λ</a:t>
            </a:r>
            <a:r>
              <a:rPr lang="en-US" baseline="-25000" dirty="0"/>
              <a:t>it</a:t>
            </a:r>
            <a:r>
              <a:rPr lang="en-US" dirty="0"/>
              <a:t>} + {ψ</a:t>
            </a:r>
            <a:r>
              <a:rPr lang="en-US" baseline="-25000" dirty="0"/>
              <a:t>jt</a:t>
            </a:r>
            <a:r>
              <a:rPr lang="en-US" dirty="0"/>
              <a:t>} + </a:t>
            </a:r>
            <a:r>
              <a:rPr lang="en-US" dirty="0">
                <a:sym typeface="Symbol" panose="05050102010706020507" pitchFamily="18" charset="2"/>
              </a:rPr>
              <a:t></a:t>
            </a:r>
            <a:r>
              <a:rPr lang="en-US" baseline="-25000" dirty="0"/>
              <a:t>ijt</a:t>
            </a:r>
          </a:p>
          <a:p>
            <a:pPr marL="0" indent="0">
              <a:buNone/>
            </a:pPr>
            <a:endParaRPr lang="en-US" baseline="-25000" dirty="0"/>
          </a:p>
          <a:p>
            <a:r>
              <a:rPr lang="en-US" dirty="0"/>
              <a:t>One-way trade flows a function of measures of distance (geography, language, policy, history)</a:t>
            </a:r>
            <a:endParaRPr lang="en-US" baseline="-25000" dirty="0"/>
          </a:p>
          <a:p>
            <a:r>
              <a:rPr lang="en-US" dirty="0"/>
              <a:t>Fixed effects (exporter/importer x time) do most of the work, cover </a:t>
            </a:r>
            <a:r>
              <a:rPr lang="en-US" i="1" dirty="0"/>
              <a:t>all</a:t>
            </a:r>
            <a:r>
              <a:rPr lang="en-US" dirty="0"/>
              <a:t> monadic constant/time-varying determinants </a:t>
            </a:r>
          </a:p>
          <a:p>
            <a:pPr lvl="1"/>
            <a:r>
              <a:rPr lang="en-US" dirty="0"/>
              <a:t>55 Exporter-Year/1426 Importer-Year FE</a:t>
            </a:r>
          </a:p>
          <a:p>
            <a:endParaRPr lang="en-US" baseline="-25000" dirty="0"/>
          </a:p>
          <a:p>
            <a:endParaRPr lang="en-US" dirty="0"/>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13</a:t>
            </a:fld>
            <a:endParaRPr lang="en-US"/>
          </a:p>
        </p:txBody>
      </p:sp>
    </p:spTree>
    <p:extLst>
      <p:ext uri="{BB962C8B-B14F-4D97-AF65-F5344CB8AC3E}">
        <p14:creationId xmlns:p14="http://schemas.microsoft.com/office/powerpoint/2010/main" val="24988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7D438-62C0-4F7F-89AE-A1AA0FB67058}"/>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87DF8885-C011-484C-80B8-A86A65EBC9BF}"/>
              </a:ext>
            </a:extLst>
          </p:cNvPr>
          <p:cNvSpPr>
            <a:spLocks noGrp="1"/>
          </p:cNvSpPr>
          <p:nvPr>
            <p:ph idx="1"/>
          </p:nvPr>
        </p:nvSpPr>
        <p:spPr/>
        <p:txBody>
          <a:bodyPr/>
          <a:lstStyle/>
          <a:p>
            <a:r>
              <a:rPr lang="en-US" dirty="0"/>
              <a:t>Bilateral </a:t>
            </a:r>
            <a:r>
              <a:rPr lang="en-US" dirty="0" err="1"/>
              <a:t>DoTS</a:t>
            </a:r>
            <a:r>
              <a:rPr lang="en-US" dirty="0"/>
              <a:t> data from IMF</a:t>
            </a:r>
          </a:p>
          <a:p>
            <a:r>
              <a:rPr lang="en-US" dirty="0"/>
              <a:t>2006-17, for 5 exporters, 157 importers, 6,331 observations, LS estimation</a:t>
            </a:r>
          </a:p>
          <a:p>
            <a:r>
              <a:rPr lang="en-US" dirty="0"/>
              <a:t>CIA World Factbook for country-specific variables</a:t>
            </a:r>
          </a:p>
          <a:p>
            <a:pPr lvl="1"/>
            <a:r>
              <a:rPr lang="en-US" dirty="0"/>
              <a:t>(All available online at my website)</a:t>
            </a:r>
          </a:p>
        </p:txBody>
      </p:sp>
      <p:sp>
        <p:nvSpPr>
          <p:cNvPr id="6" name="Footer Placeholder 5">
            <a:extLst>
              <a:ext uri="{FF2B5EF4-FFF2-40B4-BE49-F238E27FC236}">
                <a16:creationId xmlns:a16="http://schemas.microsoft.com/office/drawing/2014/main" id="{70CEA60B-FD46-4E00-A5D7-CE6029DA60C6}"/>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B40EEFCA-BC16-4C8B-8E06-3E6AEF701093}"/>
              </a:ext>
            </a:extLst>
          </p:cNvPr>
          <p:cNvSpPr>
            <a:spLocks noGrp="1"/>
          </p:cNvSpPr>
          <p:nvPr>
            <p:ph type="sldNum" sz="quarter" idx="12"/>
          </p:nvPr>
        </p:nvSpPr>
        <p:spPr/>
        <p:txBody>
          <a:bodyPr/>
          <a:lstStyle/>
          <a:p>
            <a:fld id="{9B3A0B6B-BDDD-4FAD-BC5A-2F3DEB1D381C}" type="slidenum">
              <a:rPr lang="en-US" smtClean="0"/>
              <a:t>14</a:t>
            </a:fld>
            <a:endParaRPr lang="en-US"/>
          </a:p>
        </p:txBody>
      </p:sp>
    </p:spTree>
    <p:extLst>
      <p:ext uri="{BB962C8B-B14F-4D97-AF65-F5344CB8AC3E}">
        <p14:creationId xmlns:p14="http://schemas.microsoft.com/office/powerpoint/2010/main" val="140783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8A80-2145-4A32-94AF-E9B0593146B3}"/>
              </a:ext>
            </a:extLst>
          </p:cNvPr>
          <p:cNvSpPr>
            <a:spLocks noGrp="1"/>
          </p:cNvSpPr>
          <p:nvPr>
            <p:ph type="title"/>
          </p:nvPr>
        </p:nvSpPr>
        <p:spPr/>
        <p:txBody>
          <a:bodyPr/>
          <a:lstStyle/>
          <a:p>
            <a:r>
              <a:rPr lang="en-US" dirty="0"/>
              <a:t>Soft Power Has a </a:t>
            </a:r>
            <a:r>
              <a:rPr lang="en-US" i="1" dirty="0"/>
              <a:t>Big</a:t>
            </a:r>
            <a:r>
              <a:rPr lang="en-US" dirty="0"/>
              <a:t> Effect!</a:t>
            </a:r>
          </a:p>
        </p:txBody>
      </p:sp>
      <p:graphicFrame>
        <p:nvGraphicFramePr>
          <p:cNvPr id="11" name="Content Placeholder 10">
            <a:extLst>
              <a:ext uri="{FF2B5EF4-FFF2-40B4-BE49-F238E27FC236}">
                <a16:creationId xmlns:a16="http://schemas.microsoft.com/office/drawing/2014/main" id="{D8CD17AE-0C25-4B61-AB48-629E08F732F7}"/>
              </a:ext>
            </a:extLst>
          </p:cNvPr>
          <p:cNvGraphicFramePr>
            <a:graphicFrameLocks noGrp="1"/>
          </p:cNvGraphicFramePr>
          <p:nvPr>
            <p:ph idx="1"/>
            <p:extLst>
              <p:ext uri="{D42A27DB-BD31-4B8C-83A1-F6EECF244321}">
                <p14:modId xmlns:p14="http://schemas.microsoft.com/office/powerpoint/2010/main" val="410799249"/>
              </p:ext>
            </p:extLst>
          </p:nvPr>
        </p:nvGraphicFramePr>
        <p:xfrm>
          <a:off x="838200" y="1404839"/>
          <a:ext cx="10515600" cy="4823464"/>
        </p:xfrm>
        <a:graphic>
          <a:graphicData uri="http://schemas.openxmlformats.org/drawingml/2006/table">
            <a:tbl>
              <a:tblPr bandRow="1">
                <a:tableStyleId>{5C22544A-7EE6-4342-B048-85BDC9FD1C3A}</a:tableStyleId>
              </a:tblPr>
              <a:tblGrid>
                <a:gridCol w="2628900">
                  <a:extLst>
                    <a:ext uri="{9D8B030D-6E8A-4147-A177-3AD203B41FA5}">
                      <a16:colId xmlns:a16="http://schemas.microsoft.com/office/drawing/2014/main" val="555564868"/>
                    </a:ext>
                  </a:extLst>
                </a:gridCol>
                <a:gridCol w="2628900">
                  <a:extLst>
                    <a:ext uri="{9D8B030D-6E8A-4147-A177-3AD203B41FA5}">
                      <a16:colId xmlns:a16="http://schemas.microsoft.com/office/drawing/2014/main" val="1200221781"/>
                    </a:ext>
                  </a:extLst>
                </a:gridCol>
                <a:gridCol w="2628900">
                  <a:extLst>
                    <a:ext uri="{9D8B030D-6E8A-4147-A177-3AD203B41FA5}">
                      <a16:colId xmlns:a16="http://schemas.microsoft.com/office/drawing/2014/main" val="2723500074"/>
                    </a:ext>
                  </a:extLst>
                </a:gridCol>
                <a:gridCol w="2628900">
                  <a:extLst>
                    <a:ext uri="{9D8B030D-6E8A-4147-A177-3AD203B41FA5}">
                      <a16:colId xmlns:a16="http://schemas.microsoft.com/office/drawing/2014/main" val="3912637469"/>
                    </a:ext>
                  </a:extLst>
                </a:gridCol>
              </a:tblGrid>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Log(Approval)</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975703566"/>
                  </a:ext>
                </a:extLst>
              </a:tr>
              <a:tr h="370840">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Log(Disapproval)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4100600398"/>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Net Fraction Approval</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21768900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Log</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Distance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769176181"/>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Language</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extLst>
                  <a:ext uri="{0D108BD9-81ED-4DB2-BD59-A6C34878D82A}">
                    <a16:rowId xmlns:a16="http://schemas.microsoft.com/office/drawing/2014/main" val="1609193172"/>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Common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Border</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.82**</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extLst>
                  <a:ext uri="{0D108BD9-81ED-4DB2-BD59-A6C34878D82A}">
                    <a16:rowId xmlns:a16="http://schemas.microsoft.com/office/drawing/2014/main" val="54879030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Regional Trade Agreement</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.52**</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.54**</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tc>
                <a:extLst>
                  <a:ext uri="{0D108BD9-81ED-4DB2-BD59-A6C34878D82A}">
                    <a16:rowId xmlns:a16="http://schemas.microsoft.com/office/drawing/2014/main" val="1866626290"/>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Colonial</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Relationship</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.81**</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.88**</a:t>
                      </a:r>
                    </a:p>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.83**</a:t>
                      </a:r>
                    </a:p>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(.02)</a:t>
                      </a:r>
                    </a:p>
                  </a:txBody>
                  <a:tcPr marL="68580" marR="68580" marT="0" marB="0"/>
                </a:tc>
                <a:extLst>
                  <a:ext uri="{0D108BD9-81ED-4DB2-BD59-A6C34878D82A}">
                    <a16:rowId xmlns:a16="http://schemas.microsoft.com/office/drawing/2014/main" val="2301599523"/>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Observations</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6,331</a:t>
                      </a:r>
                    </a:p>
                  </a:txBody>
                  <a:tcPr marL="68580" marR="68580" marT="0" marB="0"/>
                </a:tc>
                <a:extLst>
                  <a:ext uri="{0D108BD9-81ED-4DB2-BD59-A6C34878D82A}">
                    <a16:rowId xmlns:a16="http://schemas.microsoft.com/office/drawing/2014/main" val="3379933805"/>
                  </a:ext>
                </a:extLst>
              </a:tr>
              <a:tr h="370840">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extLst>
                  <a:ext uri="{0D108BD9-81ED-4DB2-BD59-A6C34878D82A}">
                    <a16:rowId xmlns:a16="http://schemas.microsoft.com/office/drawing/2014/main" val="1038168340"/>
                  </a:ext>
                </a:extLst>
              </a:tr>
            </a:tbl>
          </a:graphicData>
        </a:graphic>
      </p:graphicFrame>
      <p:sp>
        <p:nvSpPr>
          <p:cNvPr id="3" name="Footer Placeholder 2">
            <a:extLst>
              <a:ext uri="{FF2B5EF4-FFF2-40B4-BE49-F238E27FC236}">
                <a16:creationId xmlns:a16="http://schemas.microsoft.com/office/drawing/2014/main" id="{EC156CA9-16A0-4872-851A-4A38814DDA7D}"/>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C6622D12-7FA9-4C2D-A36F-D0F60E5F5DC8}"/>
              </a:ext>
            </a:extLst>
          </p:cNvPr>
          <p:cNvSpPr>
            <a:spLocks noGrp="1"/>
          </p:cNvSpPr>
          <p:nvPr>
            <p:ph type="sldNum" sz="quarter" idx="12"/>
          </p:nvPr>
        </p:nvSpPr>
        <p:spPr/>
        <p:txBody>
          <a:bodyPr/>
          <a:lstStyle/>
          <a:p>
            <a:fld id="{9B3A0B6B-BDDD-4FAD-BC5A-2F3DEB1D381C}" type="slidenum">
              <a:rPr lang="en-US" smtClean="0"/>
              <a:t>15</a:t>
            </a:fld>
            <a:endParaRPr lang="en-US"/>
          </a:p>
        </p:txBody>
      </p:sp>
    </p:spTree>
    <p:extLst>
      <p:ext uri="{BB962C8B-B14F-4D97-AF65-F5344CB8AC3E}">
        <p14:creationId xmlns:p14="http://schemas.microsoft.com/office/powerpoint/2010/main" val="68006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FE617-3A85-40E4-BEF2-072574ECAE8C}"/>
              </a:ext>
            </a:extLst>
          </p:cNvPr>
          <p:cNvSpPr>
            <a:spLocks noGrp="1"/>
          </p:cNvSpPr>
          <p:nvPr>
            <p:ph type="title"/>
          </p:nvPr>
        </p:nvSpPr>
        <p:spPr/>
        <p:txBody>
          <a:bodyPr/>
          <a:lstStyle/>
          <a:p>
            <a:r>
              <a:rPr lang="en-US" dirty="0"/>
              <a:t>Result is Robust</a:t>
            </a:r>
          </a:p>
        </p:txBody>
      </p:sp>
      <p:sp>
        <p:nvSpPr>
          <p:cNvPr id="3" name="Content Placeholder 2">
            <a:extLst>
              <a:ext uri="{FF2B5EF4-FFF2-40B4-BE49-F238E27FC236}">
                <a16:creationId xmlns:a16="http://schemas.microsoft.com/office/drawing/2014/main" id="{9DDEC131-37F1-419B-985A-8EB8F15DF13C}"/>
              </a:ext>
            </a:extLst>
          </p:cNvPr>
          <p:cNvSpPr>
            <a:spLocks noGrp="1"/>
          </p:cNvSpPr>
          <p:nvPr>
            <p:ph idx="1"/>
          </p:nvPr>
        </p:nvSpPr>
        <p:spPr/>
        <p:txBody>
          <a:bodyPr/>
          <a:lstStyle/>
          <a:p>
            <a:pPr marL="514350" indent="-514350">
              <a:buFont typeface="+mj-lt"/>
              <a:buAutoNum type="arabicPeriod"/>
            </a:pPr>
            <a:r>
              <a:rPr lang="en-US" dirty="0"/>
              <a:t>Different Measures of Soft Power</a:t>
            </a:r>
          </a:p>
          <a:p>
            <a:pPr marL="514350" indent="-514350">
              <a:buFont typeface="+mj-lt"/>
              <a:buAutoNum type="arabicPeriod"/>
            </a:pPr>
            <a:r>
              <a:rPr lang="en-US" dirty="0"/>
              <a:t>Different cuts of the data, variants of the functional form, …</a:t>
            </a:r>
          </a:p>
          <a:p>
            <a:pPr marL="514350" indent="-514350">
              <a:buFont typeface="+mj-lt"/>
              <a:buAutoNum type="arabicPeriod"/>
            </a:pPr>
            <a:r>
              <a:rPr lang="en-US" dirty="0"/>
              <a:t>Different estimators;</a:t>
            </a:r>
          </a:p>
          <a:p>
            <a:pPr lvl="1"/>
            <a:r>
              <a:rPr lang="en-US" dirty="0"/>
              <a:t>Instrumental variables</a:t>
            </a:r>
          </a:p>
          <a:p>
            <a:pPr lvl="1"/>
            <a:r>
              <a:rPr lang="en-US" dirty="0"/>
              <a:t>Dyadic (pair-specific) fixed effects</a:t>
            </a:r>
          </a:p>
          <a:p>
            <a:pPr lvl="1"/>
            <a:r>
              <a:rPr lang="en-US" dirty="0"/>
              <a:t>PPML to account for zeros in regressand, heterogeneity ...</a:t>
            </a:r>
          </a:p>
        </p:txBody>
      </p:sp>
      <p:sp>
        <p:nvSpPr>
          <p:cNvPr id="4" name="Footer Placeholder 3">
            <a:extLst>
              <a:ext uri="{FF2B5EF4-FFF2-40B4-BE49-F238E27FC236}">
                <a16:creationId xmlns:a16="http://schemas.microsoft.com/office/drawing/2014/main" id="{CBD4E1EF-4F5E-4492-8821-2A848E9568F3}"/>
              </a:ext>
            </a:extLst>
          </p:cNvPr>
          <p:cNvSpPr>
            <a:spLocks noGrp="1"/>
          </p:cNvSpPr>
          <p:nvPr>
            <p:ph type="ftr" sz="quarter" idx="11"/>
          </p:nvPr>
        </p:nvSpPr>
        <p:spPr/>
        <p:txBody>
          <a:bodyPr/>
          <a:lstStyle/>
          <a:p>
            <a:r>
              <a:rPr lang="en-US"/>
              <a:t>Agent Orange: Andrew Rose</a:t>
            </a:r>
          </a:p>
        </p:txBody>
      </p:sp>
      <p:sp>
        <p:nvSpPr>
          <p:cNvPr id="5" name="Slide Number Placeholder 4">
            <a:extLst>
              <a:ext uri="{FF2B5EF4-FFF2-40B4-BE49-F238E27FC236}">
                <a16:creationId xmlns:a16="http://schemas.microsoft.com/office/drawing/2014/main" id="{2D07E7B2-D0B8-4C2C-ABF0-665A7A27DB7F}"/>
              </a:ext>
            </a:extLst>
          </p:cNvPr>
          <p:cNvSpPr>
            <a:spLocks noGrp="1"/>
          </p:cNvSpPr>
          <p:nvPr>
            <p:ph type="sldNum" sz="quarter" idx="12"/>
          </p:nvPr>
        </p:nvSpPr>
        <p:spPr/>
        <p:txBody>
          <a:bodyPr/>
          <a:lstStyle/>
          <a:p>
            <a:fld id="{9B3A0B6B-BDDD-4FAD-BC5A-2F3DEB1D381C}" type="slidenum">
              <a:rPr lang="en-US" smtClean="0"/>
              <a:t>16</a:t>
            </a:fld>
            <a:endParaRPr lang="en-US"/>
          </a:p>
        </p:txBody>
      </p:sp>
    </p:spTree>
    <p:extLst>
      <p:ext uri="{BB962C8B-B14F-4D97-AF65-F5344CB8AC3E}">
        <p14:creationId xmlns:p14="http://schemas.microsoft.com/office/powerpoint/2010/main" val="235717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Robustness: Different Measures of Soft Power</a:t>
            </a:r>
          </a:p>
        </p:txBody>
      </p:sp>
      <p:graphicFrame>
        <p:nvGraphicFramePr>
          <p:cNvPr id="7" name="Content Placeholder 6">
            <a:extLst>
              <a:ext uri="{FF2B5EF4-FFF2-40B4-BE49-F238E27FC236}">
                <a16:creationId xmlns:a16="http://schemas.microsoft.com/office/drawing/2014/main" id="{0F23B5D4-5D07-4A92-9F2E-BA8FF360C7BA}"/>
              </a:ext>
            </a:extLst>
          </p:cNvPr>
          <p:cNvGraphicFramePr>
            <a:graphicFrameLocks noGrp="1"/>
          </p:cNvGraphicFramePr>
          <p:nvPr>
            <p:ph idx="1"/>
            <p:extLst>
              <p:ext uri="{D42A27DB-BD31-4B8C-83A1-F6EECF244321}">
                <p14:modId xmlns:p14="http://schemas.microsoft.com/office/powerpoint/2010/main" val="261058516"/>
              </p:ext>
            </p:extLst>
          </p:nvPr>
        </p:nvGraphicFramePr>
        <p:xfrm>
          <a:off x="838200" y="1825624"/>
          <a:ext cx="10515600" cy="4487854"/>
        </p:xfrm>
        <a:graphic>
          <a:graphicData uri="http://schemas.openxmlformats.org/drawingml/2006/table">
            <a:tbl>
              <a:tblPr bandRow="1">
                <a:tableStyleId>{5C22544A-7EE6-4342-B048-85BDC9FD1C3A}</a:tableStyleId>
              </a:tblPr>
              <a:tblGrid>
                <a:gridCol w="2103120">
                  <a:extLst>
                    <a:ext uri="{9D8B030D-6E8A-4147-A177-3AD203B41FA5}">
                      <a16:colId xmlns:a16="http://schemas.microsoft.com/office/drawing/2014/main" val="590259260"/>
                    </a:ext>
                  </a:extLst>
                </a:gridCol>
                <a:gridCol w="2103120">
                  <a:extLst>
                    <a:ext uri="{9D8B030D-6E8A-4147-A177-3AD203B41FA5}">
                      <a16:colId xmlns:a16="http://schemas.microsoft.com/office/drawing/2014/main" val="1485162375"/>
                    </a:ext>
                  </a:extLst>
                </a:gridCol>
                <a:gridCol w="2103120">
                  <a:extLst>
                    <a:ext uri="{9D8B030D-6E8A-4147-A177-3AD203B41FA5}">
                      <a16:colId xmlns:a16="http://schemas.microsoft.com/office/drawing/2014/main" val="1217142574"/>
                    </a:ext>
                  </a:extLst>
                </a:gridCol>
                <a:gridCol w="2103120">
                  <a:extLst>
                    <a:ext uri="{9D8B030D-6E8A-4147-A177-3AD203B41FA5}">
                      <a16:colId xmlns:a16="http://schemas.microsoft.com/office/drawing/2014/main" val="370141525"/>
                    </a:ext>
                  </a:extLst>
                </a:gridCol>
                <a:gridCol w="2103120">
                  <a:extLst>
                    <a:ext uri="{9D8B030D-6E8A-4147-A177-3AD203B41FA5}">
                      <a16:colId xmlns:a16="http://schemas.microsoft.com/office/drawing/2014/main" val="1098079286"/>
                    </a:ext>
                  </a:extLst>
                </a:gridCol>
              </a:tblGrid>
              <a:tr h="880981">
                <a:tc>
                  <a:txBody>
                    <a:bodyPr/>
                    <a:lstStyle/>
                    <a:p>
                      <a:pPr algn="l"/>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Good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Bad</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Net</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Observations</a:t>
                      </a:r>
                    </a:p>
                  </a:txBody>
                  <a:tcPr marL="68580" marR="68580" marT="0" marB="0"/>
                </a:tc>
                <a:extLst>
                  <a:ext uri="{0D108BD9-81ED-4DB2-BD59-A6C34878D82A}">
                    <a16:rowId xmlns:a16="http://schemas.microsoft.com/office/drawing/2014/main" val="148058490"/>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.70**</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-.38**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1.02**</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5,812</a:t>
                      </a:r>
                    </a:p>
                  </a:txBody>
                  <a:tcPr marL="68580" marR="68580" marT="0" marB="0"/>
                </a:tc>
                <a:extLst>
                  <a:ext uri="{0D108BD9-81ED-4DB2-BD59-A6C34878D82A}">
                    <a16:rowId xmlns:a16="http://schemas.microsoft.com/office/drawing/2014/main" val="596270396"/>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Current+1</a:t>
                      </a:r>
                      <a:r>
                        <a:rPr lang="en-US" sz="2000" baseline="30000" dirty="0">
                          <a:effectLst/>
                          <a:latin typeface="+mn-lt"/>
                          <a:ea typeface="Calibri" panose="020F0502020204030204" pitchFamily="34" charset="0"/>
                          <a:cs typeface="Times New Roman" panose="02020603050405020304" pitchFamily="18" charset="0"/>
                        </a:rPr>
                        <a:t>st</a:t>
                      </a:r>
                      <a:r>
                        <a:rPr lang="en-US" sz="2000" dirty="0">
                          <a:effectLst/>
                          <a:latin typeface="+mn-lt"/>
                          <a:ea typeface="Calibri" panose="020F0502020204030204" pitchFamily="34" charset="0"/>
                          <a:cs typeface="Times New Roman" panose="02020603050405020304" pitchFamily="18" charset="0"/>
                        </a:rPr>
                        <a:t>+2</a:t>
                      </a:r>
                      <a:r>
                        <a:rPr lang="en-US" sz="2000" baseline="30000" dirty="0">
                          <a:effectLst/>
                          <a:latin typeface="+mn-lt"/>
                          <a:ea typeface="Calibri" panose="020F0502020204030204" pitchFamily="34" charset="0"/>
                          <a:cs typeface="Times New Roman" panose="02020603050405020304" pitchFamily="18" charset="0"/>
                        </a:rPr>
                        <a:t>nd</a:t>
                      </a:r>
                      <a:r>
                        <a:rPr lang="en-US" sz="2000" dirty="0">
                          <a:effectLst/>
                          <a:latin typeface="+mn-lt"/>
                          <a:ea typeface="Calibri" panose="020F0502020204030204" pitchFamily="34" charset="0"/>
                          <a:cs typeface="Times New Roman" panose="02020603050405020304" pitchFamily="18" charset="0"/>
                        </a:rPr>
                        <a:t> Lags, (</a:t>
                      </a:r>
                      <a:r>
                        <a:rPr lang="en-US" sz="2000" dirty="0">
                          <a:effectLst/>
                          <a:latin typeface="+mn-lt"/>
                          <a:ea typeface="Calibri" panose="020F0502020204030204" pitchFamily="34" charset="0"/>
                          <a:cs typeface="Calibri" panose="020F0502020204030204" pitchFamily="34" charset="0"/>
                        </a:rPr>
                        <a:t>χ</a:t>
                      </a:r>
                      <a:r>
                        <a:rPr lang="en-US" sz="2000" baseline="30000" dirty="0">
                          <a:effectLst/>
                          <a:latin typeface="+mn-lt"/>
                          <a:ea typeface="Calibri" panose="020F0502020204030204" pitchFamily="34" charset="0"/>
                          <a:cs typeface="Calibri" panose="020F0502020204030204" pitchFamily="34" charset="0"/>
                        </a:rPr>
                        <a:t>2</a:t>
                      </a:r>
                      <a:r>
                        <a:rPr lang="en-US" sz="2000" dirty="0">
                          <a:effectLst/>
                          <a:latin typeface="+mn-lt"/>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(27.8)</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(11.5)</a:t>
                      </a:r>
                    </a:p>
                  </a:txBody>
                  <a:tcPr marL="68580" marR="68580" marT="0" marB="0"/>
                </a:tc>
                <a:tc>
                  <a:txBody>
                    <a:bodyPr/>
                    <a:lstStyle/>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1.08**</a:t>
                      </a:r>
                    </a:p>
                    <a:p>
                      <a:pPr marL="0" marR="0" algn="ctr">
                        <a:lnSpc>
                          <a:spcPct val="107000"/>
                        </a:lnSpc>
                        <a:spcBef>
                          <a:spcPts val="0"/>
                        </a:spcBef>
                        <a:spcAft>
                          <a:spcPts val="0"/>
                        </a:spcAft>
                      </a:pPr>
                      <a:r>
                        <a:rPr lang="en-US" sz="2000">
                          <a:effectLst/>
                          <a:latin typeface="+mn-lt"/>
                          <a:ea typeface="Calibri" panose="020F0502020204030204" pitchFamily="34" charset="0"/>
                          <a:cs typeface="Times New Roman" panose="02020603050405020304" pitchFamily="18" charset="0"/>
                        </a:rPr>
                        <a:t>(20.8)</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4,166</a:t>
                      </a:r>
                    </a:p>
                  </a:txBody>
                  <a:tcPr marL="68580" marR="68580" marT="0" marB="0"/>
                </a:tc>
                <a:extLst>
                  <a:ext uri="{0D108BD9-81ED-4DB2-BD59-A6C34878D82A}">
                    <a16:rowId xmlns:a16="http://schemas.microsoft.com/office/drawing/2014/main" val="2646085837"/>
                  </a:ext>
                </a:extLst>
              </a:tr>
              <a:tr h="880981">
                <a:tc>
                  <a:txBody>
                    <a:bodyPr/>
                    <a:lstStyle/>
                    <a:p>
                      <a:pPr marL="0" marR="0" algn="l">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Log (Positive Influence), BBC</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.48**</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(.13)</a:t>
                      </a:r>
                    </a:p>
                  </a:txBody>
                  <a:tcPr marL="68580" marR="68580" marT="0" marB="0"/>
                </a:tc>
                <a:tc>
                  <a:txBody>
                    <a:bodyPr/>
                    <a:lstStyle/>
                    <a:p>
                      <a:pPr algn="ctr"/>
                      <a:r>
                        <a:rPr lang="en-US" sz="2000" kern="1200" dirty="0">
                          <a:solidFill>
                            <a:schemeClr val="dk1"/>
                          </a:solidFill>
                          <a:effectLst/>
                          <a:latin typeface="+mn-lt"/>
                          <a:ea typeface="+mn-ea"/>
                          <a:cs typeface="+mn-cs"/>
                        </a:rPr>
                        <a:t>-.30**</a:t>
                      </a:r>
                    </a:p>
                    <a:p>
                      <a:pPr algn="ctr"/>
                      <a:r>
                        <a:rPr lang="en-US" sz="2000" kern="1200" dirty="0">
                          <a:solidFill>
                            <a:schemeClr val="dk1"/>
                          </a:solidFill>
                          <a:effectLst/>
                          <a:latin typeface="+mn-lt"/>
                          <a:ea typeface="+mn-ea"/>
                          <a:cs typeface="+mn-cs"/>
                        </a:rPr>
                        <a:t>(.10)</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.77**</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algn="ctr"/>
                      <a:r>
                        <a:rPr lang="en-US" sz="2000" kern="1200" dirty="0">
                          <a:solidFill>
                            <a:schemeClr val="dk1"/>
                          </a:solidFill>
                          <a:effectLst/>
                          <a:latin typeface="+mn-lt"/>
                          <a:ea typeface="+mn-ea"/>
                          <a:cs typeface="+mn-cs"/>
                        </a:rPr>
                        <a:t>3,369</a:t>
                      </a:r>
                      <a:endParaRPr lang="en-US" sz="2000" dirty="0">
                        <a:latin typeface="+mn-lt"/>
                      </a:endParaRPr>
                    </a:p>
                  </a:txBody>
                  <a:tcPr/>
                </a:tc>
                <a:extLst>
                  <a:ext uri="{0D108BD9-81ED-4DB2-BD59-A6C34878D82A}">
                    <a16:rowId xmlns:a16="http://schemas.microsoft.com/office/drawing/2014/main" val="1680505314"/>
                  </a:ext>
                </a:extLst>
              </a:tr>
              <a:tr h="880981">
                <a:tc>
                  <a:txBody>
                    <a:bodyPr/>
                    <a:lstStyle/>
                    <a:p>
                      <a:pPr algn="l"/>
                      <a:r>
                        <a:rPr lang="en-US" sz="2000" kern="1200" dirty="0">
                          <a:solidFill>
                            <a:schemeClr val="dk1"/>
                          </a:solidFill>
                          <a:effectLst/>
                          <a:latin typeface="+mn-lt"/>
                          <a:ea typeface="+mn-ea"/>
                          <a:cs typeface="+mn-cs"/>
                        </a:rPr>
                        <a:t>Log (Favorable Opinion),Pew</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.55**</a:t>
                      </a:r>
                    </a:p>
                    <a:p>
                      <a:pPr algn="ctr"/>
                      <a:r>
                        <a:rPr lang="en-US" sz="2000" kern="1200" dirty="0">
                          <a:solidFill>
                            <a:schemeClr val="dk1"/>
                          </a:solidFill>
                          <a:effectLst/>
                          <a:latin typeface="+mn-lt"/>
                          <a:ea typeface="+mn-ea"/>
                          <a:cs typeface="+mn-cs"/>
                        </a:rPr>
                        <a:t>(.17)</a:t>
                      </a:r>
                      <a:endParaRPr lang="en-US" sz="2000" dirty="0">
                        <a:latin typeface="+mn-lt"/>
                      </a:endParaRPr>
                    </a:p>
                  </a:txBody>
                  <a:tcPr/>
                </a:tc>
                <a:tc>
                  <a:txBody>
                    <a:bodyPr/>
                    <a:lstStyle/>
                    <a:p>
                      <a:pPr algn="ctr"/>
                      <a:r>
                        <a:rPr lang="en-US" sz="2000" kern="1200" dirty="0">
                          <a:solidFill>
                            <a:schemeClr val="dk1"/>
                          </a:solidFill>
                          <a:effectLst/>
                          <a:latin typeface="+mn-lt"/>
                          <a:ea typeface="+mn-ea"/>
                          <a:cs typeface="+mn-cs"/>
                        </a:rPr>
                        <a:t>-.31*</a:t>
                      </a:r>
                    </a:p>
                    <a:p>
                      <a:pPr algn="ctr"/>
                      <a:r>
                        <a:rPr lang="en-US" sz="2000" kern="1200" dirty="0">
                          <a:solidFill>
                            <a:schemeClr val="dk1"/>
                          </a:solidFill>
                          <a:effectLst/>
                          <a:latin typeface="+mn-lt"/>
                          <a:ea typeface="+mn-ea"/>
                          <a:cs typeface="+mn-cs"/>
                        </a:rPr>
                        <a:t>(.12)</a:t>
                      </a:r>
                      <a:endParaRPr lang="en-US" sz="2000" dirty="0">
                        <a:latin typeface="+mn-lt"/>
                      </a:endParaRPr>
                    </a:p>
                  </a:txBody>
                  <a:tcPr/>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(.22)</a:t>
                      </a:r>
                    </a:p>
                  </a:txBody>
                  <a:tcPr marL="68580" marR="68580" marT="0" marB="0"/>
                </a:tc>
                <a:tc>
                  <a:txBody>
                    <a:bodyPr/>
                    <a:lstStyle/>
                    <a:p>
                      <a:pPr marL="0" marR="0" algn="ct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1,946</a:t>
                      </a:r>
                    </a:p>
                  </a:txBody>
                  <a:tcPr marL="68580" marR="68580" marT="0" marB="0"/>
                </a:tc>
                <a:extLst>
                  <a:ext uri="{0D108BD9-81ED-4DB2-BD59-A6C34878D82A}">
                    <a16:rowId xmlns:a16="http://schemas.microsoft.com/office/drawing/2014/main" val="842133016"/>
                  </a:ext>
                </a:extLst>
              </a:tr>
            </a:tbl>
          </a:graphicData>
        </a:graphic>
      </p:graphicFrame>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17</a:t>
            </a:fld>
            <a:endParaRPr lang="en-US"/>
          </a:p>
        </p:txBody>
      </p:sp>
    </p:spTree>
    <p:extLst>
      <p:ext uri="{BB962C8B-B14F-4D97-AF65-F5344CB8AC3E}">
        <p14:creationId xmlns:p14="http://schemas.microsoft.com/office/powerpoint/2010/main" val="89932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Sensitivity Analysis</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18</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2528674101"/>
              </p:ext>
            </p:extLst>
          </p:nvPr>
        </p:nvGraphicFramePr>
        <p:xfrm>
          <a:off x="838200" y="1474470"/>
          <a:ext cx="10515600" cy="4894773"/>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429421">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gravity covariates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tc>
                <a:extLst>
                  <a:ext uri="{0D108BD9-81ED-4DB2-BD59-A6C34878D82A}">
                    <a16:rowId xmlns:a16="http://schemas.microsoft.com/office/drawing/2014/main" val="3263115250"/>
                  </a:ext>
                </a:extLst>
              </a:tr>
              <a:tr h="669869">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Sub Exp, Imp, Time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.64**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tc>
                <a:extLst>
                  <a:ext uri="{0D108BD9-81ED-4DB2-BD59-A6C34878D82A}">
                    <a16:rowId xmlns:a16="http://schemas.microsoft.com/office/drawing/2014/main" val="525082897"/>
                  </a:ext>
                </a:extLst>
              </a:tr>
              <a:tr h="443246">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Add Dyadic FE</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dirty="0">
                          <a:effectLst/>
                          <a:latin typeface="Calibri" panose="020F0502020204030204" pitchFamily="34" charset="0"/>
                          <a:ea typeface="Calibri" panose="020F0502020204030204" pitchFamily="34" charset="0"/>
                          <a:cs typeface="Calibri" panose="020F0502020204030204" pitchFamily="34" charset="0"/>
                        </a:rPr>
                        <a:t>σ</a:t>
                      </a:r>
                      <a:r>
                        <a:rPr lang="en-US" sz="1400" dirty="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.79**</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tc>
                <a:extLst>
                  <a:ext uri="{0D108BD9-81ED-4DB2-BD59-A6C34878D82A}">
                    <a16:rowId xmlns:a16="http://schemas.microsoft.com/office/drawing/2014/main" val="222952322"/>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2006-09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Conventional standard errors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extLst>
                  <a:ext uri="{0D108BD9-81ED-4DB2-BD59-A6C34878D82A}">
                    <a16:rowId xmlns:a16="http://schemas.microsoft.com/office/drawing/2014/main" val="547154710"/>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2014-17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.66**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(BBC inf; 975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extLst>
                  <a:ext uri="{0D108BD9-81ED-4DB2-BD59-A6C34878D82A}">
                    <a16:rowId xmlns:a16="http://schemas.microsoft.com/office/drawing/2014/main" val="4111101918"/>
                  </a:ext>
                </a:extLst>
              </a:tr>
              <a:tr h="443246">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.90**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(Pew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favo</a:t>
                      </a:r>
                      <a:r>
                        <a:rPr lang="en-US" sz="1400" dirty="0">
                          <a:effectLst/>
                          <a:latin typeface="Calibri" panose="020F0502020204030204" pitchFamily="34" charset="0"/>
                          <a:ea typeface="Calibri" panose="020F0502020204030204" pitchFamily="34" charset="0"/>
                          <a:cs typeface="Times New Roman" panose="02020603050405020304" pitchFamily="18" charset="0"/>
                        </a:rPr>
                        <a:t>; 835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obs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tc>
                <a:extLst>
                  <a:ext uri="{0D108BD9-81ED-4DB2-BD59-A6C34878D82A}">
                    <a16:rowId xmlns:a16="http://schemas.microsoft.com/office/drawing/2014/main" val="1419875415"/>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&lt;20% export) </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.41**</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a:t>
                      </a:r>
                    </a:p>
                  </a:txBody>
                  <a:tcPr marL="68580" marR="68580" marT="0" marB="0"/>
                </a:tc>
                <a:extLst>
                  <a:ext uri="{0D108BD9-81ED-4DB2-BD59-A6C34878D82A}">
                    <a16:rowId xmlns:a16="http://schemas.microsoft.com/office/drawing/2014/main" val="1252913626"/>
                  </a:ext>
                </a:extLst>
              </a:tr>
              <a:tr h="669869">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a:t>
                      </a:r>
                    </a:p>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United States</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.73**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IV (others’ appr, &lt;10% export)</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(.12) </a:t>
                      </a:r>
                    </a:p>
                  </a:txBody>
                  <a:tcPr marL="68580" marR="68580" marT="0" marB="0"/>
                </a:tc>
                <a:extLst>
                  <a:ext uri="{0D108BD9-81ED-4DB2-BD59-A6C34878D82A}">
                    <a16:rowId xmlns:a16="http://schemas.microsoft.com/office/drawing/2014/main" val="850226481"/>
                  </a:ext>
                </a:extLst>
              </a:tr>
            </a:tbl>
          </a:graphicData>
        </a:graphic>
      </p:graphicFrame>
    </p:spTree>
    <p:extLst>
      <p:ext uri="{BB962C8B-B14F-4D97-AF65-F5344CB8AC3E}">
        <p14:creationId xmlns:p14="http://schemas.microsoft.com/office/powerpoint/2010/main" val="399534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907C2-DACB-43B4-9682-3DB8536B72F2}"/>
              </a:ext>
            </a:extLst>
          </p:cNvPr>
          <p:cNvSpPr>
            <a:spLocks noGrp="1"/>
          </p:cNvSpPr>
          <p:nvPr>
            <p:ph type="title"/>
          </p:nvPr>
        </p:nvSpPr>
        <p:spPr/>
        <p:txBody>
          <a:bodyPr/>
          <a:lstStyle/>
          <a:p>
            <a:r>
              <a:rPr lang="en-US" dirty="0"/>
              <a:t>PPML, with Dyadic FE added</a:t>
            </a:r>
          </a:p>
        </p:txBody>
      </p:sp>
      <p:sp>
        <p:nvSpPr>
          <p:cNvPr id="3" name="Footer Placeholder 2">
            <a:extLst>
              <a:ext uri="{FF2B5EF4-FFF2-40B4-BE49-F238E27FC236}">
                <a16:creationId xmlns:a16="http://schemas.microsoft.com/office/drawing/2014/main" id="{FAC8B70A-B479-4B72-A2A0-71A0C2A08395}"/>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7CB34C1B-2138-4FE5-B2F6-BF206CA6FDD2}"/>
              </a:ext>
            </a:extLst>
          </p:cNvPr>
          <p:cNvSpPr>
            <a:spLocks noGrp="1"/>
          </p:cNvSpPr>
          <p:nvPr>
            <p:ph type="sldNum" sz="quarter" idx="12"/>
          </p:nvPr>
        </p:nvSpPr>
        <p:spPr/>
        <p:txBody>
          <a:bodyPr/>
          <a:lstStyle/>
          <a:p>
            <a:fld id="{9B3A0B6B-BDDD-4FAD-BC5A-2F3DEB1D381C}" type="slidenum">
              <a:rPr lang="en-US" smtClean="0"/>
              <a:t>19</a:t>
            </a:fld>
            <a:endParaRPr lang="en-US"/>
          </a:p>
        </p:txBody>
      </p:sp>
      <p:graphicFrame>
        <p:nvGraphicFramePr>
          <p:cNvPr id="9" name="Content Placeholder 8">
            <a:extLst>
              <a:ext uri="{FF2B5EF4-FFF2-40B4-BE49-F238E27FC236}">
                <a16:creationId xmlns:a16="http://schemas.microsoft.com/office/drawing/2014/main" id="{E5A8C081-84EB-42DD-A929-D5C41002AF45}"/>
              </a:ext>
            </a:extLst>
          </p:cNvPr>
          <p:cNvGraphicFramePr>
            <a:graphicFrameLocks noGrp="1"/>
          </p:cNvGraphicFramePr>
          <p:nvPr>
            <p:ph idx="1"/>
            <p:extLst>
              <p:ext uri="{D42A27DB-BD31-4B8C-83A1-F6EECF244321}">
                <p14:modId xmlns:p14="http://schemas.microsoft.com/office/powerpoint/2010/main" val="1977827187"/>
              </p:ext>
            </p:extLst>
          </p:nvPr>
        </p:nvGraphicFramePr>
        <p:xfrm>
          <a:off x="838200" y="1825625"/>
          <a:ext cx="10515600" cy="4380866"/>
        </p:xfrm>
        <a:graphic>
          <a:graphicData uri="http://schemas.openxmlformats.org/drawingml/2006/table">
            <a:tbl>
              <a:tblPr firstRow="1" bandRow="1" bandCol="1">
                <a:tableStyleId>{5C22544A-7EE6-4342-B048-85BDC9FD1C3A}</a:tableStyleId>
              </a:tblPr>
              <a:tblGrid>
                <a:gridCol w="1314450">
                  <a:extLst>
                    <a:ext uri="{9D8B030D-6E8A-4147-A177-3AD203B41FA5}">
                      <a16:colId xmlns:a16="http://schemas.microsoft.com/office/drawing/2014/main" val="1572991757"/>
                    </a:ext>
                  </a:extLst>
                </a:gridCol>
                <a:gridCol w="1314450">
                  <a:extLst>
                    <a:ext uri="{9D8B030D-6E8A-4147-A177-3AD203B41FA5}">
                      <a16:colId xmlns:a16="http://schemas.microsoft.com/office/drawing/2014/main" val="4020722304"/>
                    </a:ext>
                  </a:extLst>
                </a:gridCol>
                <a:gridCol w="1314450">
                  <a:extLst>
                    <a:ext uri="{9D8B030D-6E8A-4147-A177-3AD203B41FA5}">
                      <a16:colId xmlns:a16="http://schemas.microsoft.com/office/drawing/2014/main" val="3013380743"/>
                    </a:ext>
                  </a:extLst>
                </a:gridCol>
                <a:gridCol w="1314450">
                  <a:extLst>
                    <a:ext uri="{9D8B030D-6E8A-4147-A177-3AD203B41FA5}">
                      <a16:colId xmlns:a16="http://schemas.microsoft.com/office/drawing/2014/main" val="3467747335"/>
                    </a:ext>
                  </a:extLst>
                </a:gridCol>
                <a:gridCol w="1314450">
                  <a:extLst>
                    <a:ext uri="{9D8B030D-6E8A-4147-A177-3AD203B41FA5}">
                      <a16:colId xmlns:a16="http://schemas.microsoft.com/office/drawing/2014/main" val="4283908634"/>
                    </a:ext>
                  </a:extLst>
                </a:gridCol>
                <a:gridCol w="1314450">
                  <a:extLst>
                    <a:ext uri="{9D8B030D-6E8A-4147-A177-3AD203B41FA5}">
                      <a16:colId xmlns:a16="http://schemas.microsoft.com/office/drawing/2014/main" val="1087281134"/>
                    </a:ext>
                  </a:extLst>
                </a:gridCol>
                <a:gridCol w="1314450">
                  <a:extLst>
                    <a:ext uri="{9D8B030D-6E8A-4147-A177-3AD203B41FA5}">
                      <a16:colId xmlns:a16="http://schemas.microsoft.com/office/drawing/2014/main" val="201161669"/>
                    </a:ext>
                  </a:extLst>
                </a:gridCol>
                <a:gridCol w="1314450">
                  <a:extLst>
                    <a:ext uri="{9D8B030D-6E8A-4147-A177-3AD203B41FA5}">
                      <a16:colId xmlns:a16="http://schemas.microsoft.com/office/drawing/2014/main" val="3963830171"/>
                    </a:ext>
                  </a:extLst>
                </a:gridCol>
              </a:tblGrid>
              <a:tr h="567404">
                <a:tc>
                  <a:txBody>
                    <a:bodyPr/>
                    <a:lstStyle/>
                    <a:p>
                      <a:endParaRPr lang="en-US" dirty="0"/>
                    </a:p>
                  </a:txBody>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lnR w="57150" cap="flat" cmpd="sng" algn="ctr">
                      <a:solidFill>
                        <a:schemeClr val="tx1"/>
                      </a:solidFill>
                      <a:prstDash val="solid"/>
                      <a:round/>
                      <a:headEnd type="none" w="med" len="med"/>
                      <a:tailEnd type="none" w="med" len="med"/>
                    </a:lnR>
                  </a:tcPr>
                </a:tc>
                <a:tc>
                  <a:txBody>
                    <a:bodyPr/>
                    <a:lstStyle/>
                    <a:p>
                      <a:endParaRPr lang="en-US" dirty="0"/>
                    </a:p>
                  </a:txBody>
                  <a:tcPr>
                    <a:lnL w="57150" cap="flat" cmpd="sng" algn="ctr">
                      <a:solidFill>
                        <a:schemeClr val="tx1"/>
                      </a:solidFill>
                      <a:prstDash val="solid"/>
                      <a:round/>
                      <a:headEnd type="none" w="med" len="med"/>
                      <a:tailEnd type="none" w="med" len="med"/>
                    </a:lnL>
                  </a:tcPr>
                </a:tc>
                <a:tc>
                  <a:txBody>
                    <a:bodyPr/>
                    <a:lstStyle/>
                    <a:p>
                      <a:r>
                        <a:rPr lang="en-US" dirty="0"/>
                        <a:t>Ln Approval</a:t>
                      </a:r>
                    </a:p>
                  </a:txBody>
                  <a:tcPr/>
                </a:tc>
                <a:tc>
                  <a:txBody>
                    <a:bodyPr/>
                    <a:lstStyle/>
                    <a:p>
                      <a:r>
                        <a:rPr lang="en-US" dirty="0"/>
                        <a:t>Ln </a:t>
                      </a:r>
                      <a:r>
                        <a:rPr lang="en-US" dirty="0" err="1"/>
                        <a:t>Disapp</a:t>
                      </a:r>
                      <a:endParaRPr lang="en-US" dirty="0"/>
                    </a:p>
                  </a:txBody>
                  <a:tcPr/>
                </a:tc>
                <a:tc>
                  <a:txBody>
                    <a:bodyPr/>
                    <a:lstStyle/>
                    <a:p>
                      <a:r>
                        <a:rPr lang="en-US" dirty="0"/>
                        <a:t>Net </a:t>
                      </a:r>
                      <a:r>
                        <a:rPr lang="en-US" dirty="0" err="1"/>
                        <a:t>Approv</a:t>
                      </a:r>
                      <a:endParaRPr lang="en-US" dirty="0"/>
                    </a:p>
                  </a:txBody>
                  <a:tcPr/>
                </a:tc>
                <a:extLst>
                  <a:ext uri="{0D108BD9-81ED-4DB2-BD59-A6C34878D82A}">
                    <a16:rowId xmlns:a16="http://schemas.microsoft.com/office/drawing/2014/main" val="3059776805"/>
                  </a:ext>
                </a:extLst>
              </a:tr>
              <a:tr h="58567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Default</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(.038)</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Drop 2006</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.048*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(.037)</a:t>
                      </a:r>
                    </a:p>
                  </a:txBody>
                  <a:tcPr marL="68580" marR="68580" marT="0" marB="0"/>
                </a:tc>
                <a:extLst>
                  <a:ext uri="{0D108BD9-81ED-4DB2-BD59-A6C34878D82A}">
                    <a16:rowId xmlns:a16="http://schemas.microsoft.com/office/drawing/2014/main" val="326311525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Approval Level (not log),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-.0019**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2017</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.116**</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(.039)</a:t>
                      </a:r>
                    </a:p>
                  </a:txBody>
                  <a:tcPr marL="68580" marR="68580" marT="0" marB="0"/>
                </a:tc>
                <a:extLst>
                  <a:ext uri="{0D108BD9-81ED-4DB2-BD59-A6C34878D82A}">
                    <a16:rowId xmlns:a16="http://schemas.microsoft.com/office/drawing/2014/main" val="525082897"/>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(Influence), BBC</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.077**</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Only industrial Exporters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(.029)</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(.023)</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.069*</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extLst>
                  <a:ext uri="{0D108BD9-81ED-4DB2-BD59-A6C34878D82A}">
                    <a16:rowId xmlns:a16="http://schemas.microsoft.com/office/drawing/2014/main" val="222952322"/>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Log (Opinion),Pew</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.002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.070</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(.050)</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 industrial Importers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.072*</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(.053)</a:t>
                      </a:r>
                    </a:p>
                  </a:txBody>
                  <a:tcPr marL="68580" marR="68580" marT="0" marB="0"/>
                </a:tc>
                <a:extLst>
                  <a:ext uri="{0D108BD9-81ED-4DB2-BD59-A6C34878D82A}">
                    <a16:rowId xmlns:a16="http://schemas.microsoft.com/office/drawing/2014/main" val="547154710"/>
                  </a:ext>
                </a:extLst>
              </a:tr>
              <a:tr h="58567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Lag of Approval,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.065**</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(.020)</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.131**</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Drop &gt;|2.5</a:t>
                      </a:r>
                      <a:r>
                        <a:rPr lang="en-US" sz="1400">
                          <a:effectLst/>
                          <a:latin typeface="Calibri" panose="020F0502020204030204" pitchFamily="34" charset="0"/>
                          <a:ea typeface="Calibri" panose="020F0502020204030204" pitchFamily="34" charset="0"/>
                          <a:cs typeface="Calibri" panose="020F0502020204030204" pitchFamily="34" charset="0"/>
                        </a:rPr>
                        <a:t>σ</a:t>
                      </a:r>
                      <a:r>
                        <a:rPr lang="en-US" sz="1400">
                          <a:effectLst/>
                          <a:latin typeface="Calibri" panose="020F0502020204030204" pitchFamily="34" charset="0"/>
                          <a:ea typeface="Calibri" panose="020F0502020204030204" pitchFamily="34" charset="0"/>
                          <a:cs typeface="Times New Roman" panose="02020603050405020304" pitchFamily="18" charset="0"/>
                        </a:rPr>
                        <a:t>| residuals</a:t>
                      </a: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.034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(.022)</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-.018</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(.021)</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.093**</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(.036)</a:t>
                      </a:r>
                    </a:p>
                  </a:txBody>
                  <a:tcPr marL="68580" marR="68580" marT="0" marB="0"/>
                </a:tc>
                <a:extLst>
                  <a:ext uri="{0D108BD9-81ED-4DB2-BD59-A6C34878D82A}">
                    <a16:rowId xmlns:a16="http://schemas.microsoft.com/office/drawing/2014/main" val="4111101918"/>
                  </a:ext>
                </a:extLst>
              </a:tr>
              <a:tr h="885112">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Current+1</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400" dirty="0">
                          <a:effectLst/>
                          <a:latin typeface="Calibri" panose="020F0502020204030204" pitchFamily="34" charset="0"/>
                          <a:ea typeface="Calibri" panose="020F0502020204030204" pitchFamily="34" charset="0"/>
                          <a:cs typeface="Times New Roman" panose="02020603050405020304" pitchFamily="18" charset="0"/>
                        </a:rPr>
                        <a:t>+2</a:t>
                      </a:r>
                      <a:r>
                        <a:rPr lang="en-US" sz="1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400" dirty="0">
                          <a:effectLst/>
                          <a:latin typeface="Calibri" panose="020F0502020204030204" pitchFamily="34" charset="0"/>
                          <a:ea typeface="Calibri" panose="020F0502020204030204" pitchFamily="34" charset="0"/>
                          <a:cs typeface="Times New Roman" panose="02020603050405020304" pitchFamily="18" charset="0"/>
                        </a:rPr>
                        <a:t> Lags, (</a:t>
                      </a:r>
                      <a:r>
                        <a:rPr lang="en-US" sz="1400" dirty="0">
                          <a:effectLst/>
                          <a:latin typeface="Calibri" panose="020F0502020204030204" pitchFamily="34" charset="0"/>
                          <a:ea typeface="Calibri" panose="020F0502020204030204" pitchFamily="34" charset="0"/>
                          <a:cs typeface="Calibri" panose="020F0502020204030204" pitchFamily="34" charset="0"/>
                        </a:rPr>
                        <a:t>χ</a:t>
                      </a:r>
                      <a:r>
                        <a:rPr lang="en-US" sz="1400" baseline="30000" dirty="0">
                          <a:effectLst/>
                          <a:latin typeface="Calibri" panose="020F0502020204030204" pitchFamily="34" charset="0"/>
                          <a:ea typeface="Calibri" panose="020F0502020204030204" pitchFamily="34" charset="0"/>
                          <a:cs typeface="Calibri" panose="020F0502020204030204" pitchFamily="34" charset="0"/>
                        </a:rPr>
                        <a:t>2</a:t>
                      </a:r>
                      <a:r>
                        <a:rPr lang="en-US" sz="1400" dirty="0">
                          <a:effectLst/>
                          <a:latin typeface="Calibri" panose="020F0502020204030204" pitchFamily="34" charset="0"/>
                          <a:ea typeface="Calibri" panose="020F0502020204030204" pitchFamily="34" charset="0"/>
                          <a:cs typeface="Times New Roman" panose="02020603050405020304" pitchFamily="18" charset="0"/>
                        </a:rPr>
                        <a:t> (1)), Gallup</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.104**</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(8.7)</a:t>
                      </a:r>
                    </a:p>
                  </a:txBody>
                  <a:tcPr marL="68580" marR="68580" marT="0" marB="0"/>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-.083*</a:t>
                      </a:r>
                    </a:p>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.248**</a:t>
                      </a:r>
                    </a:p>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lnR w="5715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tx1"/>
                      </a:solidFill>
                      <a:prstDash val="solid"/>
                      <a:round/>
                      <a:headEnd type="none" w="med" len="med"/>
                      <a:tailEnd type="none" w="med" len="med"/>
                    </a:lnL>
                  </a:tcPr>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875415"/>
                  </a:ext>
                </a:extLst>
              </a:tr>
            </a:tbl>
          </a:graphicData>
        </a:graphic>
      </p:graphicFrame>
    </p:spTree>
    <p:extLst>
      <p:ext uri="{BB962C8B-B14F-4D97-AF65-F5344CB8AC3E}">
        <p14:creationId xmlns:p14="http://schemas.microsoft.com/office/powerpoint/2010/main" val="51818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b="1" dirty="0"/>
              <a:t>What Effect is Trump </a:t>
            </a:r>
            <a:r>
              <a:rPr lang="en-US" b="1" i="1" dirty="0"/>
              <a:t>Himself</a:t>
            </a:r>
            <a:r>
              <a:rPr lang="en-US" b="1" dirty="0"/>
              <a:t> Having on American Exports?</a:t>
            </a:r>
          </a:p>
          <a:p>
            <a:pPr lvl="1"/>
            <a:r>
              <a:rPr lang="en-US" b="1" dirty="0"/>
              <a:t>New Research linking “Soft Power” to Trade</a:t>
            </a:r>
          </a:p>
          <a:p>
            <a:pPr marL="457200" indent="-457200">
              <a:buFont typeface="+mj-lt"/>
              <a:buAutoNum type="arabicPeriod"/>
            </a:pPr>
            <a:r>
              <a:rPr lang="en-US" dirty="0"/>
              <a:t>New Research on Macroeconomic Tariff Effects</a:t>
            </a:r>
          </a:p>
          <a:p>
            <a:pPr marL="457200" indent="-457200">
              <a:buFont typeface="+mj-lt"/>
              <a:buAutoNum type="arabicPeriod"/>
            </a:pPr>
            <a:r>
              <a:rPr lang="en-US" dirty="0"/>
              <a:t>What Do Economists Think of Protectionism and Why?</a:t>
            </a:r>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a:t>Agent Orange: Andrew Rose</a:t>
            </a:r>
          </a:p>
        </p:txBody>
      </p:sp>
      <p:sp>
        <p:nvSpPr>
          <p:cNvPr id="4" name="Slide Number Placeholder 3">
            <a:extLst>
              <a:ext uri="{FF2B5EF4-FFF2-40B4-BE49-F238E27FC236}">
                <a16:creationId xmlns:a16="http://schemas.microsoft.com/office/drawing/2014/main" id="{1DE9AB8A-07A6-492E-876C-E3FAF37FDCDF}"/>
              </a:ext>
            </a:extLst>
          </p:cNvPr>
          <p:cNvSpPr>
            <a:spLocks noGrp="1"/>
          </p:cNvSpPr>
          <p:nvPr>
            <p:ph type="sldNum" sz="quarter" idx="12"/>
          </p:nvPr>
        </p:nvSpPr>
        <p:spPr/>
        <p:txBody>
          <a:bodyPr/>
          <a:lstStyle/>
          <a:p>
            <a:fld id="{9B3A0B6B-BDDD-4FAD-BC5A-2F3DEB1D381C}" type="slidenum">
              <a:rPr lang="en-US" smtClean="0"/>
              <a:t>2</a:t>
            </a:fld>
            <a:endParaRPr lang="en-US"/>
          </a:p>
        </p:txBody>
      </p:sp>
    </p:spTree>
    <p:extLst>
      <p:ext uri="{BB962C8B-B14F-4D97-AF65-F5344CB8AC3E}">
        <p14:creationId xmlns:p14="http://schemas.microsoft.com/office/powerpoint/2010/main" val="383407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BD14-C086-4365-821D-5AE118A10C17}"/>
              </a:ext>
            </a:extLst>
          </p:cNvPr>
          <p:cNvSpPr>
            <a:spLocks noGrp="1"/>
          </p:cNvSpPr>
          <p:nvPr>
            <p:ph type="title"/>
          </p:nvPr>
        </p:nvSpPr>
        <p:spPr/>
        <p:txBody>
          <a:bodyPr/>
          <a:lstStyle/>
          <a:p>
            <a:r>
              <a:rPr lang="en-US" dirty="0"/>
              <a:t>How Big is the Trump Effect on Exports?</a:t>
            </a:r>
          </a:p>
        </p:txBody>
      </p:sp>
      <p:sp>
        <p:nvSpPr>
          <p:cNvPr id="3" name="Content Placeholder 2">
            <a:extLst>
              <a:ext uri="{FF2B5EF4-FFF2-40B4-BE49-F238E27FC236}">
                <a16:creationId xmlns:a16="http://schemas.microsoft.com/office/drawing/2014/main" id="{F696CBD4-B137-45A5-8408-78ABC0848288}"/>
              </a:ext>
            </a:extLst>
          </p:cNvPr>
          <p:cNvSpPr>
            <a:spLocks noGrp="1"/>
          </p:cNvSpPr>
          <p:nvPr>
            <p:ph idx="1"/>
          </p:nvPr>
        </p:nvSpPr>
        <p:spPr/>
        <p:txBody>
          <a:bodyPr/>
          <a:lstStyle/>
          <a:p>
            <a:r>
              <a:rPr lang="en-US" dirty="0"/>
              <a:t>A 1 percentage point improvement in leadership approval raises exports by ≈.1%</a:t>
            </a:r>
          </a:p>
          <a:p>
            <a:r>
              <a:rPr lang="en-US" dirty="0"/>
              <a:t>Average net approval by foreigners of the American leadership fell from +16.6% in 2016 (Obama’s final year in office) to -7.4% in 2017 (the first year of the Trump presidency)</a:t>
            </a:r>
          </a:p>
          <a:p>
            <a:pPr lvl="1"/>
            <a:r>
              <a:rPr lang="en-US" dirty="0"/>
              <a:t>Swing of 24 percentage points in average net approval lowers American exports by (.24*.91*$1.45tn≈) .22% or </a:t>
            </a:r>
            <a:r>
              <a:rPr lang="en-US" dirty="0">
                <a:solidFill>
                  <a:srgbClr val="FF0000"/>
                </a:solidFill>
              </a:rPr>
              <a:t>$3.3 billion</a:t>
            </a:r>
          </a:p>
          <a:p>
            <a:pPr lvl="1"/>
            <a:r>
              <a:rPr lang="en-US" dirty="0"/>
              <a:t>Probably more because both Canada and Mexico (largest US importers) had &gt;50% declines in net American leadership approval</a:t>
            </a:r>
          </a:p>
          <a:p>
            <a:pPr lvl="1"/>
            <a:r>
              <a:rPr lang="en-US" dirty="0"/>
              <a:t>Long run effects bigger than short run effects</a:t>
            </a:r>
          </a:p>
        </p:txBody>
      </p:sp>
      <p:sp>
        <p:nvSpPr>
          <p:cNvPr id="6" name="Footer Placeholder 5">
            <a:extLst>
              <a:ext uri="{FF2B5EF4-FFF2-40B4-BE49-F238E27FC236}">
                <a16:creationId xmlns:a16="http://schemas.microsoft.com/office/drawing/2014/main" id="{D1FF55E8-D3E8-4C56-9C11-9DD54E7E3836}"/>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31C613CC-597E-4123-A6E5-4A7DCCB6AAFD}"/>
              </a:ext>
            </a:extLst>
          </p:cNvPr>
          <p:cNvSpPr>
            <a:spLocks noGrp="1"/>
          </p:cNvSpPr>
          <p:nvPr>
            <p:ph type="sldNum" sz="quarter" idx="12"/>
          </p:nvPr>
        </p:nvSpPr>
        <p:spPr/>
        <p:txBody>
          <a:bodyPr/>
          <a:lstStyle/>
          <a:p>
            <a:fld id="{9B3A0B6B-BDDD-4FAD-BC5A-2F3DEB1D381C}" type="slidenum">
              <a:rPr lang="en-US" smtClean="0"/>
              <a:t>20</a:t>
            </a:fld>
            <a:endParaRPr lang="en-US"/>
          </a:p>
        </p:txBody>
      </p:sp>
    </p:spTree>
    <p:extLst>
      <p:ext uri="{BB962C8B-B14F-4D97-AF65-F5344CB8AC3E}">
        <p14:creationId xmlns:p14="http://schemas.microsoft.com/office/powerpoint/2010/main" val="119820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dirty="0"/>
              <a:t>What Effect is Trump </a:t>
            </a:r>
            <a:r>
              <a:rPr lang="en-US" i="1" dirty="0"/>
              <a:t>Himself</a:t>
            </a:r>
            <a:r>
              <a:rPr lang="en-US" dirty="0"/>
              <a:t> Having on American Exports?</a:t>
            </a:r>
          </a:p>
          <a:p>
            <a:pPr lvl="1"/>
            <a:r>
              <a:rPr lang="en-US" dirty="0"/>
              <a:t>New Research linking “Soft Power” to Trade</a:t>
            </a:r>
          </a:p>
          <a:p>
            <a:pPr marL="457200" indent="-457200">
              <a:buFont typeface="+mj-lt"/>
              <a:buAutoNum type="arabicPeriod"/>
            </a:pPr>
            <a:r>
              <a:rPr lang="en-US" b="1" dirty="0"/>
              <a:t>New Research on Macroeconomic Tariff Effects</a:t>
            </a:r>
          </a:p>
          <a:p>
            <a:pPr marL="457200" indent="-457200">
              <a:buFont typeface="+mj-lt"/>
              <a:buAutoNum type="arabicPeriod"/>
            </a:pPr>
            <a:r>
              <a:rPr lang="en-US" dirty="0"/>
              <a:t>What Do Economists Think of Protectionism and Why?</a:t>
            </a:r>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a:t>Agent Orange: Andrew Rose</a:t>
            </a:r>
          </a:p>
        </p:txBody>
      </p:sp>
      <p:sp>
        <p:nvSpPr>
          <p:cNvPr id="4" name="Slide Number Placeholder 3">
            <a:extLst>
              <a:ext uri="{FF2B5EF4-FFF2-40B4-BE49-F238E27FC236}">
                <a16:creationId xmlns:a16="http://schemas.microsoft.com/office/drawing/2014/main" id="{BD54E3F3-8588-4F1F-B884-3963DC3DB16F}"/>
              </a:ext>
            </a:extLst>
          </p:cNvPr>
          <p:cNvSpPr>
            <a:spLocks noGrp="1"/>
          </p:cNvSpPr>
          <p:nvPr>
            <p:ph type="sldNum" sz="quarter" idx="12"/>
          </p:nvPr>
        </p:nvSpPr>
        <p:spPr/>
        <p:txBody>
          <a:bodyPr/>
          <a:lstStyle/>
          <a:p>
            <a:fld id="{9B3A0B6B-BDDD-4FAD-BC5A-2F3DEB1D381C}" type="slidenum">
              <a:rPr lang="en-US" smtClean="0"/>
              <a:t>21</a:t>
            </a:fld>
            <a:endParaRPr lang="en-US"/>
          </a:p>
        </p:txBody>
      </p:sp>
    </p:spTree>
    <p:extLst>
      <p:ext uri="{BB962C8B-B14F-4D97-AF65-F5344CB8AC3E}">
        <p14:creationId xmlns:p14="http://schemas.microsoft.com/office/powerpoint/2010/main" val="178289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work with Furceri, Hannan and Ostry</a:t>
            </a:r>
          </a:p>
        </p:txBody>
      </p:sp>
      <p:sp>
        <p:nvSpPr>
          <p:cNvPr id="3" name="Content Placeholder 2"/>
          <p:cNvSpPr>
            <a:spLocks noGrp="1"/>
          </p:cNvSpPr>
          <p:nvPr>
            <p:ph idx="1"/>
          </p:nvPr>
        </p:nvSpPr>
        <p:spPr/>
        <p:txBody>
          <a:bodyPr>
            <a:normAutofit/>
          </a:bodyPr>
          <a:lstStyle/>
          <a:p>
            <a:pPr marL="0" indent="0">
              <a:buNone/>
              <a:defRPr/>
            </a:pPr>
            <a:r>
              <a:rPr lang="en-US" altLang="en-US" sz="4000" dirty="0"/>
              <a:t>Key Question:</a:t>
            </a:r>
          </a:p>
          <a:p>
            <a:pPr lvl="1">
              <a:defRPr/>
            </a:pPr>
            <a:r>
              <a:rPr lang="en-US" altLang="en-US" sz="3600" dirty="0"/>
              <a:t>What are the macro effects of tariffs?</a:t>
            </a:r>
          </a:p>
          <a:p>
            <a:pPr lvl="2">
              <a:defRPr/>
            </a:pPr>
            <a:r>
              <a:rPr lang="en-US" altLang="en-US" sz="3200" dirty="0"/>
              <a:t>Output</a:t>
            </a:r>
          </a:p>
          <a:p>
            <a:pPr lvl="2">
              <a:defRPr/>
            </a:pPr>
            <a:r>
              <a:rPr lang="en-US" altLang="en-US" sz="3200" dirty="0"/>
              <a:t>Productivity</a:t>
            </a:r>
          </a:p>
          <a:p>
            <a:pPr lvl="2">
              <a:defRPr/>
            </a:pPr>
            <a:r>
              <a:rPr lang="en-US" altLang="en-US" sz="3200" dirty="0"/>
              <a:t>Unemployment</a:t>
            </a:r>
          </a:p>
          <a:p>
            <a:pPr lvl="2">
              <a:defRPr/>
            </a:pPr>
            <a:r>
              <a:rPr lang="en-US" altLang="en-US" sz="3200" dirty="0"/>
              <a:t>Inequality</a:t>
            </a:r>
          </a:p>
          <a:p>
            <a:pPr lvl="2">
              <a:defRPr/>
            </a:pPr>
            <a:r>
              <a:rPr lang="en-US" altLang="en-US" sz="3200" dirty="0"/>
              <a:t>Real exchange rate</a:t>
            </a:r>
          </a:p>
          <a:p>
            <a:pPr lvl="2">
              <a:defRPr/>
            </a:pPr>
            <a:r>
              <a:rPr lang="en-US" altLang="en-US" sz="3200" dirty="0"/>
              <a:t>Trade balance</a:t>
            </a:r>
          </a:p>
          <a:p>
            <a:endParaRPr lang="en-US"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22</a:t>
            </a:fld>
            <a:endParaRPr lang="en-US"/>
          </a:p>
        </p:txBody>
      </p:sp>
    </p:spTree>
    <p:extLst>
      <p:ext uri="{BB962C8B-B14F-4D97-AF65-F5344CB8AC3E}">
        <p14:creationId xmlns:p14="http://schemas.microsoft.com/office/powerpoint/2010/main" val="34664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 in Literature</a:t>
            </a:r>
          </a:p>
        </p:txBody>
      </p:sp>
      <p:sp>
        <p:nvSpPr>
          <p:cNvPr id="3" name="Content Placeholder 2"/>
          <p:cNvSpPr>
            <a:spLocks noGrp="1"/>
          </p:cNvSpPr>
          <p:nvPr>
            <p:ph idx="1"/>
          </p:nvPr>
        </p:nvSpPr>
        <p:spPr/>
        <p:txBody>
          <a:bodyPr/>
          <a:lstStyle/>
          <a:p>
            <a:r>
              <a:rPr lang="en-US" dirty="0"/>
              <a:t>Much work on protectionism theoretical</a:t>
            </a:r>
          </a:p>
          <a:p>
            <a:r>
              <a:rPr lang="en-US" dirty="0"/>
              <a:t>Most empirical work microeconomic</a:t>
            </a:r>
          </a:p>
          <a:p>
            <a:pPr lvl="1"/>
            <a:r>
              <a:rPr lang="en-US" dirty="0"/>
              <a:t>Sensible, given heterogeneity in protectionism, identification </a:t>
            </a:r>
            <a:r>
              <a:rPr lang="en-US" dirty="0" err="1"/>
              <a:t>requiremen</a:t>
            </a:r>
            <a:endParaRPr lang="en-US" dirty="0"/>
          </a:p>
          <a:p>
            <a:r>
              <a:rPr lang="en-US" dirty="0"/>
              <a:t>But even reduced form empirical work at macro level: missing!</a:t>
            </a:r>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23</a:t>
            </a:fld>
            <a:endParaRPr lang="en-US"/>
          </a:p>
        </p:txBody>
      </p:sp>
    </p:spTree>
    <p:extLst>
      <p:ext uri="{BB962C8B-B14F-4D97-AF65-F5344CB8AC3E}">
        <p14:creationId xmlns:p14="http://schemas.microsoft.com/office/powerpoint/2010/main" val="296983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on Sensitivity Analysis</a:t>
            </a:r>
          </a:p>
        </p:txBody>
      </p:sp>
      <p:sp>
        <p:nvSpPr>
          <p:cNvPr id="3" name="Content Placeholder 2"/>
          <p:cNvSpPr>
            <a:spLocks noGrp="1"/>
          </p:cNvSpPr>
          <p:nvPr>
            <p:ph idx="1"/>
          </p:nvPr>
        </p:nvSpPr>
        <p:spPr/>
        <p:txBody>
          <a:bodyPr>
            <a:normAutofit/>
          </a:bodyPr>
          <a:lstStyle/>
          <a:p>
            <a:pPr marL="0" lvl="1" indent="0">
              <a:buNone/>
              <a:defRPr/>
            </a:pPr>
            <a:r>
              <a:rPr lang="en-US" sz="3200" dirty="0"/>
              <a:t>Are Results Symmetric?</a:t>
            </a:r>
          </a:p>
          <a:p>
            <a:pPr marL="114300" lvl="1" indent="-571500">
              <a:buFont typeface="Courier New" panose="02070309020205020404" pitchFamily="49" charset="0"/>
              <a:buChar char="o"/>
              <a:defRPr/>
            </a:pPr>
            <a:r>
              <a:rPr lang="en-US" sz="3200" dirty="0"/>
              <a:t>Tariffs rising/falling</a:t>
            </a:r>
          </a:p>
          <a:p>
            <a:pPr marL="114300" lvl="1" indent="-571500">
              <a:buFont typeface="Courier New" panose="02070309020205020404" pitchFamily="49" charset="0"/>
              <a:buChar char="o"/>
              <a:defRPr/>
            </a:pPr>
            <a:r>
              <a:rPr lang="en-US" sz="3200" dirty="0"/>
              <a:t>Advanced economies/others</a:t>
            </a:r>
          </a:p>
          <a:p>
            <a:pPr marL="114300" lvl="1" indent="-571500">
              <a:buFont typeface="Courier New" panose="02070309020205020404" pitchFamily="49" charset="0"/>
              <a:buChar char="o"/>
              <a:defRPr/>
            </a:pPr>
            <a:r>
              <a:rPr lang="en-US" sz="3200" dirty="0"/>
              <a:t>Good times/recessions</a:t>
            </a:r>
          </a:p>
          <a:p>
            <a:pPr marL="0" lvl="1" indent="0">
              <a:buNone/>
              <a:defRPr/>
            </a:pPr>
            <a:endParaRPr lang="en-US" sz="3200" dirty="0"/>
          </a:p>
          <a:p>
            <a:pPr marL="114300" lvl="1" indent="-571500">
              <a:buFont typeface="Courier New" panose="02070309020205020404" pitchFamily="49" charset="0"/>
              <a:buChar char="o"/>
              <a:defRPr/>
            </a:pPr>
            <a:r>
              <a:rPr lang="en-US" sz="3200" dirty="0"/>
              <a:t>Conservative strategy: only medium term; ignore NTBs; domestic focus; ignore retaliation</a:t>
            </a:r>
          </a:p>
          <a:p>
            <a:pPr marL="114300" lvl="1" indent="-571500">
              <a:buFont typeface="Courier New" panose="02070309020205020404" pitchFamily="49" charset="0"/>
              <a:buChar char="o"/>
              <a:defRPr/>
            </a:pPr>
            <a:r>
              <a:rPr lang="en-US" altLang="en-US" sz="3200" dirty="0"/>
              <a:t>All complemented with industry-level data</a:t>
            </a:r>
            <a:endParaRPr lang="en-US" sz="3200"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24</a:t>
            </a:fld>
            <a:endParaRPr lang="en-US"/>
          </a:p>
        </p:txBody>
      </p:sp>
    </p:spTree>
    <p:extLst>
      <p:ext uri="{BB962C8B-B14F-4D97-AF65-F5344CB8AC3E}">
        <p14:creationId xmlns:p14="http://schemas.microsoft.com/office/powerpoint/2010/main" val="33366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pPr marL="114300" lvl="1" indent="-571500">
              <a:buFont typeface="Courier New" panose="02070309020205020404" pitchFamily="49" charset="0"/>
              <a:buChar char="o"/>
              <a:defRPr/>
            </a:pPr>
            <a:r>
              <a:rPr lang="en-US" sz="3600" dirty="0"/>
              <a:t>Plain Vanilla: </a:t>
            </a:r>
            <a:r>
              <a:rPr lang="en-US" sz="3600" dirty="0" err="1"/>
              <a:t>Jorda’s</a:t>
            </a:r>
            <a:r>
              <a:rPr lang="en-US" sz="3600" dirty="0"/>
              <a:t> (2005) LPM, to account for non-linearity without imposing dynamic restrictions</a:t>
            </a:r>
          </a:p>
          <a:p>
            <a:pPr marL="114300" lvl="1" indent="-571500">
              <a:buFont typeface="Courier New" panose="02070309020205020404" pitchFamily="49" charset="0"/>
              <a:buChar char="o"/>
              <a:defRPr/>
            </a:pPr>
            <a:r>
              <a:rPr lang="en-US" sz="3600" dirty="0"/>
              <a:t>Large (unbalanced ) panel data covering 151 countries from 1996 to 2014</a:t>
            </a:r>
          </a:p>
          <a:p>
            <a:endParaRPr lang="en-US"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25</a:t>
            </a:fld>
            <a:endParaRPr lang="en-US"/>
          </a:p>
        </p:txBody>
      </p:sp>
    </p:spTree>
    <p:extLst>
      <p:ext uri="{BB962C8B-B14F-4D97-AF65-F5344CB8AC3E}">
        <p14:creationId xmlns:p14="http://schemas.microsoft.com/office/powerpoint/2010/main" val="13452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normAutofit fontScale="62500" lnSpcReduction="20000"/>
          </a:bodyPr>
          <a:lstStyle/>
          <a:p>
            <a:pPr marL="0" indent="-92">
              <a:buNone/>
              <a:defRPr/>
            </a:pPr>
            <a:r>
              <a:rPr lang="en-US" altLang="en-US" sz="4600" b="1" dirty="0"/>
              <a:t>Tariff increases lead to: </a:t>
            </a:r>
          </a:p>
          <a:p>
            <a:pPr marL="631825" lvl="1" indent="-622300">
              <a:buFont typeface="Courier New" panose="02070309020205020404" pitchFamily="49" charset="0"/>
              <a:buChar char="o"/>
              <a:defRPr/>
            </a:pPr>
            <a:r>
              <a:rPr lang="en-US" altLang="en-US" sz="4600" dirty="0"/>
              <a:t>Economically and statistically significant declines in output and productivity</a:t>
            </a:r>
          </a:p>
          <a:p>
            <a:pPr marL="631825" lvl="1" indent="-622300">
              <a:buFont typeface="Courier New" panose="02070309020205020404" pitchFamily="49" charset="0"/>
              <a:buChar char="o"/>
              <a:defRPr/>
            </a:pPr>
            <a:r>
              <a:rPr lang="en-US" altLang="en-US" sz="4600" dirty="0"/>
              <a:t>Increases in inequality and unemployment</a:t>
            </a:r>
          </a:p>
          <a:p>
            <a:pPr marL="631825" lvl="1" indent="-622300">
              <a:buFont typeface="Courier New" panose="02070309020205020404" pitchFamily="49" charset="0"/>
              <a:buChar char="o"/>
              <a:defRPr/>
            </a:pPr>
            <a:r>
              <a:rPr lang="en-US" altLang="en-US" sz="4600" dirty="0"/>
              <a:t>Exchange rate appreciation, and little effect on trade balance</a:t>
            </a:r>
          </a:p>
          <a:p>
            <a:pPr marL="571408" indent="-571500">
              <a:defRPr/>
            </a:pPr>
            <a:endParaRPr lang="en-US" altLang="en-US" sz="4600" b="1" dirty="0"/>
          </a:p>
          <a:p>
            <a:pPr marL="0" indent="-92">
              <a:buNone/>
              <a:defRPr/>
            </a:pPr>
            <a:r>
              <a:rPr lang="en-US" altLang="en-US" sz="4600" b="1" dirty="0"/>
              <a:t>The effects of tariffs are larger: </a:t>
            </a:r>
          </a:p>
          <a:p>
            <a:pPr marL="571500" lvl="2" indent="-571500">
              <a:buFont typeface="Courier New" panose="02070309020205020404" pitchFamily="49" charset="0"/>
              <a:buChar char="o"/>
              <a:defRPr/>
            </a:pPr>
            <a:r>
              <a:rPr lang="en-US" sz="4600" dirty="0"/>
              <a:t>When tariffs go up</a:t>
            </a:r>
          </a:p>
          <a:p>
            <a:pPr marL="571500" lvl="2" indent="-571500">
              <a:buFont typeface="Courier New" panose="02070309020205020404" pitchFamily="49" charset="0"/>
              <a:buChar char="o"/>
              <a:defRPr/>
            </a:pPr>
            <a:r>
              <a:rPr lang="en-US" sz="4600" dirty="0"/>
              <a:t>In advanced economies</a:t>
            </a:r>
          </a:p>
          <a:p>
            <a:pPr marL="571500" lvl="2" indent="-571500">
              <a:buFont typeface="Courier New" panose="02070309020205020404" pitchFamily="49" charset="0"/>
              <a:buChar char="o"/>
              <a:defRPr/>
            </a:pPr>
            <a:r>
              <a:rPr lang="en-US" altLang="en-US" sz="4600" dirty="0"/>
              <a:t>During economic expansions </a:t>
            </a:r>
          </a:p>
          <a:p>
            <a:endParaRPr lang="en-US"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26</a:t>
            </a:fld>
            <a:endParaRPr lang="en-US"/>
          </a:p>
        </p:txBody>
      </p:sp>
    </p:spTree>
    <p:extLst>
      <p:ext uri="{BB962C8B-B14F-4D97-AF65-F5344CB8AC3E}">
        <p14:creationId xmlns:p14="http://schemas.microsoft.com/office/powerpoint/2010/main" val="83888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Annual GDP, labor productivity (defined as the ratio of GDP to employment), unemployment rate, real effective exchange rates (period average, deflated by CPI) and trade balance (period average, deflated by GDP): IMF WEO and World Bank WDI</a:t>
            </a:r>
          </a:p>
          <a:p>
            <a:pPr marL="685800" indent="-685800">
              <a:buFont typeface="Courier New" panose="02070309020205020404" pitchFamily="49" charset="0"/>
              <a:buChar char="o"/>
            </a:pPr>
            <a:endParaRPr lang="en-US" dirty="0"/>
          </a:p>
          <a:p>
            <a:pPr marL="685800" indent="-685800">
              <a:buFont typeface="Courier New" panose="02070309020205020404" pitchFamily="49" charset="0"/>
              <a:buChar char="o"/>
            </a:pPr>
            <a:r>
              <a:rPr lang="en-US" dirty="0"/>
              <a:t>Gini coefficient from the Standardized World Income Inequality Database (SWIID) </a:t>
            </a:r>
          </a:p>
          <a:p>
            <a:endParaRPr lang="en-US"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27</a:t>
            </a:fld>
            <a:endParaRPr lang="en-US"/>
          </a:p>
        </p:txBody>
      </p:sp>
    </p:spTree>
    <p:extLst>
      <p:ext uri="{BB962C8B-B14F-4D97-AF65-F5344CB8AC3E}">
        <p14:creationId xmlns:p14="http://schemas.microsoft.com/office/powerpoint/2010/main" val="255259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 Data</a:t>
            </a:r>
          </a:p>
        </p:txBody>
      </p:sp>
      <p:sp>
        <p:nvSpPr>
          <p:cNvPr id="3" name="Content Placeholder 2"/>
          <p:cNvSpPr>
            <a:spLocks noGrp="1"/>
          </p:cNvSpPr>
          <p:nvPr>
            <p:ph idx="1"/>
          </p:nvPr>
        </p:nvSpPr>
        <p:spPr/>
        <p:txBody>
          <a:bodyPr/>
          <a:lstStyle/>
          <a:p>
            <a:pPr marL="685800" indent="-685800">
              <a:buFont typeface="Courier New" panose="02070309020205020404" pitchFamily="49" charset="0"/>
              <a:buChar char="o"/>
            </a:pPr>
            <a:r>
              <a:rPr lang="en-US" dirty="0"/>
              <a:t>Based on trade tariff rate data at the product level.  The main sources are the World Integrated Trade Solution (WITS) and World Development Indicators (WDI); other data sources include: the World Trade Organization (WTO); the General Agreement on Tariffs and Trade (GATT); and the Brussels Customs Union database (BTN) </a:t>
            </a:r>
          </a:p>
          <a:p>
            <a:pPr marL="685800" indent="-685800">
              <a:buFont typeface="Courier New" panose="02070309020205020404" pitchFamily="49" charset="0"/>
              <a:buChar char="o"/>
            </a:pPr>
            <a:r>
              <a:rPr lang="en-US" dirty="0"/>
              <a:t>We aggregate product-level tariff data by calculating weighted averages, with weights given by the export share of each product, measured as fractions of value</a:t>
            </a:r>
          </a:p>
          <a:p>
            <a:endParaRPr lang="en-US" dirty="0"/>
          </a:p>
        </p:txBody>
      </p:sp>
      <p:sp>
        <p:nvSpPr>
          <p:cNvPr id="4" name="Footer Placeholder 3"/>
          <p:cNvSpPr>
            <a:spLocks noGrp="1"/>
          </p:cNvSpPr>
          <p:nvPr>
            <p:ph type="ftr" sz="quarter" idx="11"/>
          </p:nvPr>
        </p:nvSpPr>
        <p:spPr/>
        <p:txBody>
          <a:bodyPr/>
          <a:lstStyle/>
          <a:p>
            <a:r>
              <a:rPr lang="en-US"/>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28</a:t>
            </a:fld>
            <a:endParaRPr lang="en-US"/>
          </a:p>
        </p:txBody>
      </p:sp>
    </p:spTree>
    <p:extLst>
      <p:ext uri="{BB962C8B-B14F-4D97-AF65-F5344CB8AC3E}">
        <p14:creationId xmlns:p14="http://schemas.microsoft.com/office/powerpoint/2010/main" val="135254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LPM (</a:t>
            </a:r>
            <a:r>
              <a:rPr lang="en-US" dirty="0" err="1"/>
              <a:t>Jorda</a:t>
            </a:r>
            <a:r>
              <a:rPr lang="en-US" dirty="0"/>
              <a:t>) Methodology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lvl="2"/>
                <a:r>
                  <a:rPr lang="en-US" sz="2400" dirty="0" err="1"/>
                  <a:t>y</a:t>
                </a:r>
                <a:r>
                  <a:rPr lang="en-US" sz="2400" baseline="-25000" dirty="0" err="1"/>
                  <a:t>i,t+k</a:t>
                </a:r>
                <a:r>
                  <a:rPr lang="en-US" sz="2400" dirty="0"/>
                  <a:t> - y</a:t>
                </a:r>
                <a:r>
                  <a:rPr lang="en-US" sz="2400" baseline="-25000" dirty="0"/>
                  <a:t>i,t-1</a:t>
                </a:r>
                <a:r>
                  <a:rPr lang="en-US" sz="2400" dirty="0"/>
                  <a:t> = α</a:t>
                </a:r>
                <a:r>
                  <a:rPr lang="en-US" sz="2400" baseline="-25000" dirty="0"/>
                  <a:t>i</a:t>
                </a:r>
                <a:r>
                  <a:rPr lang="en-US" sz="2400" dirty="0"/>
                  <a:t> + </a:t>
                </a:r>
                <a:r>
                  <a:rPr lang="en-US" sz="2400" dirty="0" err="1"/>
                  <a:t>γ</a:t>
                </a:r>
                <a:r>
                  <a:rPr lang="en-US" sz="2400" baseline="-25000" dirty="0" err="1"/>
                  <a:t>t</a:t>
                </a:r>
                <a:r>
                  <a:rPr lang="en-US" sz="2400" dirty="0"/>
                  <a:t> + β</a:t>
                </a:r>
                <a:r>
                  <a:rPr lang="en-US" sz="2400" dirty="0" err="1"/>
                  <a:t>ΔT</a:t>
                </a:r>
                <a:r>
                  <a:rPr lang="en-US" sz="2400" baseline="-25000" dirty="0" err="1"/>
                  <a:t>i,t</a:t>
                </a:r>
                <a:r>
                  <a:rPr lang="en-US" sz="2400" dirty="0"/>
                  <a:t> + </a:t>
                </a:r>
                <a:r>
                  <a:rPr lang="en-US" sz="2400" dirty="0" err="1"/>
                  <a:t>νX</a:t>
                </a:r>
                <a:r>
                  <a:rPr lang="en-US" sz="2400" baseline="-25000" dirty="0" err="1"/>
                  <a:t>i,t</a:t>
                </a:r>
                <a:r>
                  <a:rPr lang="en-US" sz="2400" dirty="0"/>
                  <a:t> + </a:t>
                </a:r>
                <a:r>
                  <a:rPr lang="en-US" sz="2400" dirty="0" err="1"/>
                  <a:t>ε</a:t>
                </a:r>
                <a:r>
                  <a:rPr lang="en-US" sz="2400" baseline="-25000" dirty="0" err="1"/>
                  <a:t>i,t</a:t>
                </a:r>
                <a:endParaRPr lang="en-US" sz="2400" baseline="-25000" dirty="0"/>
              </a:p>
              <a:p>
                <a:pPr marL="914400" lvl="2" indent="0">
                  <a:buNone/>
                </a:pPr>
                <a:endParaRPr lang="en-US" sz="2400" baseline="-25000" dirty="0"/>
              </a:p>
              <a:p>
                <a:r>
                  <a:rPr lang="en-US" sz="2000" dirty="0" err="1"/>
                  <a:t>y</a:t>
                </a:r>
                <a:r>
                  <a:rPr lang="en-US" sz="2000" baseline="-25000" dirty="0" err="1"/>
                  <a:t>i,t+k</a:t>
                </a:r>
                <a:r>
                  <a:rPr lang="en-US" sz="2000" dirty="0"/>
                  <a:t> is the outcome variable of interest (log of output, productivity, unemployment rate, Gini coefficient, log real exchange rate, or trade balance/GDP) for country </a:t>
                </a:r>
                <a:r>
                  <a:rPr lang="en-US" sz="2000" dirty="0" err="1"/>
                  <a:t>i</a:t>
                </a:r>
                <a:r>
                  <a:rPr lang="en-US" sz="2000" dirty="0"/>
                  <a:t> at time </a:t>
                </a:r>
                <a:r>
                  <a:rPr lang="en-US" sz="2000" dirty="0" err="1"/>
                  <a:t>t+k</a:t>
                </a:r>
                <a:r>
                  <a:rPr lang="en-US" sz="2000" dirty="0"/>
                  <a:t>,</a:t>
                </a:r>
              </a:p>
              <a:p>
                <a:r>
                  <a:rPr lang="en-US" sz="2000" dirty="0"/>
                  <a:t>{α</a:t>
                </a:r>
                <a:r>
                  <a:rPr lang="en-US" sz="2000" baseline="-25000" dirty="0"/>
                  <a:t>i</a:t>
                </a:r>
                <a:r>
                  <a:rPr lang="en-US" sz="2000" dirty="0"/>
                  <a:t>} country fixed effects (cross-country heterogeneity),</a:t>
                </a:r>
              </a:p>
              <a:p>
                <a:r>
                  <a:rPr lang="en-US" sz="2000" dirty="0"/>
                  <a:t>{</a:t>
                </a:r>
                <a:r>
                  <a:rPr lang="en-US" sz="2000" dirty="0" err="1"/>
                  <a:t>γ</a:t>
                </a:r>
                <a:r>
                  <a:rPr lang="en-US" sz="2000" baseline="-25000" dirty="0" err="1"/>
                  <a:t>t</a:t>
                </a:r>
                <a:r>
                  <a:rPr lang="en-US" sz="2000" dirty="0"/>
                  <a:t>} time fixed effects (global shocks), </a:t>
                </a:r>
              </a:p>
              <a:p>
                <a14:m>
                  <m:oMath xmlns:m="http://schemas.openxmlformats.org/officeDocument/2006/math">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𝑖</m:t>
                        </m:r>
                        <m:r>
                          <a:rPr lang="en-US" sz="2000">
                            <a:latin typeface="Cambria Math" panose="02040503050406030204" pitchFamily="18" charset="0"/>
                          </a:rPr>
                          <m:t>,</m:t>
                        </m:r>
                        <m:r>
                          <a:rPr lang="en-US" sz="2000" i="1">
                            <a:latin typeface="Cambria Math" panose="02040503050406030204" pitchFamily="18" charset="0"/>
                          </a:rPr>
                          <m:t>𝑡</m:t>
                        </m:r>
                      </m:sub>
                    </m:sSub>
                  </m:oMath>
                </a14:m>
                <a:r>
                  <a:rPr lang="en-US" sz="2000" dirty="0"/>
                  <a:t> change in the tariff rate,</a:t>
                </a:r>
              </a:p>
              <a:p>
                <a:r>
                  <a:rPr lang="en-US" sz="2000" dirty="0"/>
                  <a:t>ν is a vector of nuisance coefficients,</a:t>
                </a:r>
              </a:p>
              <a:p>
                <a:r>
                  <a:rPr lang="en-US" sz="2000" dirty="0"/>
                  <a:t>Control variables: two lags of each of: a) changes in the dependent variable, b) the tariff, c) log output, d) the log of real exchange rates and d) the trade balance in percent of GDP</a:t>
                </a:r>
              </a:p>
              <a:p>
                <a:r>
                  <a:rPr lang="en-US" sz="2000" dirty="0"/>
                  <a:t>DK standard errors; 90% confidence intervals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Agent Orange: Andrew Rose</a:t>
            </a:r>
          </a:p>
        </p:txBody>
      </p:sp>
      <p:sp>
        <p:nvSpPr>
          <p:cNvPr id="5" name="Slide Number Placeholder 4"/>
          <p:cNvSpPr>
            <a:spLocks noGrp="1"/>
          </p:cNvSpPr>
          <p:nvPr>
            <p:ph type="sldNum" sz="quarter" idx="12"/>
          </p:nvPr>
        </p:nvSpPr>
        <p:spPr/>
        <p:txBody>
          <a:bodyPr/>
          <a:lstStyle/>
          <a:p>
            <a:fld id="{9B3A0B6B-BDDD-4FAD-BC5A-2F3DEB1D381C}" type="slidenum">
              <a:rPr lang="en-US" smtClean="0"/>
              <a:t>29</a:t>
            </a:fld>
            <a:endParaRPr lang="en-US"/>
          </a:p>
        </p:txBody>
      </p:sp>
    </p:spTree>
    <p:extLst>
      <p:ext uri="{BB962C8B-B14F-4D97-AF65-F5344CB8AC3E}">
        <p14:creationId xmlns:p14="http://schemas.microsoft.com/office/powerpoint/2010/main" val="393960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310EA-B436-4F50-AD6B-CBA71190583F}"/>
              </a:ext>
            </a:extLst>
          </p:cNvPr>
          <p:cNvSpPr>
            <a:spLocks noGrp="1"/>
          </p:cNvSpPr>
          <p:nvPr>
            <p:ph type="title"/>
          </p:nvPr>
        </p:nvSpPr>
        <p:spPr/>
        <p:txBody>
          <a:bodyPr/>
          <a:lstStyle/>
          <a:p>
            <a:r>
              <a:rPr lang="en-US" dirty="0"/>
              <a:t>Soft Power and Trade</a:t>
            </a:r>
          </a:p>
        </p:txBody>
      </p:sp>
      <p:sp>
        <p:nvSpPr>
          <p:cNvPr id="3" name="Content Placeholder 2">
            <a:extLst>
              <a:ext uri="{FF2B5EF4-FFF2-40B4-BE49-F238E27FC236}">
                <a16:creationId xmlns:a16="http://schemas.microsoft.com/office/drawing/2014/main" id="{EC947CD4-E887-4900-AB3B-FEA1011B258E}"/>
              </a:ext>
            </a:extLst>
          </p:cNvPr>
          <p:cNvSpPr>
            <a:spLocks noGrp="1"/>
          </p:cNvSpPr>
          <p:nvPr>
            <p:ph idx="1"/>
          </p:nvPr>
        </p:nvSpPr>
        <p:spPr/>
        <p:txBody>
          <a:bodyPr/>
          <a:lstStyle/>
          <a:p>
            <a:r>
              <a:rPr lang="en-US" dirty="0"/>
              <a:t>Does Trump’s Leadership Style affect trade </a:t>
            </a:r>
            <a:r>
              <a:rPr lang="en-US" i="1" dirty="0"/>
              <a:t>in and of itself</a:t>
            </a:r>
            <a:r>
              <a:rPr lang="en-US" dirty="0"/>
              <a:t>?</a:t>
            </a:r>
          </a:p>
          <a:p>
            <a:r>
              <a:rPr lang="en-US" dirty="0"/>
              <a:t>Hard power is the ability to coerce</a:t>
            </a:r>
          </a:p>
          <a:p>
            <a:pPr lvl="1"/>
            <a:r>
              <a:rPr lang="en-US" dirty="0"/>
              <a:t>Grows out of country’s military and economic might</a:t>
            </a:r>
          </a:p>
          <a:p>
            <a:r>
              <a:rPr lang="en-US" dirty="0"/>
              <a:t>“Soft Power” (Nye) arises from attractiveness of country’s culture, political ideals and policies</a:t>
            </a:r>
          </a:p>
          <a:p>
            <a:pPr lvl="1"/>
            <a:r>
              <a:rPr lang="en-US" dirty="0"/>
              <a:t>“… the ability to attract, [since] attraction often leads to acquiescence … soft power uses a different type of currency (not force, not money) to engender cooperation – an attraction to shared values ...”</a:t>
            </a:r>
          </a:p>
          <a:p>
            <a:endParaRPr lang="en-US" dirty="0"/>
          </a:p>
          <a:p>
            <a:r>
              <a:rPr lang="en-US" dirty="0"/>
              <a:t>Does Trump’s effect on US soft power affect trade?</a:t>
            </a:r>
          </a:p>
        </p:txBody>
      </p:sp>
      <p:sp>
        <p:nvSpPr>
          <p:cNvPr id="6" name="Footer Placeholder 5">
            <a:extLst>
              <a:ext uri="{FF2B5EF4-FFF2-40B4-BE49-F238E27FC236}">
                <a16:creationId xmlns:a16="http://schemas.microsoft.com/office/drawing/2014/main" id="{68DCEC2C-1BBA-495F-AC64-E37D82B15C62}"/>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0470C384-A25D-4971-BBC9-71C57B788C1E}"/>
              </a:ext>
            </a:extLst>
          </p:cNvPr>
          <p:cNvSpPr>
            <a:spLocks noGrp="1"/>
          </p:cNvSpPr>
          <p:nvPr>
            <p:ph type="sldNum" sz="quarter" idx="12"/>
          </p:nvPr>
        </p:nvSpPr>
        <p:spPr/>
        <p:txBody>
          <a:bodyPr/>
          <a:lstStyle/>
          <a:p>
            <a:fld id="{9B3A0B6B-BDDD-4FAD-BC5A-2F3DEB1D381C}" type="slidenum">
              <a:rPr lang="en-US" smtClean="0"/>
              <a:t>3</a:t>
            </a:fld>
            <a:endParaRPr lang="en-US"/>
          </a:p>
        </p:txBody>
      </p:sp>
    </p:spTree>
    <p:extLst>
      <p:ext uri="{BB962C8B-B14F-4D97-AF65-F5344CB8AC3E}">
        <p14:creationId xmlns:p14="http://schemas.microsoft.com/office/powerpoint/2010/main" val="262016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600" dirty="0"/>
              <a:t>Tariff rises lead to declines in output and productivity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Output (%)</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Productivity (%)</a:t>
            </a:r>
            <a:endParaRPr lang="en-US" altLang="en-US" sz="1800" dirty="0"/>
          </a:p>
        </p:txBody>
      </p:sp>
      <p:sp>
        <p:nvSpPr>
          <p:cNvPr id="25606" name="TextBox 12"/>
          <p:cNvSpPr txBox="1">
            <a:spLocks noChangeArrowheads="1"/>
          </p:cNvSpPr>
          <p:nvPr/>
        </p:nvSpPr>
        <p:spPr bwMode="auto">
          <a:xfrm>
            <a:off x="344398" y="6247666"/>
            <a:ext cx="114270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300" dirty="0"/>
              <a:t>Note: The solid lines indicate the response of output (productivity) to one-standard deviation (about 3.6 percentage points) increase in the tariff rate; dotted lines correspond to 90 percent confidence bands. The x-axis denotes time. t=0 is the year of the reform. Estimates based on equation (1).</a:t>
            </a:r>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30</a:t>
            </a:fld>
            <a:endParaRPr lang="en-US" altLang="en-US" sz="1800"/>
          </a:p>
        </p:txBody>
      </p:sp>
      <p:graphicFrame>
        <p:nvGraphicFramePr>
          <p:cNvPr id="10" name="Chart 9">
            <a:extLst>
              <a:ext uri="{FF2B5EF4-FFF2-40B4-BE49-F238E27FC236}">
                <a16:creationId xmlns:a16="http://schemas.microsoft.com/office/drawing/2014/main" id="{F8BB9D28-3A85-4FD3-BD68-49627B4018EE}"/>
              </a:ext>
            </a:extLst>
          </p:cNvPr>
          <p:cNvGraphicFramePr/>
          <p:nvPr>
            <p:extLst/>
          </p:nvPr>
        </p:nvGraphicFramePr>
        <p:xfrm>
          <a:off x="496758" y="2211062"/>
          <a:ext cx="4532581" cy="3427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9EF90D5-8744-47A7-9C1B-4FC29B7E22E1}"/>
              </a:ext>
            </a:extLst>
          </p:cNvPr>
          <p:cNvGraphicFramePr/>
          <p:nvPr>
            <p:extLst/>
          </p:nvPr>
        </p:nvGraphicFramePr>
        <p:xfrm>
          <a:off x="6451133" y="2130126"/>
          <a:ext cx="4444842" cy="3427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041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606" grpId="0"/>
      <p:bldGraphic spid="10" grpId="0">
        <p:bldAsOne/>
      </p:bldGraphic>
      <p:bldGraphic spid="11"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Increases in unemployment and inequality</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Unemployment (ppt)</a:t>
            </a:r>
            <a:endParaRPr lang="en-US" altLang="en-US" sz="1800" dirty="0"/>
          </a:p>
        </p:txBody>
      </p:sp>
      <p:sp>
        <p:nvSpPr>
          <p:cNvPr id="25605" name="TextBox 11"/>
          <p:cNvSpPr txBox="1">
            <a:spLocks noChangeArrowheads="1"/>
          </p:cNvSpPr>
          <p:nvPr/>
        </p:nvSpPr>
        <p:spPr bwMode="auto">
          <a:xfrm>
            <a:off x="6468171" y="1508626"/>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Inequality (ppt)</a:t>
            </a:r>
            <a:endParaRPr lang="en-US" altLang="en-US" sz="1800" dirty="0"/>
          </a:p>
        </p:txBody>
      </p:sp>
      <p:sp>
        <p:nvSpPr>
          <p:cNvPr id="25606" name="TextBox 12"/>
          <p:cNvSpPr txBox="1">
            <a:spLocks noChangeArrowheads="1"/>
          </p:cNvSpPr>
          <p:nvPr/>
        </p:nvSpPr>
        <p:spPr bwMode="auto">
          <a:xfrm>
            <a:off x="382488" y="5719438"/>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endParaRPr lang="en-US" altLang="en-US" sz="13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31</a:t>
            </a:fld>
            <a:endParaRPr lang="en-US" altLang="en-US" sz="1800"/>
          </a:p>
        </p:txBody>
      </p:sp>
      <p:graphicFrame>
        <p:nvGraphicFramePr>
          <p:cNvPr id="12" name="Chart 11">
            <a:extLst>
              <a:ext uri="{FF2B5EF4-FFF2-40B4-BE49-F238E27FC236}">
                <a16:creationId xmlns:a16="http://schemas.microsoft.com/office/drawing/2014/main" id="{57784BCD-00AA-43CA-B950-824683D39250}"/>
              </a:ext>
            </a:extLst>
          </p:cNvPr>
          <p:cNvGraphicFramePr/>
          <p:nvPr>
            <p:extLst/>
          </p:nvPr>
        </p:nvGraphicFramePr>
        <p:xfrm>
          <a:off x="508780" y="2130126"/>
          <a:ext cx="4444841"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6F23E886-FB89-4E00-B057-DF928AC19549}"/>
              </a:ext>
            </a:extLst>
          </p:cNvPr>
          <p:cNvGraphicFramePr/>
          <p:nvPr>
            <p:extLst/>
          </p:nvPr>
        </p:nvGraphicFramePr>
        <p:xfrm>
          <a:off x="6468172" y="2130126"/>
          <a:ext cx="4444841" cy="34274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256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2" grpId="0">
        <p:bldAsOne/>
      </p:bldGraphic>
      <p:bldGraphic spid="13"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defTabSz="1171930">
              <a:defRPr/>
            </a:pPr>
            <a:r>
              <a:rPr lang="en-US" sz="3598" dirty="0"/>
              <a:t>RER appreciates; little effect on trade balance</a:t>
            </a:r>
          </a:p>
        </p:txBody>
      </p:sp>
      <p:sp>
        <p:nvSpPr>
          <p:cNvPr id="25604" name="TextBox 5"/>
          <p:cNvSpPr txBox="1">
            <a:spLocks noChangeArrowheads="1"/>
          </p:cNvSpPr>
          <p:nvPr/>
        </p:nvSpPr>
        <p:spPr bwMode="auto">
          <a:xfrm>
            <a:off x="496758" y="1507039"/>
            <a:ext cx="3428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RER (%)</a:t>
            </a:r>
            <a:endParaRPr lang="en-US" altLang="en-US" sz="1800" dirty="0"/>
          </a:p>
        </p:txBody>
      </p:sp>
      <p:sp>
        <p:nvSpPr>
          <p:cNvPr id="25605" name="TextBox 11"/>
          <p:cNvSpPr txBox="1">
            <a:spLocks noChangeArrowheads="1"/>
          </p:cNvSpPr>
          <p:nvPr/>
        </p:nvSpPr>
        <p:spPr bwMode="auto">
          <a:xfrm>
            <a:off x="6468172" y="1508626"/>
            <a:ext cx="39325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800" b="1" dirty="0"/>
              <a:t>Trade balance (ppt of GDP)</a:t>
            </a:r>
            <a:endParaRPr lang="en-US" altLang="en-US" sz="1800" dirty="0"/>
          </a:p>
        </p:txBody>
      </p:sp>
      <p:sp>
        <p:nvSpPr>
          <p:cNvPr id="25607" name="Slide Number Placeholder 16"/>
          <p:cNvSpPr txBox="1">
            <a:spLocks/>
          </p:cNvSpPr>
          <p:nvPr/>
        </p:nvSpPr>
        <p:spPr bwMode="auto">
          <a:xfrm>
            <a:off x="9132890" y="6484143"/>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2A7F80F6-FDB7-427C-B25E-9FD2DAF826CD}" type="slidenum">
              <a:rPr lang="en-US" altLang="en-US" sz="1800"/>
              <a:pPr algn="r" eaLnBrk="1" hangingPunct="1"/>
              <a:t>32</a:t>
            </a:fld>
            <a:endParaRPr lang="en-US" altLang="en-US" sz="1800"/>
          </a:p>
        </p:txBody>
      </p:sp>
      <p:graphicFrame>
        <p:nvGraphicFramePr>
          <p:cNvPr id="10" name="Chart 9">
            <a:extLst>
              <a:ext uri="{FF2B5EF4-FFF2-40B4-BE49-F238E27FC236}">
                <a16:creationId xmlns:a16="http://schemas.microsoft.com/office/drawing/2014/main" id="{872FBA00-8BAE-4DF6-83BA-A286B57F4530}"/>
              </a:ext>
            </a:extLst>
          </p:cNvPr>
          <p:cNvGraphicFramePr/>
          <p:nvPr>
            <p:extLst/>
          </p:nvPr>
        </p:nvGraphicFramePr>
        <p:xfrm>
          <a:off x="496758" y="2130125"/>
          <a:ext cx="4723056" cy="3427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857EB2BE-90CA-49E2-98B4-0F18D31D4499}"/>
              </a:ext>
            </a:extLst>
          </p:cNvPr>
          <p:cNvGraphicFramePr/>
          <p:nvPr>
            <p:extLst/>
          </p:nvPr>
        </p:nvGraphicFramePr>
        <p:xfrm>
          <a:off x="6494271" y="2197077"/>
          <a:ext cx="4363609" cy="34274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6352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0" grpId="0">
        <p:bldAsOne/>
      </p:bldGraphic>
      <p:bldGraphic spid="11"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increases</a:t>
            </a:r>
            <a:endParaRPr lang="en-US" altLang="en-US" sz="1600" dirty="0"/>
          </a:p>
        </p:txBody>
      </p:sp>
      <p:sp>
        <p:nvSpPr>
          <p:cNvPr id="7" name="Title 6"/>
          <p:cNvSpPr>
            <a:spLocks noGrp="1"/>
          </p:cNvSpPr>
          <p:nvPr>
            <p:ph type="title"/>
          </p:nvPr>
        </p:nvSpPr>
        <p:spPr>
          <a:xfrm>
            <a:off x="838200" y="365126"/>
            <a:ext cx="10515600" cy="799102"/>
          </a:xfrm>
        </p:spPr>
        <p:txBody>
          <a:bodyPr/>
          <a:lstStyle/>
          <a:p>
            <a:pPr defTabSz="1171930">
              <a:defRPr/>
            </a:pPr>
            <a:r>
              <a:rPr lang="en-US" sz="3598" dirty="0"/>
              <a:t>Larger effects for tariff increases…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increases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(%)—tariff decreases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(%)—tariff decreases</a:t>
            </a:r>
            <a:endParaRPr lang="en-US" altLang="en-US" sz="1600" dirty="0"/>
          </a:p>
        </p:txBody>
      </p:sp>
      <p:sp>
        <p:nvSpPr>
          <p:cNvPr id="27657" name="Slide Number Placeholder 16"/>
          <p:cNvSpPr txBox="1">
            <a:spLocks/>
          </p:cNvSpPr>
          <p:nvPr/>
        </p:nvSpPr>
        <p:spPr bwMode="auto">
          <a:xfrm>
            <a:off x="9105508" y="6382479"/>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33</a:t>
            </a:fld>
            <a:endParaRPr lang="en-US" altLang="en-US" sz="1800"/>
          </a:p>
        </p:txBody>
      </p:sp>
      <p:graphicFrame>
        <p:nvGraphicFramePr>
          <p:cNvPr id="14" name="Chart 13">
            <a:extLst>
              <a:ext uri="{FF2B5EF4-FFF2-40B4-BE49-F238E27FC236}">
                <a16:creationId xmlns:a16="http://schemas.microsoft.com/office/drawing/2014/main" id="{3321B210-6CDC-45E3-AAD9-3EC5E03D6DF9}"/>
              </a:ext>
            </a:extLst>
          </p:cNvPr>
          <p:cNvGraphicFramePr/>
          <p:nvPr>
            <p:extLst/>
          </p:nvPr>
        </p:nvGraphicFramePr>
        <p:xfrm>
          <a:off x="725299" y="1655317"/>
          <a:ext cx="5065940" cy="1823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77370E92-3AD4-40BE-83BF-1D30DEC7D606}"/>
              </a:ext>
            </a:extLst>
          </p:cNvPr>
          <p:cNvGraphicFramePr/>
          <p:nvPr>
            <p:extLst/>
          </p:nvPr>
        </p:nvGraphicFramePr>
        <p:xfrm>
          <a:off x="6553081" y="1763112"/>
          <a:ext cx="4570809" cy="17327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746B8392-1601-4ABC-88E2-097034A5084A}"/>
              </a:ext>
            </a:extLst>
          </p:cNvPr>
          <p:cNvGraphicFramePr/>
          <p:nvPr>
            <p:extLst/>
          </p:nvPr>
        </p:nvGraphicFramePr>
        <p:xfrm>
          <a:off x="725299" y="4398070"/>
          <a:ext cx="5065940" cy="17101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C8809823-6DA3-4470-82F9-5F380FFD7A3F}"/>
              </a:ext>
            </a:extLst>
          </p:cNvPr>
          <p:cNvGraphicFramePr/>
          <p:nvPr>
            <p:extLst/>
          </p:nvPr>
        </p:nvGraphicFramePr>
        <p:xfrm>
          <a:off x="6591172" y="4395691"/>
          <a:ext cx="4837440" cy="17156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1600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799101"/>
          </a:xfrm>
        </p:spPr>
        <p:txBody>
          <a:bodyPr/>
          <a:lstStyle/>
          <a:p>
            <a:pPr defTabSz="1171930">
              <a:defRPr/>
            </a:pPr>
            <a:r>
              <a:rPr lang="en-US" sz="3598" dirty="0"/>
              <a:t>…in advanced economies…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(%)—AEs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(%)—AEs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(%)—EMDEs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(%)—EMDEs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34</a:t>
            </a:fld>
            <a:endParaRPr lang="en-US" altLang="en-US" sz="1800"/>
          </a:p>
        </p:txBody>
      </p:sp>
      <p:graphicFrame>
        <p:nvGraphicFramePr>
          <p:cNvPr id="17" name="Chart 16">
            <a:extLst>
              <a:ext uri="{FF2B5EF4-FFF2-40B4-BE49-F238E27FC236}">
                <a16:creationId xmlns:a16="http://schemas.microsoft.com/office/drawing/2014/main" id="{6D166398-82DE-4DB6-9495-09C5679F3324}"/>
              </a:ext>
            </a:extLst>
          </p:cNvPr>
          <p:cNvGraphicFramePr/>
          <p:nvPr>
            <p:extLst/>
          </p:nvPr>
        </p:nvGraphicFramePr>
        <p:xfrm>
          <a:off x="800790" y="1766681"/>
          <a:ext cx="5065940" cy="18908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77370E92-3AD4-40BE-83BF-1D30DEC7D606}"/>
              </a:ext>
            </a:extLst>
          </p:cNvPr>
          <p:cNvGraphicFramePr/>
          <p:nvPr>
            <p:extLst/>
          </p:nvPr>
        </p:nvGraphicFramePr>
        <p:xfrm>
          <a:off x="6604014" y="1750811"/>
          <a:ext cx="4976958" cy="16781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5F29CA0-859A-4B14-A0B3-65B76926BB22}"/>
              </a:ext>
            </a:extLst>
          </p:cNvPr>
          <p:cNvGraphicFramePr/>
          <p:nvPr>
            <p:extLst/>
          </p:nvPr>
        </p:nvGraphicFramePr>
        <p:xfrm>
          <a:off x="763389" y="4394897"/>
          <a:ext cx="5065940" cy="17132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20634504-8736-4104-B72A-0A0C8DBF504F}"/>
              </a:ext>
            </a:extLst>
          </p:cNvPr>
          <p:cNvGraphicFramePr/>
          <p:nvPr>
            <p:extLst/>
          </p:nvPr>
        </p:nvGraphicFramePr>
        <p:xfrm>
          <a:off x="6604135" y="4394896"/>
          <a:ext cx="4976836" cy="1932672"/>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A1F9826F-2F4C-4B82-86EF-9DE2FF22C44E}"/>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Tree>
    <p:extLst>
      <p:ext uri="{BB962C8B-B14F-4D97-AF65-F5344CB8AC3E}">
        <p14:creationId xmlns:p14="http://schemas.microsoft.com/office/powerpoint/2010/main" val="122227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799102"/>
          </a:xfrm>
        </p:spPr>
        <p:txBody>
          <a:bodyPr/>
          <a:lstStyle/>
          <a:p>
            <a:pPr defTabSz="1171930">
              <a:defRPr/>
            </a:pPr>
            <a:r>
              <a:rPr lang="en-US" sz="3598" dirty="0"/>
              <a:t>…and in expansions</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(%)—Expansions</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(%)—Expansions</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(%)—Recessions</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(%)—Recessions</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35</a:t>
            </a:fld>
            <a:endParaRPr lang="en-US" altLang="en-US" sz="1800"/>
          </a:p>
        </p:txBody>
      </p:sp>
      <p:graphicFrame>
        <p:nvGraphicFramePr>
          <p:cNvPr id="14" name="Chart 13">
            <a:extLst>
              <a:ext uri="{FF2B5EF4-FFF2-40B4-BE49-F238E27FC236}">
                <a16:creationId xmlns:a16="http://schemas.microsoft.com/office/drawing/2014/main" id="{0AB775FB-A13F-4A5B-AD4C-B6586CB53551}"/>
              </a:ext>
            </a:extLst>
          </p:cNvPr>
          <p:cNvGraphicFramePr/>
          <p:nvPr>
            <p:extLst/>
          </p:nvPr>
        </p:nvGraphicFramePr>
        <p:xfrm>
          <a:off x="763389" y="1750810"/>
          <a:ext cx="5065940" cy="18305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8F614492-98D8-4B01-A383-E436A24DF57B}"/>
              </a:ext>
            </a:extLst>
          </p:cNvPr>
          <p:cNvGraphicFramePr/>
          <p:nvPr>
            <p:extLst/>
          </p:nvPr>
        </p:nvGraphicFramePr>
        <p:xfrm>
          <a:off x="6604135" y="1750016"/>
          <a:ext cx="4976836" cy="17458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5C07791-181C-48EE-B203-62D8B15DFB03}"/>
              </a:ext>
            </a:extLst>
          </p:cNvPr>
          <p:cNvGraphicFramePr/>
          <p:nvPr>
            <p:extLst/>
          </p:nvPr>
        </p:nvGraphicFramePr>
        <p:xfrm>
          <a:off x="763388" y="4394896"/>
          <a:ext cx="4824477" cy="1830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72274D54-A2B5-4E57-B349-D650EE2C6A24}"/>
              </a:ext>
            </a:extLst>
          </p:cNvPr>
          <p:cNvGraphicFramePr/>
          <p:nvPr>
            <p:extLst/>
          </p:nvPr>
        </p:nvGraphicFramePr>
        <p:xfrm>
          <a:off x="6582382" y="4394896"/>
          <a:ext cx="4976835" cy="1830569"/>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a:extLst>
              <a:ext uri="{FF2B5EF4-FFF2-40B4-BE49-F238E27FC236}">
                <a16:creationId xmlns:a16="http://schemas.microsoft.com/office/drawing/2014/main" id="{37A26305-306B-4B9B-AE1B-B60F70FF35C2}"/>
              </a:ext>
            </a:extLst>
          </p:cNvPr>
          <p:cNvSpPr txBox="1">
            <a:spLocks noChangeArrowheads="1"/>
          </p:cNvSpPr>
          <p:nvPr/>
        </p:nvSpPr>
        <p:spPr bwMode="auto">
          <a:xfrm>
            <a:off x="153948" y="6108174"/>
            <a:ext cx="1142702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r>
              <a:rPr lang="en-US" sz="1300" dirty="0"/>
              <a:t>	</a:t>
            </a:r>
            <a:endParaRPr lang="en-US" altLang="en-US" sz="1300" dirty="0"/>
          </a:p>
        </p:txBody>
      </p:sp>
    </p:spTree>
    <p:extLst>
      <p:ext uri="{BB962C8B-B14F-4D97-AF65-F5344CB8AC3E}">
        <p14:creationId xmlns:p14="http://schemas.microsoft.com/office/powerpoint/2010/main" val="7696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4" grpId="0">
        <p:bldAsOne/>
      </p:bldGraphic>
      <p:bldGraphic spid="15" grpId="0">
        <p:bldAsOne/>
      </p:bldGraphic>
      <p:bldGraphic spid="16" grpId="0">
        <p:bldAsOne/>
      </p:bldGraphic>
      <p:bldGraphic spid="19"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47"/>
            <a:ext cx="12192000" cy="1142851"/>
          </a:xfrm>
        </p:spPr>
        <p:txBody>
          <a:bodyPr/>
          <a:lstStyle/>
          <a:p>
            <a:pPr defTabSz="1171930">
              <a:defRPr/>
            </a:pPr>
            <a:r>
              <a:rPr lang="en-US" sz="3598" dirty="0"/>
              <a:t>	Robustness checks—endogeneity </a:t>
            </a:r>
          </a:p>
        </p:txBody>
      </p:sp>
      <p:sp>
        <p:nvSpPr>
          <p:cNvPr id="27652" name="TextBox 9"/>
          <p:cNvSpPr txBox="1">
            <a:spLocks noChangeArrowheads="1"/>
          </p:cNvSpPr>
          <p:nvPr/>
        </p:nvSpPr>
        <p:spPr bwMode="auto">
          <a:xfrm>
            <a:off x="725300" y="1164227"/>
            <a:ext cx="51421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(%)—VAR</a:t>
            </a:r>
            <a:endParaRPr lang="en-US" altLang="en-US" sz="1600" dirty="0"/>
          </a:p>
        </p:txBody>
      </p:sp>
      <p:sp>
        <p:nvSpPr>
          <p:cNvPr id="27653" name="TextBox 11"/>
          <p:cNvSpPr txBox="1">
            <a:spLocks noChangeArrowheads="1"/>
          </p:cNvSpPr>
          <p:nvPr/>
        </p:nvSpPr>
        <p:spPr bwMode="auto">
          <a:xfrm>
            <a:off x="6591172" y="1154705"/>
            <a:ext cx="52564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(%)—VAR</a:t>
            </a:r>
            <a:endParaRPr lang="en-US" altLang="en-US" sz="1600" dirty="0"/>
          </a:p>
        </p:txBody>
      </p:sp>
      <p:sp>
        <p:nvSpPr>
          <p:cNvPr id="27654" name="TextBox 13"/>
          <p:cNvSpPr txBox="1">
            <a:spLocks noChangeArrowheads="1"/>
          </p:cNvSpPr>
          <p:nvPr/>
        </p:nvSpPr>
        <p:spPr bwMode="auto">
          <a:xfrm>
            <a:off x="725299" y="3792443"/>
            <a:ext cx="34281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Output (%)—IV</a:t>
            </a:r>
            <a:endParaRPr lang="en-US" altLang="en-US" sz="1600" dirty="0"/>
          </a:p>
        </p:txBody>
      </p:sp>
      <p:sp>
        <p:nvSpPr>
          <p:cNvPr id="27655" name="TextBox 15"/>
          <p:cNvSpPr txBox="1">
            <a:spLocks noChangeArrowheads="1"/>
          </p:cNvSpPr>
          <p:nvPr/>
        </p:nvSpPr>
        <p:spPr bwMode="auto">
          <a:xfrm>
            <a:off x="6553082" y="3799585"/>
            <a:ext cx="4837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eaLnBrk="1" hangingPunct="1"/>
            <a:r>
              <a:rPr lang="en-US" altLang="en-US" sz="1600" b="1" dirty="0"/>
              <a:t>Productivity (%)—IV</a:t>
            </a:r>
            <a:endParaRPr lang="en-US" altLang="en-US" sz="1600" dirty="0"/>
          </a:p>
        </p:txBody>
      </p:sp>
      <p:sp>
        <p:nvSpPr>
          <p:cNvPr id="27657" name="Slide Number Placeholder 16"/>
          <p:cNvSpPr txBox="1">
            <a:spLocks/>
          </p:cNvSpPr>
          <p:nvPr/>
        </p:nvSpPr>
        <p:spPr bwMode="auto">
          <a:xfrm>
            <a:off x="9193993" y="6415105"/>
            <a:ext cx="2844060" cy="36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8F250D00-0FD7-4F5D-9BF8-B929088FC1E8}" type="slidenum">
              <a:rPr lang="en-US" altLang="en-US" sz="1800"/>
              <a:pPr algn="r" eaLnBrk="1" hangingPunct="1"/>
              <a:t>36</a:t>
            </a:fld>
            <a:endParaRPr lang="en-US" altLang="en-US" sz="1800"/>
          </a:p>
        </p:txBody>
      </p:sp>
      <p:graphicFrame>
        <p:nvGraphicFramePr>
          <p:cNvPr id="17" name="Chart 16">
            <a:extLst>
              <a:ext uri="{FF2B5EF4-FFF2-40B4-BE49-F238E27FC236}">
                <a16:creationId xmlns:a16="http://schemas.microsoft.com/office/drawing/2014/main" id="{2899740C-C17D-4096-9B26-9D0E4015768B}"/>
              </a:ext>
            </a:extLst>
          </p:cNvPr>
          <p:cNvGraphicFramePr/>
          <p:nvPr>
            <p:extLst/>
          </p:nvPr>
        </p:nvGraphicFramePr>
        <p:xfrm>
          <a:off x="763388" y="1683888"/>
          <a:ext cx="4824477" cy="19125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43CB8D9A-8335-483F-902F-55B79C4044DD}"/>
              </a:ext>
            </a:extLst>
          </p:cNvPr>
          <p:cNvGraphicFramePr/>
          <p:nvPr>
            <p:extLst/>
          </p:nvPr>
        </p:nvGraphicFramePr>
        <p:xfrm>
          <a:off x="777149" y="4394895"/>
          <a:ext cx="4899806" cy="1830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2899740C-C17D-4096-9B26-9D0E4015768B}"/>
              </a:ext>
            </a:extLst>
          </p:cNvPr>
          <p:cNvGraphicFramePr/>
          <p:nvPr>
            <p:extLst/>
          </p:nvPr>
        </p:nvGraphicFramePr>
        <p:xfrm>
          <a:off x="6591172" y="1782159"/>
          <a:ext cx="4647658" cy="181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8EA01C1A-CE29-4435-82FB-55606DB071BB}"/>
              </a:ext>
            </a:extLst>
          </p:cNvPr>
          <p:cNvGraphicFramePr/>
          <p:nvPr>
            <p:extLst/>
          </p:nvPr>
        </p:nvGraphicFramePr>
        <p:xfrm>
          <a:off x="6574943" y="4394895"/>
          <a:ext cx="4663886" cy="183056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5572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7" grpId="0">
        <p:bldAsOne/>
      </p:bldGraphic>
      <p:bldGraphic spid="18" grpId="0">
        <p:bldAsOne/>
      </p:bldGraphic>
      <p:bldGraphic spid="20" grpId="0">
        <p:bldAsOne/>
      </p:bldGraphic>
      <p:bldGraphic spid="21"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defTabSz="1171930">
              <a:defRPr/>
            </a:pPr>
            <a:r>
              <a:rPr lang="en-US" sz="3598" dirty="0"/>
              <a:t>Summary and caveats</a:t>
            </a:r>
          </a:p>
        </p:txBody>
      </p:sp>
      <p:sp>
        <p:nvSpPr>
          <p:cNvPr id="13316" name="TextBox 8"/>
          <p:cNvSpPr txBox="1">
            <a:spLocks noChangeArrowheads="1"/>
          </p:cNvSpPr>
          <p:nvPr/>
        </p:nvSpPr>
        <p:spPr bwMode="auto">
          <a:xfrm>
            <a:off x="307895" y="2128020"/>
            <a:ext cx="1188410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fontAlgn="base">
              <a:spcBef>
                <a:spcPct val="0"/>
              </a:spcBef>
              <a:spcAft>
                <a:spcPct val="0"/>
              </a:spcAft>
              <a:defRPr sz="4600">
                <a:solidFill>
                  <a:schemeClr val="tx1"/>
                </a:solidFill>
                <a:latin typeface="Calibri" panose="020F0502020204030204" pitchFamily="34" charset="0"/>
              </a:defRPr>
            </a:lvl6pPr>
            <a:lvl7pPr marL="2971800" indent="-228600" defTabSz="2344738" fontAlgn="base">
              <a:spcBef>
                <a:spcPct val="0"/>
              </a:spcBef>
              <a:spcAft>
                <a:spcPct val="0"/>
              </a:spcAft>
              <a:defRPr sz="4600">
                <a:solidFill>
                  <a:schemeClr val="tx1"/>
                </a:solidFill>
                <a:latin typeface="Calibri" panose="020F0502020204030204" pitchFamily="34" charset="0"/>
              </a:defRPr>
            </a:lvl7pPr>
            <a:lvl8pPr marL="3429000" indent="-228600" defTabSz="2344738" fontAlgn="base">
              <a:spcBef>
                <a:spcPct val="0"/>
              </a:spcBef>
              <a:spcAft>
                <a:spcPct val="0"/>
              </a:spcAft>
              <a:defRPr sz="4600">
                <a:solidFill>
                  <a:schemeClr val="tx1"/>
                </a:solidFill>
                <a:latin typeface="Calibri" panose="020F0502020204030204" pitchFamily="34" charset="0"/>
              </a:defRPr>
            </a:lvl8pPr>
            <a:lvl9pPr marL="3886200" indent="-228600" defTabSz="2344738" fontAlgn="base">
              <a:spcBef>
                <a:spcPct val="0"/>
              </a:spcBef>
              <a:spcAft>
                <a:spcPct val="0"/>
              </a:spcAft>
              <a:defRPr sz="4600">
                <a:solidFill>
                  <a:schemeClr val="tx1"/>
                </a:solidFill>
                <a:latin typeface="Calibri" panose="020F0502020204030204" pitchFamily="34" charset="0"/>
              </a:defRPr>
            </a:lvl9pPr>
          </a:lstStyle>
          <a:p>
            <a:pPr indent="-514442">
              <a:defRPr/>
            </a:pPr>
            <a:r>
              <a:rPr lang="en-US" altLang="en-US" sz="2800" b="1" dirty="0"/>
              <a:t>Aversion of economics profession to the deadweight losses caused by protectionism seems well-founded</a:t>
            </a:r>
          </a:p>
          <a:p>
            <a:pPr marL="514201" lvl="1" indent="-285693">
              <a:buFont typeface="Courier New" panose="02070309020205020404" pitchFamily="49" charset="0"/>
              <a:buChar char="o"/>
              <a:defRPr/>
            </a:pPr>
            <a:r>
              <a:rPr lang="en-US" sz="2800" dirty="0"/>
              <a:t>Tariffs lead to declines in output and productivity, increases in unemployment and inequality</a:t>
            </a:r>
          </a:p>
          <a:p>
            <a:pPr marL="515834" lvl="1" indent="-262679">
              <a:buFont typeface="Courier New" panose="02070309020205020404" pitchFamily="49" charset="0"/>
              <a:buChar char="o"/>
              <a:defRPr/>
            </a:pPr>
            <a:r>
              <a:rPr lang="en-US" sz="2800" dirty="0"/>
              <a:t>Effects larger for tariff increases, for advanced economies and in expansions</a:t>
            </a:r>
            <a:endParaRPr lang="en-US" altLang="en-US" sz="2800" dirty="0"/>
          </a:p>
          <a:p>
            <a:pPr>
              <a:defRPr/>
            </a:pPr>
            <a:r>
              <a:rPr lang="en-US" altLang="en-US" sz="2800" b="1" dirty="0"/>
              <a:t>Caveats and Limitations</a:t>
            </a:r>
          </a:p>
          <a:p>
            <a:pPr marL="514247" lvl="3" indent="-285693">
              <a:buFont typeface="Courier New" panose="02070309020205020404" pitchFamily="49" charset="0"/>
              <a:buChar char="o"/>
              <a:defRPr/>
            </a:pPr>
            <a:r>
              <a:rPr lang="en-US" sz="2800" dirty="0"/>
              <a:t>Reduced-form, purely empirical approach</a:t>
            </a:r>
          </a:p>
          <a:p>
            <a:pPr marL="514247" lvl="3" indent="-285693">
              <a:buFont typeface="Courier New" panose="02070309020205020404" pitchFamily="49" charset="0"/>
              <a:buChar char="o"/>
              <a:defRPr/>
            </a:pPr>
            <a:r>
              <a:rPr lang="en-US" sz="2800" dirty="0"/>
              <a:t>Hard to isolate causal effects, though robustness checks mitigate this concern</a:t>
            </a:r>
          </a:p>
          <a:p>
            <a:pPr marL="514247" lvl="3" indent="-285693">
              <a:buFont typeface="Courier New" panose="02070309020205020404" pitchFamily="49" charset="0"/>
              <a:buChar char="o"/>
              <a:defRPr/>
            </a:pPr>
            <a:r>
              <a:rPr lang="en-US" sz="2800" dirty="0"/>
              <a:t>Results may underestimate the effect in case of retaliation</a:t>
            </a:r>
            <a:endParaRPr lang="en-US" altLang="en-US" sz="2800" b="1" dirty="0"/>
          </a:p>
        </p:txBody>
      </p:sp>
      <p:sp>
        <p:nvSpPr>
          <p:cNvPr id="13317" name="Slide Number Placeholder 16"/>
          <p:cNvSpPr txBox="1">
            <a:spLocks/>
          </p:cNvSpPr>
          <p:nvPr/>
        </p:nvSpPr>
        <p:spPr bwMode="auto">
          <a:xfrm>
            <a:off x="10928555" y="6361936"/>
            <a:ext cx="653211" cy="358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600">
                <a:solidFill>
                  <a:schemeClr val="tx1"/>
                </a:solidFill>
                <a:latin typeface="Calibri" panose="020F0502020204030204" pitchFamily="34" charset="0"/>
              </a:defRPr>
            </a:lvl1pPr>
            <a:lvl2pPr marL="742950" indent="-285750">
              <a:defRPr sz="4600">
                <a:solidFill>
                  <a:schemeClr val="tx1"/>
                </a:solidFill>
                <a:latin typeface="Calibri" panose="020F0502020204030204" pitchFamily="34" charset="0"/>
              </a:defRPr>
            </a:lvl2pPr>
            <a:lvl3pPr marL="1143000" indent="-228600">
              <a:defRPr sz="4600">
                <a:solidFill>
                  <a:schemeClr val="tx1"/>
                </a:solidFill>
                <a:latin typeface="Calibri" panose="020F0502020204030204" pitchFamily="34" charset="0"/>
              </a:defRPr>
            </a:lvl3pPr>
            <a:lvl4pPr marL="1600200" indent="-228600">
              <a:defRPr sz="4600">
                <a:solidFill>
                  <a:schemeClr val="tx1"/>
                </a:solidFill>
                <a:latin typeface="Calibri" panose="020F0502020204030204" pitchFamily="34" charset="0"/>
              </a:defRPr>
            </a:lvl4pPr>
            <a:lvl5pPr marL="2057400" indent="-228600">
              <a:defRPr sz="4600">
                <a:solidFill>
                  <a:schemeClr val="tx1"/>
                </a:solidFill>
                <a:latin typeface="Calibri" panose="020F0502020204030204" pitchFamily="34" charset="0"/>
              </a:defRPr>
            </a:lvl5pPr>
            <a:lvl6pPr marL="2514600" indent="-228600" defTabSz="2344738" eaLnBrk="0" fontAlgn="base" hangingPunct="0">
              <a:spcBef>
                <a:spcPct val="0"/>
              </a:spcBef>
              <a:spcAft>
                <a:spcPct val="0"/>
              </a:spcAft>
              <a:defRPr sz="4600">
                <a:solidFill>
                  <a:schemeClr val="tx1"/>
                </a:solidFill>
                <a:latin typeface="Calibri" panose="020F0502020204030204" pitchFamily="34" charset="0"/>
              </a:defRPr>
            </a:lvl6pPr>
            <a:lvl7pPr marL="2971800" indent="-228600" defTabSz="2344738" eaLnBrk="0" fontAlgn="base" hangingPunct="0">
              <a:spcBef>
                <a:spcPct val="0"/>
              </a:spcBef>
              <a:spcAft>
                <a:spcPct val="0"/>
              </a:spcAft>
              <a:defRPr sz="4600">
                <a:solidFill>
                  <a:schemeClr val="tx1"/>
                </a:solidFill>
                <a:latin typeface="Calibri" panose="020F0502020204030204" pitchFamily="34" charset="0"/>
              </a:defRPr>
            </a:lvl7pPr>
            <a:lvl8pPr marL="3429000" indent="-228600" defTabSz="2344738" eaLnBrk="0" fontAlgn="base" hangingPunct="0">
              <a:spcBef>
                <a:spcPct val="0"/>
              </a:spcBef>
              <a:spcAft>
                <a:spcPct val="0"/>
              </a:spcAft>
              <a:defRPr sz="4600">
                <a:solidFill>
                  <a:schemeClr val="tx1"/>
                </a:solidFill>
                <a:latin typeface="Calibri" panose="020F0502020204030204" pitchFamily="34" charset="0"/>
              </a:defRPr>
            </a:lvl8pPr>
            <a:lvl9pPr marL="3886200" indent="-228600" defTabSz="2344738" eaLnBrk="0" fontAlgn="base" hangingPunct="0">
              <a:spcBef>
                <a:spcPct val="0"/>
              </a:spcBef>
              <a:spcAft>
                <a:spcPct val="0"/>
              </a:spcAft>
              <a:defRPr sz="4600">
                <a:solidFill>
                  <a:schemeClr val="tx1"/>
                </a:solidFill>
                <a:latin typeface="Calibri" panose="020F0502020204030204" pitchFamily="34" charset="0"/>
              </a:defRPr>
            </a:lvl9pPr>
          </a:lstStyle>
          <a:p>
            <a:pPr algn="r" eaLnBrk="1" hangingPunct="1"/>
            <a:fld id="{BCFD3EAF-0676-47FD-B9DB-516E2ADA76FA}" type="slidenum">
              <a:rPr lang="en-US" altLang="en-US" sz="1800"/>
              <a:pPr algn="r" eaLnBrk="1" hangingPunct="1"/>
              <a:t>37</a:t>
            </a:fld>
            <a:endParaRPr lang="en-US" altLang="en-US" sz="1800"/>
          </a:p>
        </p:txBody>
      </p:sp>
    </p:spTree>
    <p:extLst>
      <p:ext uri="{BB962C8B-B14F-4D97-AF65-F5344CB8AC3E}">
        <p14:creationId xmlns:p14="http://schemas.microsoft.com/office/powerpoint/2010/main" val="6529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5E42-8365-47D4-9F17-BEA8F08A378C}"/>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11B23FD3-5C29-4C08-BC7B-512D87A0EC6A}"/>
              </a:ext>
            </a:extLst>
          </p:cNvPr>
          <p:cNvSpPr>
            <a:spLocks noGrp="1"/>
          </p:cNvSpPr>
          <p:nvPr>
            <p:ph idx="1"/>
          </p:nvPr>
        </p:nvSpPr>
        <p:spPr/>
        <p:txBody>
          <a:bodyPr/>
          <a:lstStyle/>
          <a:p>
            <a:pPr marL="514350" indent="-514350">
              <a:buFont typeface="+mj-lt"/>
              <a:buAutoNum type="arabicPeriod"/>
            </a:pPr>
            <a:r>
              <a:rPr lang="en-US" dirty="0"/>
              <a:t>What Effect is Trump </a:t>
            </a:r>
            <a:r>
              <a:rPr lang="en-US" i="1" dirty="0"/>
              <a:t>Himself</a:t>
            </a:r>
            <a:r>
              <a:rPr lang="en-US" dirty="0"/>
              <a:t> Having on American Exports?</a:t>
            </a:r>
          </a:p>
          <a:p>
            <a:pPr lvl="1"/>
            <a:r>
              <a:rPr lang="en-US" dirty="0"/>
              <a:t>New Research linking “Soft Power” to Trade</a:t>
            </a:r>
          </a:p>
          <a:p>
            <a:pPr marL="457200" indent="-457200">
              <a:buFont typeface="+mj-lt"/>
              <a:buAutoNum type="arabicPeriod"/>
            </a:pPr>
            <a:r>
              <a:rPr lang="en-US" dirty="0"/>
              <a:t>New Research on Macroeconomic Tariff Effects</a:t>
            </a:r>
          </a:p>
          <a:p>
            <a:pPr marL="457200" indent="-457200">
              <a:buFont typeface="+mj-lt"/>
              <a:buAutoNum type="arabicPeriod"/>
            </a:pPr>
            <a:r>
              <a:rPr lang="en-US" b="1" dirty="0"/>
              <a:t>What Do Economists Think of Protectionism and Why?</a:t>
            </a:r>
          </a:p>
          <a:p>
            <a:pPr lvl="1"/>
            <a:endParaRPr lang="en-US" dirty="0"/>
          </a:p>
        </p:txBody>
      </p:sp>
      <p:sp>
        <p:nvSpPr>
          <p:cNvPr id="6" name="Footer Placeholder 5">
            <a:extLst>
              <a:ext uri="{FF2B5EF4-FFF2-40B4-BE49-F238E27FC236}">
                <a16:creationId xmlns:a16="http://schemas.microsoft.com/office/drawing/2014/main" id="{686098D5-D2AA-481B-9C06-0927B9493BEE}"/>
              </a:ext>
            </a:extLst>
          </p:cNvPr>
          <p:cNvSpPr>
            <a:spLocks noGrp="1"/>
          </p:cNvSpPr>
          <p:nvPr>
            <p:ph type="ftr" sz="quarter" idx="11"/>
          </p:nvPr>
        </p:nvSpPr>
        <p:spPr/>
        <p:txBody>
          <a:bodyPr/>
          <a:lstStyle/>
          <a:p>
            <a:r>
              <a:rPr lang="en-US" dirty="0"/>
              <a:t>Agent Orange: Andrew Rose</a:t>
            </a:r>
          </a:p>
        </p:txBody>
      </p:sp>
      <p:sp>
        <p:nvSpPr>
          <p:cNvPr id="7" name="Slide Number Placeholder 6">
            <a:extLst>
              <a:ext uri="{FF2B5EF4-FFF2-40B4-BE49-F238E27FC236}">
                <a16:creationId xmlns:a16="http://schemas.microsoft.com/office/drawing/2014/main" id="{2318B10B-EA8F-4954-8BED-DF5DDC07C577}"/>
              </a:ext>
            </a:extLst>
          </p:cNvPr>
          <p:cNvSpPr>
            <a:spLocks noGrp="1"/>
          </p:cNvSpPr>
          <p:nvPr>
            <p:ph type="sldNum" sz="quarter" idx="12"/>
          </p:nvPr>
        </p:nvSpPr>
        <p:spPr/>
        <p:txBody>
          <a:bodyPr/>
          <a:lstStyle/>
          <a:p>
            <a:fld id="{9B3A0B6B-BDDD-4FAD-BC5A-2F3DEB1D381C}" type="slidenum">
              <a:rPr lang="en-US" smtClean="0"/>
              <a:t>38</a:t>
            </a:fld>
            <a:endParaRPr lang="en-US"/>
          </a:p>
        </p:txBody>
      </p:sp>
    </p:spTree>
    <p:extLst>
      <p:ext uri="{BB962C8B-B14F-4D97-AF65-F5344CB8AC3E}">
        <p14:creationId xmlns:p14="http://schemas.microsoft.com/office/powerpoint/2010/main" val="231428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lstStyle/>
          <a:p>
            <a:r>
              <a:rPr lang="en-US" dirty="0"/>
              <a:t>Free Trade Best: Essentially all Economists</a:t>
            </a:r>
          </a:p>
        </p:txBody>
      </p:sp>
      <p:pic>
        <p:nvPicPr>
          <p:cNvPr id="8" name="Content Placeholder 7" descr="A screenshot of a social media post&#10;&#10;Description generated with very high confidence">
            <a:extLst>
              <a:ext uri="{FF2B5EF4-FFF2-40B4-BE49-F238E27FC236}">
                <a16:creationId xmlns:a16="http://schemas.microsoft.com/office/drawing/2014/main" id="{3C931A2F-79A6-4676-AB59-4C23A9CAD7A8}"/>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2832496" y="1825625"/>
            <a:ext cx="6527007" cy="4351338"/>
          </a:xfrm>
        </p:spPr>
      </p:pic>
      <p:sp>
        <p:nvSpPr>
          <p:cNvPr id="3" name="Footer Placeholder 2">
            <a:extLst>
              <a:ext uri="{FF2B5EF4-FFF2-40B4-BE49-F238E27FC236}">
                <a16:creationId xmlns:a16="http://schemas.microsoft.com/office/drawing/2014/main" id="{E87866FA-1FA2-4340-A248-2BF243866521}"/>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45DF2F08-CC44-4E1F-8BE2-6F12B79925FD}"/>
              </a:ext>
            </a:extLst>
          </p:cNvPr>
          <p:cNvSpPr>
            <a:spLocks noGrp="1"/>
          </p:cNvSpPr>
          <p:nvPr>
            <p:ph type="sldNum" sz="quarter" idx="12"/>
          </p:nvPr>
        </p:nvSpPr>
        <p:spPr/>
        <p:txBody>
          <a:bodyPr/>
          <a:lstStyle/>
          <a:p>
            <a:fld id="{9B3A0B6B-BDDD-4FAD-BC5A-2F3DEB1D381C}" type="slidenum">
              <a:rPr lang="en-US" smtClean="0"/>
              <a:t>39</a:t>
            </a:fld>
            <a:endParaRPr lang="en-US"/>
          </a:p>
        </p:txBody>
      </p:sp>
    </p:spTree>
    <p:extLst>
      <p:ext uri="{BB962C8B-B14F-4D97-AF65-F5344CB8AC3E}">
        <p14:creationId xmlns:p14="http://schemas.microsoft.com/office/powerpoint/2010/main" val="224851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How is Soft Power Measured?</a:t>
            </a:r>
          </a:p>
        </p:txBody>
      </p:sp>
      <p:sp>
        <p:nvSpPr>
          <p:cNvPr id="3" name="Content Placeholder 2">
            <a:extLst>
              <a:ext uri="{FF2B5EF4-FFF2-40B4-BE49-F238E27FC236}">
                <a16:creationId xmlns:a16="http://schemas.microsoft.com/office/drawing/2014/main" id="{8F3E98DC-C3F5-4FE3-A727-6049A922AE47}"/>
              </a:ext>
            </a:extLst>
          </p:cNvPr>
          <p:cNvSpPr>
            <a:spLocks noGrp="1"/>
          </p:cNvSpPr>
          <p:nvPr>
            <p:ph idx="1"/>
          </p:nvPr>
        </p:nvSpPr>
        <p:spPr/>
        <p:txBody>
          <a:bodyPr>
            <a:normAutofit/>
          </a:bodyPr>
          <a:lstStyle/>
          <a:p>
            <a:r>
              <a:rPr lang="en-US" dirty="0"/>
              <a:t>Gallup asks (≈1000) participants in (&gt;150) countries:</a:t>
            </a:r>
          </a:p>
          <a:p>
            <a:pPr lvl="1"/>
            <a:r>
              <a:rPr lang="en-US" dirty="0"/>
              <a:t>“Do you approve or disapprove of the job performance of the leadership of China/Germany/Russia/UK/USA”</a:t>
            </a:r>
          </a:p>
          <a:p>
            <a:pPr lvl="1"/>
            <a:r>
              <a:rPr lang="en-US" dirty="0"/>
              <a:t>A standard measure of soft power</a:t>
            </a:r>
          </a:p>
          <a:p>
            <a:r>
              <a:rPr lang="en-US" dirty="0"/>
              <a:t>Alternatives exist (deliver similar results)</a:t>
            </a:r>
          </a:p>
          <a:p>
            <a:pPr lvl="1"/>
            <a:r>
              <a:rPr lang="en-US" dirty="0"/>
              <a:t>BBC/GlobeScan asks people in (&gt;40) countries about (17) other countries:</a:t>
            </a:r>
          </a:p>
          <a:p>
            <a:pPr lvl="2"/>
            <a:r>
              <a:rPr lang="en-US" dirty="0"/>
              <a:t>“Please tell me if you think each of the following are having a mainly positive or negative influence in the world?”</a:t>
            </a:r>
          </a:p>
          <a:p>
            <a:pPr lvl="1"/>
            <a:r>
              <a:rPr lang="en-US" dirty="0"/>
              <a:t>Pew Research asks people in (&gt;60) countries about (27) other countries:</a:t>
            </a:r>
          </a:p>
          <a:p>
            <a:pPr lvl="2"/>
            <a:r>
              <a:rPr lang="en-US" dirty="0"/>
              <a:t>“Please tell me if you have a very favorable, somewhat favorable, somewhat unfavorable or very unfavorable opinion of _____?”</a:t>
            </a:r>
          </a:p>
          <a:p>
            <a:pPr lvl="1"/>
            <a:endParaRPr lang="en-US" dirty="0"/>
          </a:p>
        </p:txBody>
      </p:sp>
      <p:sp>
        <p:nvSpPr>
          <p:cNvPr id="6" name="Footer Placeholder 5">
            <a:extLst>
              <a:ext uri="{FF2B5EF4-FFF2-40B4-BE49-F238E27FC236}">
                <a16:creationId xmlns:a16="http://schemas.microsoft.com/office/drawing/2014/main" id="{82ABF90E-2D8C-4318-A405-4D2977DCEB43}"/>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CF3B1E84-2488-464B-9BC5-F2860A6F1D58}"/>
              </a:ext>
            </a:extLst>
          </p:cNvPr>
          <p:cNvSpPr>
            <a:spLocks noGrp="1"/>
          </p:cNvSpPr>
          <p:nvPr>
            <p:ph type="sldNum" sz="quarter" idx="12"/>
          </p:nvPr>
        </p:nvSpPr>
        <p:spPr/>
        <p:txBody>
          <a:bodyPr/>
          <a:lstStyle/>
          <a:p>
            <a:fld id="{9B3A0B6B-BDDD-4FAD-BC5A-2F3DEB1D381C}" type="slidenum">
              <a:rPr lang="en-US" smtClean="0"/>
              <a:t>4</a:t>
            </a:fld>
            <a:endParaRPr lang="en-US"/>
          </a:p>
        </p:txBody>
      </p:sp>
    </p:spTree>
    <p:extLst>
      <p:ext uri="{BB962C8B-B14F-4D97-AF65-F5344CB8AC3E}">
        <p14:creationId xmlns:p14="http://schemas.microsoft.com/office/powerpoint/2010/main" val="36307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normAutofit/>
          </a:bodyPr>
          <a:lstStyle/>
          <a:p>
            <a:r>
              <a:rPr lang="en-US" dirty="0"/>
              <a:t>Why do Essentially all Economists Agree?</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dirty="0"/>
              <a:t>(Noting how rare such agreement is)</a:t>
            </a:r>
          </a:p>
          <a:p>
            <a:pPr marL="0" indent="0">
              <a:buNone/>
            </a:pPr>
            <a:endParaRPr lang="en-US" dirty="0"/>
          </a:p>
          <a:p>
            <a:r>
              <a:rPr lang="en-US" i="1" dirty="0">
                <a:solidFill>
                  <a:srgbClr val="FF0000"/>
                </a:solidFill>
              </a:rPr>
              <a:t>If unrestricted markets are typically good, then protectionism is bad for the same reason </a:t>
            </a:r>
          </a:p>
          <a:p>
            <a:pPr lvl="1"/>
            <a:r>
              <a:rPr lang="en-US" dirty="0"/>
              <a:t>Absent a distortion/externality/market failure, one should let markets rule</a:t>
            </a:r>
          </a:p>
          <a:p>
            <a:pPr lvl="1"/>
            <a:r>
              <a:rPr lang="en-US" dirty="0"/>
              <a:t>Trade is a positive sum game, the way domestic transactions are</a:t>
            </a:r>
          </a:p>
          <a:p>
            <a:pPr lvl="1"/>
            <a:r>
              <a:rPr lang="en-US" dirty="0"/>
              <a:t>Who takes advantage of whom in a mutually agreed transaction (absent constraints, information asymmetries, etc.)?</a:t>
            </a:r>
          </a:p>
          <a:p>
            <a:pPr marL="457200" lvl="1" indent="0">
              <a:buNone/>
            </a:pPr>
            <a:endParaRPr lang="en-US" dirty="0"/>
          </a:p>
          <a:p>
            <a:r>
              <a:rPr lang="en-US" dirty="0"/>
              <a:t>Of course …</a:t>
            </a:r>
          </a:p>
          <a:p>
            <a:pPr lvl="1"/>
            <a:r>
              <a:rPr lang="en-US" dirty="0"/>
              <a:t>Free trade </a:t>
            </a:r>
            <a:r>
              <a:rPr lang="en-US" i="1" dirty="0"/>
              <a:t>doesn’t</a:t>
            </a:r>
            <a:r>
              <a:rPr lang="en-US" dirty="0"/>
              <a:t> help </a:t>
            </a:r>
            <a:r>
              <a:rPr lang="en-US" i="1" dirty="0"/>
              <a:t>everyone</a:t>
            </a:r>
            <a:r>
              <a:rPr lang="en-US" dirty="0"/>
              <a:t> in theory or practice; some factors of production can lose </a:t>
            </a:r>
          </a:p>
          <a:p>
            <a:pPr marL="457200" lvl="1" indent="0">
              <a:buNone/>
            </a:pPr>
            <a:endParaRPr lang="en-US" dirty="0"/>
          </a:p>
        </p:txBody>
      </p:sp>
      <p:sp>
        <p:nvSpPr>
          <p:cNvPr id="6" name="Footer Placeholder 5">
            <a:extLst>
              <a:ext uri="{FF2B5EF4-FFF2-40B4-BE49-F238E27FC236}">
                <a16:creationId xmlns:a16="http://schemas.microsoft.com/office/drawing/2014/main" id="{B20488A3-724F-4D3C-B652-864DDEE12BC8}"/>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F91CD034-04FA-4338-BC72-45CA52866342}"/>
              </a:ext>
            </a:extLst>
          </p:cNvPr>
          <p:cNvSpPr>
            <a:spLocks noGrp="1"/>
          </p:cNvSpPr>
          <p:nvPr>
            <p:ph type="sldNum" sz="quarter" idx="12"/>
          </p:nvPr>
        </p:nvSpPr>
        <p:spPr/>
        <p:txBody>
          <a:bodyPr/>
          <a:lstStyle/>
          <a:p>
            <a:fld id="{9B3A0B6B-BDDD-4FAD-BC5A-2F3DEB1D381C}" type="slidenum">
              <a:rPr lang="en-US" smtClean="0"/>
              <a:t>40</a:t>
            </a:fld>
            <a:endParaRPr lang="en-US"/>
          </a:p>
        </p:txBody>
      </p:sp>
    </p:spTree>
    <p:extLst>
      <p:ext uri="{BB962C8B-B14F-4D97-AF65-F5344CB8AC3E}">
        <p14:creationId xmlns:p14="http://schemas.microsoft.com/office/powerpoint/2010/main" val="221883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normAutofit/>
          </a:bodyPr>
          <a:lstStyle/>
          <a:p>
            <a:r>
              <a:rPr lang="en-US" dirty="0"/>
              <a:t>There are sometimes market failures</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US" dirty="0"/>
              <a:t>But tariffs are almost never a targeted solution</a:t>
            </a:r>
          </a:p>
          <a:p>
            <a:pPr lvl="1"/>
            <a:r>
              <a:rPr lang="en-US" dirty="0"/>
              <a:t>One can find almost always find other policy tools with fewer side effects</a:t>
            </a:r>
          </a:p>
          <a:p>
            <a:pPr lvl="2"/>
            <a:r>
              <a:rPr lang="en-US" dirty="0"/>
              <a:t>Ex: if job losses painful, should assist transition across space/industry/occupation</a:t>
            </a:r>
          </a:p>
          <a:p>
            <a:pPr lvl="3"/>
            <a:r>
              <a:rPr lang="en-US" dirty="0"/>
              <a:t>Hence existence of social safety net; facilitates adjustment (counter to Trump policies)</a:t>
            </a:r>
          </a:p>
          <a:p>
            <a:pPr lvl="1"/>
            <a:r>
              <a:rPr lang="en-US" dirty="0"/>
              <a:t>Other trade barriers (quotas, NTBs, VERs) are worse than tariffs</a:t>
            </a:r>
          </a:p>
          <a:p>
            <a:pPr marL="514350" indent="-514350">
              <a:buFont typeface="+mj-lt"/>
              <a:buAutoNum type="arabicPeriod"/>
            </a:pPr>
            <a:r>
              <a:rPr lang="en-US" dirty="0"/>
              <a:t>Tariffs (as all taxes) create microeconomic distortions, inefficiency</a:t>
            </a:r>
          </a:p>
          <a:p>
            <a:pPr lvl="1"/>
            <a:r>
              <a:rPr lang="en-US" b="1" dirty="0"/>
              <a:t>Consumers lose </a:t>
            </a:r>
            <a:r>
              <a:rPr lang="en-US" dirty="0"/>
              <a:t>(pay more) </a:t>
            </a:r>
            <a:r>
              <a:rPr lang="en-US" b="1" dirty="0"/>
              <a:t>more than producers gain </a:t>
            </a:r>
            <a:r>
              <a:rPr lang="en-US" dirty="0"/>
              <a:t>(higher prices)</a:t>
            </a:r>
          </a:p>
          <a:p>
            <a:pPr lvl="1"/>
            <a:r>
              <a:rPr lang="en-US" dirty="0"/>
              <a:t>“</a:t>
            </a:r>
            <a:r>
              <a:rPr lang="en-US" dirty="0" err="1"/>
              <a:t>Harberger</a:t>
            </a:r>
            <a:r>
              <a:rPr lang="en-US" dirty="0"/>
              <a:t> Triangles” are small … but add up over long periods of time</a:t>
            </a:r>
          </a:p>
          <a:p>
            <a:pPr lvl="1"/>
            <a:r>
              <a:rPr lang="en-US" dirty="0"/>
              <a:t>Trade is often “deflected” or “redirected”</a:t>
            </a:r>
          </a:p>
          <a:p>
            <a:pPr lvl="2"/>
            <a:r>
              <a:rPr lang="en-US" dirty="0"/>
              <a:t>What is a “German” car?  BMWs produced in America?</a:t>
            </a:r>
          </a:p>
          <a:p>
            <a:pPr marL="971550" lvl="1" indent="-514350">
              <a:buFont typeface="+mj-lt"/>
              <a:buAutoNum type="arabicPeriod"/>
            </a:pPr>
            <a:endParaRPr lang="en-US" dirty="0"/>
          </a:p>
        </p:txBody>
      </p:sp>
      <p:sp>
        <p:nvSpPr>
          <p:cNvPr id="6" name="Footer Placeholder 5">
            <a:extLst>
              <a:ext uri="{FF2B5EF4-FFF2-40B4-BE49-F238E27FC236}">
                <a16:creationId xmlns:a16="http://schemas.microsoft.com/office/drawing/2014/main" id="{16DFA743-78E5-4E41-8A6C-7B132ABD929F}"/>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418402C4-0C05-4997-A93B-CF9A62BCDE53}"/>
              </a:ext>
            </a:extLst>
          </p:cNvPr>
          <p:cNvSpPr>
            <a:spLocks noGrp="1"/>
          </p:cNvSpPr>
          <p:nvPr>
            <p:ph type="sldNum" sz="quarter" idx="12"/>
          </p:nvPr>
        </p:nvSpPr>
        <p:spPr/>
        <p:txBody>
          <a:bodyPr/>
          <a:lstStyle/>
          <a:p>
            <a:fld id="{9B3A0B6B-BDDD-4FAD-BC5A-2F3DEB1D381C}" type="slidenum">
              <a:rPr lang="en-US" smtClean="0"/>
              <a:t>41</a:t>
            </a:fld>
            <a:endParaRPr lang="en-US"/>
          </a:p>
        </p:txBody>
      </p:sp>
    </p:spTree>
    <p:extLst>
      <p:ext uri="{BB962C8B-B14F-4D97-AF65-F5344CB8AC3E}">
        <p14:creationId xmlns:p14="http://schemas.microsoft.com/office/powerpoint/2010/main" val="186529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C5F52-D4BE-46CA-AD9B-0CD57941FF69}"/>
              </a:ext>
            </a:extLst>
          </p:cNvPr>
          <p:cNvSpPr>
            <a:spLocks noGrp="1"/>
          </p:cNvSpPr>
          <p:nvPr>
            <p:ph type="title"/>
          </p:nvPr>
        </p:nvSpPr>
        <p:spPr/>
        <p:txBody>
          <a:bodyPr/>
          <a:lstStyle/>
          <a:p>
            <a:r>
              <a:rPr lang="en-US" dirty="0"/>
              <a:t>Traditional Analysis of Tariff: Micro</a:t>
            </a:r>
            <a:br>
              <a:rPr lang="en-US" dirty="0"/>
            </a:br>
            <a:r>
              <a:rPr lang="en-US" dirty="0"/>
              <a:t>(</a:t>
            </a:r>
            <a:r>
              <a:rPr lang="en-US" dirty="0" err="1"/>
              <a:t>Harberger</a:t>
            </a:r>
            <a:r>
              <a:rPr lang="en-US" dirty="0"/>
              <a:t> Triangles)</a:t>
            </a:r>
          </a:p>
        </p:txBody>
      </p:sp>
      <p:pic>
        <p:nvPicPr>
          <p:cNvPr id="2050" name="Picture 2" descr="Image result for analysis of tariffs">
            <a:extLst>
              <a:ext uri="{FF2B5EF4-FFF2-40B4-BE49-F238E27FC236}">
                <a16:creationId xmlns:a16="http://schemas.microsoft.com/office/drawing/2014/main" id="{88F999F7-728E-4DA4-998B-4CF4B11C98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41163" y="1847850"/>
            <a:ext cx="4244162" cy="4351338"/>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577D95CB-C286-4F9E-83EF-0F5C0DBE5FD3}"/>
              </a:ext>
            </a:extLst>
          </p:cNvPr>
          <p:cNvSpPr>
            <a:spLocks noGrp="1"/>
          </p:cNvSpPr>
          <p:nvPr>
            <p:ph type="ftr" sz="quarter" idx="11"/>
          </p:nvPr>
        </p:nvSpPr>
        <p:spPr/>
        <p:txBody>
          <a:bodyPr/>
          <a:lstStyle/>
          <a:p>
            <a:r>
              <a:rPr lang="en-US"/>
              <a:t>Agent Orange: Andrew Rose</a:t>
            </a:r>
          </a:p>
        </p:txBody>
      </p:sp>
      <p:sp>
        <p:nvSpPr>
          <p:cNvPr id="6" name="Slide Number Placeholder 5">
            <a:extLst>
              <a:ext uri="{FF2B5EF4-FFF2-40B4-BE49-F238E27FC236}">
                <a16:creationId xmlns:a16="http://schemas.microsoft.com/office/drawing/2014/main" id="{8055627C-85E2-4027-93DD-D2EB129DB9D3}"/>
              </a:ext>
            </a:extLst>
          </p:cNvPr>
          <p:cNvSpPr>
            <a:spLocks noGrp="1"/>
          </p:cNvSpPr>
          <p:nvPr>
            <p:ph type="sldNum" sz="quarter" idx="12"/>
          </p:nvPr>
        </p:nvSpPr>
        <p:spPr/>
        <p:txBody>
          <a:bodyPr/>
          <a:lstStyle/>
          <a:p>
            <a:fld id="{9B3A0B6B-BDDD-4FAD-BC5A-2F3DEB1D381C}" type="slidenum">
              <a:rPr lang="en-US" smtClean="0"/>
              <a:t>42</a:t>
            </a:fld>
            <a:endParaRPr lang="en-US"/>
          </a:p>
        </p:txBody>
      </p:sp>
    </p:spTree>
    <p:extLst>
      <p:ext uri="{BB962C8B-B14F-4D97-AF65-F5344CB8AC3E}">
        <p14:creationId xmlns:p14="http://schemas.microsoft.com/office/powerpoint/2010/main" val="272910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2885-846F-4A6E-80C1-A6D7D92A1B57}"/>
              </a:ext>
            </a:extLst>
          </p:cNvPr>
          <p:cNvSpPr>
            <a:spLocks noGrp="1"/>
          </p:cNvSpPr>
          <p:nvPr>
            <p:ph type="title"/>
          </p:nvPr>
        </p:nvSpPr>
        <p:spPr/>
        <p:txBody>
          <a:bodyPr/>
          <a:lstStyle/>
          <a:p>
            <a:r>
              <a:rPr lang="en-US" dirty="0"/>
              <a:t>Economists and Free Trade, continued</a:t>
            </a:r>
          </a:p>
        </p:txBody>
      </p:sp>
      <p:sp>
        <p:nvSpPr>
          <p:cNvPr id="3" name="Content Placeholder 2">
            <a:extLst>
              <a:ext uri="{FF2B5EF4-FFF2-40B4-BE49-F238E27FC236}">
                <a16:creationId xmlns:a16="http://schemas.microsoft.com/office/drawing/2014/main" id="{3096CC21-DB9E-4C35-BECD-6DF1BBCE96E3}"/>
              </a:ext>
            </a:extLst>
          </p:cNvPr>
          <p:cNvSpPr>
            <a:spLocks noGrp="1"/>
          </p:cNvSpPr>
          <p:nvPr>
            <p:ph idx="1"/>
          </p:nvPr>
        </p:nvSpPr>
        <p:spPr>
          <a:xfrm>
            <a:off x="838200" y="1825625"/>
            <a:ext cx="10515600" cy="4351338"/>
          </a:xfrm>
        </p:spPr>
        <p:txBody>
          <a:bodyPr>
            <a:normAutofit fontScale="92500" lnSpcReduction="20000"/>
          </a:bodyPr>
          <a:lstStyle/>
          <a:p>
            <a:pPr marL="514350" indent="-514350">
              <a:buFont typeface="+mj-lt"/>
              <a:buAutoNum type="arabicPeriod" startAt="3"/>
            </a:pPr>
            <a:r>
              <a:rPr lang="en-US" dirty="0"/>
              <a:t>Imports are often intermediate inputs, so raise costs</a:t>
            </a:r>
          </a:p>
          <a:p>
            <a:pPr lvl="1"/>
            <a:r>
              <a:rPr lang="en-US" dirty="0"/>
              <a:t>Especially true in Asia … and with commodities … like steel, aluminum</a:t>
            </a:r>
          </a:p>
          <a:p>
            <a:pPr marL="514350" indent="-514350">
              <a:buFont typeface="+mj-lt"/>
              <a:buAutoNum type="arabicPeriod" startAt="3"/>
            </a:pPr>
            <a:r>
              <a:rPr lang="en-US" dirty="0"/>
              <a:t>Tariffs redistribute “the wrong way” </a:t>
            </a:r>
          </a:p>
          <a:p>
            <a:pPr lvl="1"/>
            <a:r>
              <a:rPr lang="en-US" dirty="0"/>
              <a:t>From many consumers (some poor) to a few producers (usually rich)</a:t>
            </a:r>
          </a:p>
          <a:p>
            <a:pPr lvl="1"/>
            <a:r>
              <a:rPr lang="en-US" dirty="0"/>
              <a:t>Corrupt customs officials and smugglers benefit</a:t>
            </a:r>
          </a:p>
          <a:p>
            <a:pPr marL="514350" indent="-514350">
              <a:buFont typeface="+mj-lt"/>
              <a:buAutoNum type="arabicPeriod" startAt="3"/>
            </a:pPr>
            <a:r>
              <a:rPr lang="en-US" dirty="0"/>
              <a:t>Tariffs create wasteful vested interests, so hard to eliminate</a:t>
            </a:r>
          </a:p>
          <a:p>
            <a:pPr lvl="1"/>
            <a:r>
              <a:rPr lang="en-US" dirty="0"/>
              <a:t>Agriculture in rich countries</a:t>
            </a:r>
          </a:p>
          <a:p>
            <a:pPr marL="514350" indent="-514350">
              <a:buFont typeface="+mj-lt"/>
              <a:buAutoNum type="arabicPeriod" startAt="3"/>
            </a:pPr>
            <a:r>
              <a:rPr lang="en-US" dirty="0"/>
              <a:t>Tariffs invite retaliation </a:t>
            </a:r>
          </a:p>
          <a:p>
            <a:pPr lvl="1"/>
            <a:r>
              <a:rPr lang="en-US" dirty="0"/>
              <a:t>Especially with legacy of national humiliation – Chinese “Unequal Treaties” after Opium Wars</a:t>
            </a:r>
          </a:p>
          <a:p>
            <a:pPr marL="514350" indent="-514350">
              <a:buFont typeface="+mj-lt"/>
              <a:buAutoNum type="arabicPeriod" startAt="3"/>
            </a:pPr>
            <a:r>
              <a:rPr lang="en-US" dirty="0"/>
              <a:t>Tariffs have minor macroeconomic effects, especially with floating exchange rates (which tend to offset)</a:t>
            </a:r>
          </a:p>
          <a:p>
            <a:pPr lvl="1"/>
            <a:r>
              <a:rPr lang="en-US" dirty="0"/>
              <a:t>Without changing savings or investment, protectionism can’t change current account</a:t>
            </a:r>
            <a:endParaRPr lang="en-US" sz="1400" dirty="0"/>
          </a:p>
          <a:p>
            <a:pPr marL="971550" lvl="1" indent="-514350">
              <a:buFont typeface="+mj-lt"/>
              <a:buAutoNum type="arabicPeriod" startAt="3"/>
            </a:pPr>
            <a:endParaRPr lang="en-US" dirty="0"/>
          </a:p>
          <a:p>
            <a:pPr marL="971550" lvl="1" indent="-514350">
              <a:buFont typeface="+mj-lt"/>
              <a:buAutoNum type="arabicPeriod" startAt="3"/>
            </a:pPr>
            <a:endParaRPr lang="en-US" dirty="0"/>
          </a:p>
          <a:p>
            <a:pPr marL="971550" lvl="1" indent="-514350">
              <a:buFont typeface="+mj-lt"/>
              <a:buAutoNum type="arabicPeriod" startAt="3"/>
            </a:pPr>
            <a:endParaRPr lang="en-US" dirty="0"/>
          </a:p>
        </p:txBody>
      </p:sp>
      <p:sp>
        <p:nvSpPr>
          <p:cNvPr id="6" name="Footer Placeholder 5">
            <a:extLst>
              <a:ext uri="{FF2B5EF4-FFF2-40B4-BE49-F238E27FC236}">
                <a16:creationId xmlns:a16="http://schemas.microsoft.com/office/drawing/2014/main" id="{A46D2E43-5915-416B-A1E9-A8F670E0FB75}"/>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519D7D6F-49E7-4294-AC13-DE5AB2C0DE8C}"/>
              </a:ext>
            </a:extLst>
          </p:cNvPr>
          <p:cNvSpPr>
            <a:spLocks noGrp="1"/>
          </p:cNvSpPr>
          <p:nvPr>
            <p:ph type="sldNum" sz="quarter" idx="12"/>
          </p:nvPr>
        </p:nvSpPr>
        <p:spPr/>
        <p:txBody>
          <a:bodyPr/>
          <a:lstStyle/>
          <a:p>
            <a:fld id="{9B3A0B6B-BDDD-4FAD-BC5A-2F3DEB1D381C}" type="slidenum">
              <a:rPr lang="en-US" smtClean="0"/>
              <a:t>43</a:t>
            </a:fld>
            <a:endParaRPr lang="en-US"/>
          </a:p>
        </p:txBody>
      </p:sp>
    </p:spTree>
    <p:extLst>
      <p:ext uri="{BB962C8B-B14F-4D97-AF65-F5344CB8AC3E}">
        <p14:creationId xmlns:p14="http://schemas.microsoft.com/office/powerpoint/2010/main" val="197938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1955-F36B-4955-96F3-E2B16B0E38B8}"/>
              </a:ext>
            </a:extLst>
          </p:cNvPr>
          <p:cNvSpPr>
            <a:spLocks noGrp="1"/>
          </p:cNvSpPr>
          <p:nvPr>
            <p:ph type="title"/>
          </p:nvPr>
        </p:nvSpPr>
        <p:spPr/>
        <p:txBody>
          <a:bodyPr/>
          <a:lstStyle/>
          <a:p>
            <a:r>
              <a:rPr lang="en-US" dirty="0"/>
              <a:t>Economists and Free Trade, more</a:t>
            </a:r>
          </a:p>
        </p:txBody>
      </p:sp>
      <p:sp>
        <p:nvSpPr>
          <p:cNvPr id="3" name="Content Placeholder 2">
            <a:extLst>
              <a:ext uri="{FF2B5EF4-FFF2-40B4-BE49-F238E27FC236}">
                <a16:creationId xmlns:a16="http://schemas.microsoft.com/office/drawing/2014/main" id="{B58A04FA-1EFB-48C8-9AFB-847B9CB9AA79}"/>
              </a:ext>
            </a:extLst>
          </p:cNvPr>
          <p:cNvSpPr>
            <a:spLocks noGrp="1"/>
          </p:cNvSpPr>
          <p:nvPr>
            <p:ph idx="1"/>
          </p:nvPr>
        </p:nvSpPr>
        <p:spPr/>
        <p:txBody>
          <a:bodyPr/>
          <a:lstStyle/>
          <a:p>
            <a:pPr marL="514350" indent="-514350">
              <a:buFont typeface="+mj-lt"/>
              <a:buAutoNum type="arabicPeriod" startAt="8"/>
            </a:pPr>
            <a:r>
              <a:rPr lang="en-US" dirty="0"/>
              <a:t>No special concern about trade </a:t>
            </a:r>
            <a:r>
              <a:rPr lang="en-US" i="1" dirty="0"/>
              <a:t>deficit</a:t>
            </a:r>
            <a:endParaRPr lang="en-US" dirty="0"/>
          </a:p>
          <a:p>
            <a:pPr lvl="1"/>
            <a:r>
              <a:rPr lang="en-US" dirty="0"/>
              <a:t>A country is not a company (Krugman); trade balance is </a:t>
            </a:r>
            <a:r>
              <a:rPr lang="en-US" i="1" dirty="0"/>
              <a:t>not </a:t>
            </a:r>
            <a:r>
              <a:rPr lang="en-US" dirty="0"/>
              <a:t>bottom line akin to business</a:t>
            </a:r>
          </a:p>
          <a:p>
            <a:pPr lvl="1"/>
            <a:r>
              <a:rPr lang="en-US" dirty="0"/>
              <a:t>Adam Smith: both sides gain </a:t>
            </a:r>
            <a:r>
              <a:rPr lang="en-US" i="1" dirty="0"/>
              <a:t>even if trade is balanced</a:t>
            </a:r>
          </a:p>
          <a:p>
            <a:pPr lvl="1"/>
            <a:r>
              <a:rPr lang="en-US" dirty="0"/>
              <a:t>Trade deficit results from consumption &gt; production, not “bad trade deals”</a:t>
            </a:r>
          </a:p>
          <a:p>
            <a:pPr lvl="1"/>
            <a:r>
              <a:rPr lang="en-US" dirty="0"/>
              <a:t>In any case, US is different:</a:t>
            </a:r>
          </a:p>
          <a:p>
            <a:pPr lvl="2"/>
            <a:r>
              <a:rPr lang="en-US" dirty="0"/>
              <a:t>US$ has three special roles as a currency of choice for: a) trade invoicing, b) official reserves, and c) debt issuance.</a:t>
            </a:r>
          </a:p>
          <a:p>
            <a:pPr lvl="2"/>
            <a:r>
              <a:rPr lang="en-US" dirty="0"/>
              <a:t>Issuing “safe assets” delivers “exorbitant privilege”</a:t>
            </a:r>
          </a:p>
        </p:txBody>
      </p:sp>
      <p:sp>
        <p:nvSpPr>
          <p:cNvPr id="6" name="Footer Placeholder 5">
            <a:extLst>
              <a:ext uri="{FF2B5EF4-FFF2-40B4-BE49-F238E27FC236}">
                <a16:creationId xmlns:a16="http://schemas.microsoft.com/office/drawing/2014/main" id="{2FA82B48-43E3-45DE-9BB8-9AB274B82868}"/>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CB25CE92-CD7A-44FE-886A-4E11B6F46D91}"/>
              </a:ext>
            </a:extLst>
          </p:cNvPr>
          <p:cNvSpPr>
            <a:spLocks noGrp="1"/>
          </p:cNvSpPr>
          <p:nvPr>
            <p:ph type="sldNum" sz="quarter" idx="12"/>
          </p:nvPr>
        </p:nvSpPr>
        <p:spPr/>
        <p:txBody>
          <a:bodyPr/>
          <a:lstStyle/>
          <a:p>
            <a:fld id="{9B3A0B6B-BDDD-4FAD-BC5A-2F3DEB1D381C}" type="slidenum">
              <a:rPr lang="en-US" smtClean="0"/>
              <a:t>44</a:t>
            </a:fld>
            <a:endParaRPr lang="en-US"/>
          </a:p>
        </p:txBody>
      </p:sp>
    </p:spTree>
    <p:extLst>
      <p:ext uri="{BB962C8B-B14F-4D97-AF65-F5344CB8AC3E}">
        <p14:creationId xmlns:p14="http://schemas.microsoft.com/office/powerpoint/2010/main" val="240187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BEBB-3051-4FF8-A5FB-F7D16665E147}"/>
              </a:ext>
            </a:extLst>
          </p:cNvPr>
          <p:cNvSpPr>
            <a:spLocks noGrp="1"/>
          </p:cNvSpPr>
          <p:nvPr>
            <p:ph type="title"/>
          </p:nvPr>
        </p:nvSpPr>
        <p:spPr/>
        <p:txBody>
          <a:bodyPr/>
          <a:lstStyle/>
          <a:p>
            <a:r>
              <a:rPr lang="en-US" dirty="0"/>
              <a:t>More on Capital Flows and Exchange Rates</a:t>
            </a:r>
          </a:p>
        </p:txBody>
      </p:sp>
      <p:sp>
        <p:nvSpPr>
          <p:cNvPr id="3" name="Content Placeholder 2">
            <a:extLst>
              <a:ext uri="{FF2B5EF4-FFF2-40B4-BE49-F238E27FC236}">
                <a16:creationId xmlns:a16="http://schemas.microsoft.com/office/drawing/2014/main" id="{7B1BCCDF-A1FA-457B-9480-C2DD858936D1}"/>
              </a:ext>
            </a:extLst>
          </p:cNvPr>
          <p:cNvSpPr>
            <a:spLocks noGrp="1"/>
          </p:cNvSpPr>
          <p:nvPr>
            <p:ph idx="1"/>
          </p:nvPr>
        </p:nvSpPr>
        <p:spPr/>
        <p:txBody>
          <a:bodyPr/>
          <a:lstStyle/>
          <a:p>
            <a:r>
              <a:rPr lang="en-US" dirty="0"/>
              <a:t>American fiscal expansion pushing up US interest rates</a:t>
            </a:r>
          </a:p>
          <a:p>
            <a:r>
              <a:rPr lang="en-US" dirty="0"/>
              <a:t>Similarly, monetary tightening is also raising US rates</a:t>
            </a:r>
          </a:p>
          <a:p>
            <a:r>
              <a:rPr lang="en-US" dirty="0"/>
              <a:t>Both serve to attract capital inflows, appreciate US$</a:t>
            </a:r>
          </a:p>
          <a:p>
            <a:pPr lvl="1"/>
            <a:r>
              <a:rPr lang="en-US" dirty="0"/>
              <a:t>Appreciation of dollar, </a:t>
            </a:r>
            <a:r>
              <a:rPr lang="en-US" i="1" dirty="0"/>
              <a:t>worsening</a:t>
            </a:r>
            <a:r>
              <a:rPr lang="en-US" dirty="0"/>
              <a:t> of US current account seems likely</a:t>
            </a:r>
          </a:p>
          <a:p>
            <a:pPr lvl="1"/>
            <a:r>
              <a:rPr lang="en-US" dirty="0"/>
              <a:t>Will affect all countries in American sphere of financial influence – especially developing and emerging markets in Latin America, Caribbean, Asia-Pacific</a:t>
            </a:r>
          </a:p>
          <a:p>
            <a:pPr lvl="2"/>
            <a:r>
              <a:rPr lang="en-US" dirty="0"/>
              <a:t>Because of special role of US$ and resulting currency mismatch, US$ appreciation and access to US markets often leads to problems in developing countries (Turkey!)</a:t>
            </a:r>
          </a:p>
          <a:p>
            <a:pPr lvl="1"/>
            <a:r>
              <a:rPr lang="en-US" dirty="0"/>
              <a:t>Trump concern with current account deficit (≡ Savings – Investment) means that savings should </a:t>
            </a:r>
            <a:r>
              <a:rPr lang="en-US" i="1" dirty="0"/>
              <a:t>rise</a:t>
            </a:r>
            <a:r>
              <a:rPr lang="en-US" dirty="0"/>
              <a:t> not fall to lower current account deficit</a:t>
            </a:r>
          </a:p>
          <a:p>
            <a:pPr lvl="1"/>
            <a:endParaRPr lang="en-US" dirty="0"/>
          </a:p>
        </p:txBody>
      </p:sp>
      <p:sp>
        <p:nvSpPr>
          <p:cNvPr id="6" name="Footer Placeholder 5">
            <a:extLst>
              <a:ext uri="{FF2B5EF4-FFF2-40B4-BE49-F238E27FC236}">
                <a16:creationId xmlns:a16="http://schemas.microsoft.com/office/drawing/2014/main" id="{2BFBF116-6138-4382-89D1-2524C9D5B7AD}"/>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84179AB2-95CE-481D-A377-56C1445034B5}"/>
              </a:ext>
            </a:extLst>
          </p:cNvPr>
          <p:cNvSpPr>
            <a:spLocks noGrp="1"/>
          </p:cNvSpPr>
          <p:nvPr>
            <p:ph type="sldNum" sz="quarter" idx="12"/>
          </p:nvPr>
        </p:nvSpPr>
        <p:spPr/>
        <p:txBody>
          <a:bodyPr/>
          <a:lstStyle/>
          <a:p>
            <a:fld id="{9B3A0B6B-BDDD-4FAD-BC5A-2F3DEB1D381C}" type="slidenum">
              <a:rPr lang="en-US" smtClean="0"/>
              <a:t>45</a:t>
            </a:fld>
            <a:endParaRPr lang="en-US"/>
          </a:p>
        </p:txBody>
      </p:sp>
    </p:spTree>
    <p:extLst>
      <p:ext uri="{BB962C8B-B14F-4D97-AF65-F5344CB8AC3E}">
        <p14:creationId xmlns:p14="http://schemas.microsoft.com/office/powerpoint/2010/main" val="18413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6D581-50F6-49FF-B8B7-D19355465ADD}"/>
              </a:ext>
            </a:extLst>
          </p:cNvPr>
          <p:cNvSpPr>
            <a:spLocks noGrp="1"/>
          </p:cNvSpPr>
          <p:nvPr>
            <p:ph type="title"/>
          </p:nvPr>
        </p:nvSpPr>
        <p:spPr/>
        <p:txBody>
          <a:bodyPr/>
          <a:lstStyle/>
          <a:p>
            <a:r>
              <a:rPr lang="en-US" dirty="0"/>
              <a:t>Back to Economists and Free Trade</a:t>
            </a:r>
          </a:p>
        </p:txBody>
      </p:sp>
      <p:sp>
        <p:nvSpPr>
          <p:cNvPr id="3" name="Content Placeholder 2">
            <a:extLst>
              <a:ext uri="{FF2B5EF4-FFF2-40B4-BE49-F238E27FC236}">
                <a16:creationId xmlns:a16="http://schemas.microsoft.com/office/drawing/2014/main" id="{23D0145B-9846-4B1F-9601-147CD084DADF}"/>
              </a:ext>
            </a:extLst>
          </p:cNvPr>
          <p:cNvSpPr>
            <a:spLocks noGrp="1"/>
          </p:cNvSpPr>
          <p:nvPr>
            <p:ph idx="1"/>
          </p:nvPr>
        </p:nvSpPr>
        <p:spPr/>
        <p:txBody>
          <a:bodyPr>
            <a:normAutofit/>
          </a:bodyPr>
          <a:lstStyle/>
          <a:p>
            <a:r>
              <a:rPr lang="en-US" dirty="0"/>
              <a:t>To avoid protectionism, need </a:t>
            </a:r>
            <a:r>
              <a:rPr lang="en-US" i="1" dirty="0"/>
              <a:t>sustainable</a:t>
            </a:r>
            <a:r>
              <a:rPr lang="en-US" dirty="0"/>
              <a:t> </a:t>
            </a:r>
            <a:r>
              <a:rPr lang="en-US" i="1" dirty="0"/>
              <a:t>institutional </a:t>
            </a:r>
            <a:r>
              <a:rPr lang="en-US" dirty="0"/>
              <a:t>commitment to liberal trade</a:t>
            </a:r>
          </a:p>
          <a:p>
            <a:pPr lvl="1"/>
            <a:r>
              <a:rPr lang="en-US" dirty="0"/>
              <a:t>Rules (on protectionism, dispute settlement, etc.) better than discretion</a:t>
            </a:r>
          </a:p>
          <a:p>
            <a:pPr lvl="2"/>
            <a:r>
              <a:rPr lang="en-US" dirty="0"/>
              <a:t>Uncertainty critical to encourage costly investment (but Trump likes uncertainty …)</a:t>
            </a:r>
          </a:p>
          <a:p>
            <a:pPr lvl="2"/>
            <a:r>
              <a:rPr lang="en-US" dirty="0"/>
              <a:t>Institutions are better than individuals</a:t>
            </a:r>
          </a:p>
          <a:p>
            <a:pPr lvl="1"/>
            <a:r>
              <a:rPr lang="en-US" dirty="0"/>
              <a:t>But the WTO, regional trade agreements (like NAFTA), and the rules-based trade institutions are being undermined by Team Trump</a:t>
            </a:r>
          </a:p>
          <a:p>
            <a:pPr lvl="2"/>
            <a:r>
              <a:rPr lang="en-US" dirty="0"/>
              <a:t>Belief that US can win more concessions unilaterally</a:t>
            </a:r>
          </a:p>
          <a:p>
            <a:pPr lvl="2"/>
            <a:r>
              <a:rPr lang="en-US" dirty="0"/>
              <a:t>Little supporting evidence thus far</a:t>
            </a:r>
          </a:p>
          <a:p>
            <a:pPr lvl="2"/>
            <a:endParaRPr lang="en-US" dirty="0"/>
          </a:p>
          <a:p>
            <a:pPr lvl="1"/>
            <a:endParaRPr lang="en-US" sz="1200" dirty="0"/>
          </a:p>
        </p:txBody>
      </p:sp>
      <p:sp>
        <p:nvSpPr>
          <p:cNvPr id="6" name="Footer Placeholder 5">
            <a:extLst>
              <a:ext uri="{FF2B5EF4-FFF2-40B4-BE49-F238E27FC236}">
                <a16:creationId xmlns:a16="http://schemas.microsoft.com/office/drawing/2014/main" id="{7A20F5CA-DF32-4123-AEEB-CA0167737A2B}"/>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CFD0D1E2-FB3A-47DE-98D9-C37039849B8C}"/>
              </a:ext>
            </a:extLst>
          </p:cNvPr>
          <p:cNvSpPr>
            <a:spLocks noGrp="1"/>
          </p:cNvSpPr>
          <p:nvPr>
            <p:ph type="sldNum" sz="quarter" idx="12"/>
          </p:nvPr>
        </p:nvSpPr>
        <p:spPr/>
        <p:txBody>
          <a:bodyPr/>
          <a:lstStyle/>
          <a:p>
            <a:fld id="{9B3A0B6B-BDDD-4FAD-BC5A-2F3DEB1D381C}" type="slidenum">
              <a:rPr lang="en-US" smtClean="0"/>
              <a:t>46</a:t>
            </a:fld>
            <a:endParaRPr lang="en-US"/>
          </a:p>
        </p:txBody>
      </p:sp>
    </p:spTree>
    <p:extLst>
      <p:ext uri="{BB962C8B-B14F-4D97-AF65-F5344CB8AC3E}">
        <p14:creationId xmlns:p14="http://schemas.microsoft.com/office/powerpoint/2010/main" val="334525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r>
              <a:rPr lang="en-US" dirty="0"/>
              <a:t>Special Trumpian Points</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fontScale="92500" lnSpcReduction="20000"/>
          </a:bodyPr>
          <a:lstStyle/>
          <a:p>
            <a:pPr marL="514350" lvl="0" indent="-514350">
              <a:buFont typeface="+mj-lt"/>
              <a:buAutoNum type="arabicPeriod"/>
            </a:pPr>
            <a:r>
              <a:rPr lang="en-US" dirty="0"/>
              <a:t>Focusing on trade in </a:t>
            </a:r>
            <a:r>
              <a:rPr lang="en-US" i="1" dirty="0"/>
              <a:t>goods</a:t>
            </a:r>
            <a:r>
              <a:rPr lang="en-US" dirty="0"/>
              <a:t>, ignoring services is just dumb</a:t>
            </a:r>
          </a:p>
          <a:p>
            <a:pPr lvl="1"/>
            <a:r>
              <a:rPr lang="en-US" dirty="0"/>
              <a:t>What’s special about something you can drop on your foot?</a:t>
            </a:r>
          </a:p>
          <a:p>
            <a:pPr marL="514350" lvl="0" indent="-514350">
              <a:buFont typeface="+mj-lt"/>
              <a:buAutoNum type="arabicPeriod"/>
            </a:pPr>
            <a:r>
              <a:rPr lang="en-US" dirty="0"/>
              <a:t>Thinking of a G&amp;S surplus as “</a:t>
            </a:r>
            <a:r>
              <a:rPr lang="en-US" i="1" dirty="0"/>
              <a:t>good</a:t>
            </a:r>
            <a:r>
              <a:rPr lang="en-US" dirty="0"/>
              <a:t>” is just dumb</a:t>
            </a:r>
          </a:p>
          <a:p>
            <a:pPr lvl="1"/>
            <a:r>
              <a:rPr lang="en-US" dirty="0"/>
              <a:t>Especially to potential defaulters … like Trump …</a:t>
            </a:r>
          </a:p>
          <a:p>
            <a:pPr lvl="1"/>
            <a:r>
              <a:rPr lang="en-US" dirty="0"/>
              <a:t>Think of a trade balance after a typical currency crisis … or Japan … or my trade balance with my son … or my son’s with </a:t>
            </a:r>
            <a:r>
              <a:rPr lang="en-US" dirty="0" err="1"/>
              <a:t>UChicago</a:t>
            </a:r>
            <a:r>
              <a:rPr lang="en-US" dirty="0"/>
              <a:t> …</a:t>
            </a:r>
          </a:p>
          <a:p>
            <a:pPr marL="514350" lvl="0" indent="-514350">
              <a:buFont typeface="+mj-lt"/>
              <a:buAutoNum type="arabicPeriod"/>
            </a:pPr>
            <a:r>
              <a:rPr lang="en-US" dirty="0"/>
              <a:t>Focus on </a:t>
            </a:r>
            <a:r>
              <a:rPr lang="en-US" i="1" dirty="0"/>
              <a:t>bilateral</a:t>
            </a:r>
            <a:r>
              <a:rPr lang="en-US" dirty="0"/>
              <a:t> trade balance is just dumb</a:t>
            </a:r>
          </a:p>
          <a:p>
            <a:pPr lvl="1"/>
            <a:r>
              <a:rPr lang="en-US" dirty="0"/>
              <a:t>Think of my trade balance with my barber</a:t>
            </a:r>
          </a:p>
          <a:p>
            <a:pPr marL="514350" lvl="0" indent="-514350">
              <a:buFont typeface="+mj-lt"/>
              <a:buAutoNum type="arabicPeriod"/>
            </a:pPr>
            <a:r>
              <a:rPr lang="en-US" dirty="0"/>
              <a:t>One can understand protectionism during bad times like the early 1980s (even if don’t agree).  But protectionism during good times is especially perplexing</a:t>
            </a:r>
          </a:p>
          <a:p>
            <a:pPr marL="514350" lvl="0" indent="-514350">
              <a:buFont typeface="+mj-lt"/>
              <a:buAutoNum type="arabicPeriod"/>
            </a:pPr>
            <a:r>
              <a:rPr lang="en-US" dirty="0"/>
              <a:t>Liking strong US$</a:t>
            </a:r>
            <a:r>
              <a:rPr lang="en-US" i="1" dirty="0"/>
              <a:t> and </a:t>
            </a:r>
            <a:r>
              <a:rPr lang="en-US" dirty="0"/>
              <a:t>trade surplus is contradictory and dumb</a:t>
            </a:r>
          </a:p>
          <a:p>
            <a:pPr marL="0" indent="0">
              <a:buNone/>
            </a:pPr>
            <a:endParaRPr lang="en-US" dirty="0"/>
          </a:p>
        </p:txBody>
      </p:sp>
      <p:sp>
        <p:nvSpPr>
          <p:cNvPr id="6" name="Footer Placeholder 5">
            <a:extLst>
              <a:ext uri="{FF2B5EF4-FFF2-40B4-BE49-F238E27FC236}">
                <a16:creationId xmlns:a16="http://schemas.microsoft.com/office/drawing/2014/main" id="{8E520498-8D03-49AF-BF05-645F3F0C5A7B}"/>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11F2BBEF-5564-4D8A-8EAC-A7983A20521A}"/>
              </a:ext>
            </a:extLst>
          </p:cNvPr>
          <p:cNvSpPr>
            <a:spLocks noGrp="1"/>
          </p:cNvSpPr>
          <p:nvPr>
            <p:ph type="sldNum" sz="quarter" idx="12"/>
          </p:nvPr>
        </p:nvSpPr>
        <p:spPr/>
        <p:txBody>
          <a:bodyPr/>
          <a:lstStyle/>
          <a:p>
            <a:fld id="{9B3A0B6B-BDDD-4FAD-BC5A-2F3DEB1D381C}" type="slidenum">
              <a:rPr lang="en-US" smtClean="0"/>
              <a:t>47</a:t>
            </a:fld>
            <a:endParaRPr lang="en-US"/>
          </a:p>
        </p:txBody>
      </p:sp>
    </p:spTree>
    <p:extLst>
      <p:ext uri="{BB962C8B-B14F-4D97-AF65-F5344CB8AC3E}">
        <p14:creationId xmlns:p14="http://schemas.microsoft.com/office/powerpoint/2010/main" val="283342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7DA2-45FB-4A35-9A32-CAE7F844E076}"/>
              </a:ext>
            </a:extLst>
          </p:cNvPr>
          <p:cNvSpPr>
            <a:spLocks noGrp="1"/>
          </p:cNvSpPr>
          <p:nvPr>
            <p:ph type="title"/>
          </p:nvPr>
        </p:nvSpPr>
        <p:spPr/>
        <p:txBody>
          <a:bodyPr/>
          <a:lstStyle/>
          <a:p>
            <a:r>
              <a:rPr lang="en-US" dirty="0"/>
              <a:t>Trump Induces Trade Policy Uncertainty</a:t>
            </a:r>
          </a:p>
        </p:txBody>
      </p:sp>
      <p:sp>
        <p:nvSpPr>
          <p:cNvPr id="3" name="Content Placeholder 2">
            <a:extLst>
              <a:ext uri="{FF2B5EF4-FFF2-40B4-BE49-F238E27FC236}">
                <a16:creationId xmlns:a16="http://schemas.microsoft.com/office/drawing/2014/main" id="{CA7D90B7-003B-497E-B50C-A9E509A81B31}"/>
              </a:ext>
            </a:extLst>
          </p:cNvPr>
          <p:cNvSpPr>
            <a:spLocks noGrp="1"/>
          </p:cNvSpPr>
          <p:nvPr>
            <p:ph idx="1"/>
          </p:nvPr>
        </p:nvSpPr>
        <p:spPr/>
        <p:txBody>
          <a:bodyPr/>
          <a:lstStyle/>
          <a:p>
            <a:r>
              <a:rPr lang="en-US" dirty="0"/>
              <a:t>Who gains?</a:t>
            </a:r>
          </a:p>
        </p:txBody>
      </p:sp>
      <p:pic>
        <p:nvPicPr>
          <p:cNvPr id="9" name="Picture 8">
            <a:extLst>
              <a:ext uri="{FF2B5EF4-FFF2-40B4-BE49-F238E27FC236}">
                <a16:creationId xmlns:a16="http://schemas.microsoft.com/office/drawing/2014/main" id="{55D92C9A-C77C-40EC-BADC-648AFCA8179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7986" y="2196385"/>
            <a:ext cx="5116027" cy="3745390"/>
          </a:xfrm>
          <a:prstGeom prst="rect">
            <a:avLst/>
          </a:prstGeom>
        </p:spPr>
      </p:pic>
      <p:sp>
        <p:nvSpPr>
          <p:cNvPr id="6" name="Footer Placeholder 5">
            <a:extLst>
              <a:ext uri="{FF2B5EF4-FFF2-40B4-BE49-F238E27FC236}">
                <a16:creationId xmlns:a16="http://schemas.microsoft.com/office/drawing/2014/main" id="{5962897C-B8AD-4A0D-BBA5-7C04A2AD2A2E}"/>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6D86813C-C87E-4D8D-B91A-698C412A663C}"/>
              </a:ext>
            </a:extLst>
          </p:cNvPr>
          <p:cNvSpPr>
            <a:spLocks noGrp="1"/>
          </p:cNvSpPr>
          <p:nvPr>
            <p:ph type="sldNum" sz="quarter" idx="12"/>
          </p:nvPr>
        </p:nvSpPr>
        <p:spPr/>
        <p:txBody>
          <a:bodyPr/>
          <a:lstStyle/>
          <a:p>
            <a:fld id="{9B3A0B6B-BDDD-4FAD-BC5A-2F3DEB1D381C}" type="slidenum">
              <a:rPr lang="en-US" smtClean="0"/>
              <a:t>48</a:t>
            </a:fld>
            <a:endParaRPr lang="en-US"/>
          </a:p>
        </p:txBody>
      </p:sp>
    </p:spTree>
    <p:extLst>
      <p:ext uri="{BB962C8B-B14F-4D97-AF65-F5344CB8AC3E}">
        <p14:creationId xmlns:p14="http://schemas.microsoft.com/office/powerpoint/2010/main" val="12335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r>
              <a:rPr lang="en-US" dirty="0"/>
              <a:t>But Trump </a:t>
            </a:r>
            <a:r>
              <a:rPr lang="en-US" i="1" dirty="0"/>
              <a:t>really </a:t>
            </a:r>
            <a:r>
              <a:rPr lang="en-US" i="1" dirty="0" err="1"/>
              <a:t>REALLY</a:t>
            </a:r>
            <a:r>
              <a:rPr lang="en-US" i="1" dirty="0"/>
              <a:t> </a:t>
            </a:r>
            <a:r>
              <a:rPr lang="en-US" dirty="0"/>
              <a:t>cares about Trade</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a:bodyPr>
          <a:lstStyle/>
          <a:p>
            <a:pPr lvl="0"/>
            <a:r>
              <a:rPr lang="en-US" dirty="0"/>
              <a:t>Reducing US bilateral trade deficits is the </a:t>
            </a:r>
            <a:r>
              <a:rPr lang="en-US" i="1" dirty="0"/>
              <a:t>one</a:t>
            </a:r>
            <a:r>
              <a:rPr lang="en-US" dirty="0"/>
              <a:t> national “issue” Trump has consistently cared about</a:t>
            </a:r>
          </a:p>
          <a:p>
            <a:pPr lvl="1"/>
            <a:r>
              <a:rPr lang="en-US" dirty="0"/>
              <a:t>“Other countries are taking advantage of us”</a:t>
            </a:r>
          </a:p>
          <a:p>
            <a:pPr lvl="1"/>
            <a:r>
              <a:rPr lang="en-US" dirty="0"/>
              <a:t>“The United States has trade deficits with many, many countries, and we cannot allow that to continue”</a:t>
            </a:r>
          </a:p>
          <a:p>
            <a:pPr lvl="1"/>
            <a:r>
              <a:rPr lang="en-US" dirty="0"/>
              <a:t>“Trade wars are good and easy to win”</a:t>
            </a:r>
          </a:p>
          <a:p>
            <a:pPr lvl="1"/>
            <a:r>
              <a:rPr lang="en-US" dirty="0"/>
              <a:t>US is being “ripped off so badly” and “losing billions”</a:t>
            </a:r>
          </a:p>
        </p:txBody>
      </p:sp>
      <p:sp>
        <p:nvSpPr>
          <p:cNvPr id="6" name="Footer Placeholder 5">
            <a:extLst>
              <a:ext uri="{FF2B5EF4-FFF2-40B4-BE49-F238E27FC236}">
                <a16:creationId xmlns:a16="http://schemas.microsoft.com/office/drawing/2014/main" id="{9B1BE8D9-CDC3-4BA7-BE3E-0442D7736731}"/>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288920F3-A844-43B5-8F34-FD4C9C2CB731}"/>
              </a:ext>
            </a:extLst>
          </p:cNvPr>
          <p:cNvSpPr>
            <a:spLocks noGrp="1"/>
          </p:cNvSpPr>
          <p:nvPr>
            <p:ph type="sldNum" sz="quarter" idx="12"/>
          </p:nvPr>
        </p:nvSpPr>
        <p:spPr/>
        <p:txBody>
          <a:bodyPr/>
          <a:lstStyle/>
          <a:p>
            <a:fld id="{9B3A0B6B-BDDD-4FAD-BC5A-2F3DEB1D381C}" type="slidenum">
              <a:rPr lang="en-US" smtClean="0"/>
              <a:t>49</a:t>
            </a:fld>
            <a:endParaRPr lang="en-US"/>
          </a:p>
        </p:txBody>
      </p:sp>
    </p:spTree>
    <p:extLst>
      <p:ext uri="{BB962C8B-B14F-4D97-AF65-F5344CB8AC3E}">
        <p14:creationId xmlns:p14="http://schemas.microsoft.com/office/powerpoint/2010/main" val="127227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DC4-C7B6-4664-A784-76F5C9281863}"/>
              </a:ext>
            </a:extLst>
          </p:cNvPr>
          <p:cNvSpPr>
            <a:spLocks noGrp="1"/>
          </p:cNvSpPr>
          <p:nvPr>
            <p:ph type="title"/>
          </p:nvPr>
        </p:nvSpPr>
        <p:spPr/>
        <p:txBody>
          <a:bodyPr/>
          <a:lstStyle/>
          <a:p>
            <a:r>
              <a:rPr lang="en-US" dirty="0"/>
              <a:t>Informally: Trump has Harmed US Soft Power</a:t>
            </a:r>
          </a:p>
        </p:txBody>
      </p:sp>
      <p:pic>
        <p:nvPicPr>
          <p:cNvPr id="6" name="Content Placeholder 5">
            <a:extLst>
              <a:ext uri="{FF2B5EF4-FFF2-40B4-BE49-F238E27FC236}">
                <a16:creationId xmlns:a16="http://schemas.microsoft.com/office/drawing/2014/main" id="{7ACFD9E0-C8B5-4A7C-9DB5-C4C169725710}"/>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537487"/>
            <a:ext cx="10515599" cy="4328795"/>
          </a:xfrm>
          <a:prstGeom prst="rect">
            <a:avLst/>
          </a:prstGeom>
          <a:ln>
            <a:solidFill>
              <a:schemeClr val="tx1"/>
            </a:solidFill>
          </a:ln>
        </p:spPr>
      </p:pic>
      <p:sp>
        <p:nvSpPr>
          <p:cNvPr id="3" name="Footer Placeholder 2">
            <a:extLst>
              <a:ext uri="{FF2B5EF4-FFF2-40B4-BE49-F238E27FC236}">
                <a16:creationId xmlns:a16="http://schemas.microsoft.com/office/drawing/2014/main" id="{E6A9C654-3C1D-464F-BD14-B33EA0ECC745}"/>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0B41CDB1-B238-4234-B6CE-D41319F19C18}"/>
              </a:ext>
            </a:extLst>
          </p:cNvPr>
          <p:cNvSpPr>
            <a:spLocks noGrp="1"/>
          </p:cNvSpPr>
          <p:nvPr>
            <p:ph type="sldNum" sz="quarter" idx="12"/>
          </p:nvPr>
        </p:nvSpPr>
        <p:spPr/>
        <p:txBody>
          <a:bodyPr/>
          <a:lstStyle/>
          <a:p>
            <a:fld id="{9B3A0B6B-BDDD-4FAD-BC5A-2F3DEB1D381C}" type="slidenum">
              <a:rPr lang="en-US" smtClean="0"/>
              <a:t>5</a:t>
            </a:fld>
            <a:endParaRPr lang="en-US"/>
          </a:p>
        </p:txBody>
      </p:sp>
    </p:spTree>
    <p:extLst>
      <p:ext uri="{BB962C8B-B14F-4D97-AF65-F5344CB8AC3E}">
        <p14:creationId xmlns:p14="http://schemas.microsoft.com/office/powerpoint/2010/main" val="365397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9CA0-568E-4506-B3E7-5805F4EB891E}"/>
              </a:ext>
            </a:extLst>
          </p:cNvPr>
          <p:cNvSpPr>
            <a:spLocks noGrp="1"/>
          </p:cNvSpPr>
          <p:nvPr>
            <p:ph type="title"/>
          </p:nvPr>
        </p:nvSpPr>
        <p:spPr/>
        <p:txBody>
          <a:bodyPr/>
          <a:lstStyle/>
          <a:p>
            <a:pPr lvl="0"/>
            <a:r>
              <a:rPr lang="en-US" dirty="0"/>
              <a:t>The Big Mystery</a:t>
            </a:r>
          </a:p>
        </p:txBody>
      </p:sp>
      <p:sp>
        <p:nvSpPr>
          <p:cNvPr id="3" name="Content Placeholder 2">
            <a:extLst>
              <a:ext uri="{FF2B5EF4-FFF2-40B4-BE49-F238E27FC236}">
                <a16:creationId xmlns:a16="http://schemas.microsoft.com/office/drawing/2014/main" id="{8D56E603-8218-4CBE-857C-80BAEC2A815A}"/>
              </a:ext>
            </a:extLst>
          </p:cNvPr>
          <p:cNvSpPr>
            <a:spLocks noGrp="1"/>
          </p:cNvSpPr>
          <p:nvPr>
            <p:ph idx="1"/>
          </p:nvPr>
        </p:nvSpPr>
        <p:spPr>
          <a:xfrm>
            <a:off x="838200" y="1825625"/>
            <a:ext cx="10515600" cy="4351338"/>
          </a:xfrm>
        </p:spPr>
        <p:txBody>
          <a:bodyPr>
            <a:normAutofit/>
          </a:bodyPr>
          <a:lstStyle/>
          <a:p>
            <a:pPr lvl="0"/>
            <a:r>
              <a:rPr lang="en-US" dirty="0"/>
              <a:t>Why has my president found such a large audience?  </a:t>
            </a:r>
            <a:endParaRPr lang="en-US" sz="1600" dirty="0"/>
          </a:p>
          <a:p>
            <a:pPr lvl="1"/>
            <a:r>
              <a:rPr lang="en-US" dirty="0"/>
              <a:t>Why no political cost from raising taxes?</a:t>
            </a:r>
          </a:p>
          <a:p>
            <a:pPr lvl="1"/>
            <a:r>
              <a:rPr lang="en-US" dirty="0"/>
              <a:t>Why protect inputs, focus on bilateral deficits, …?</a:t>
            </a:r>
            <a:endParaRPr lang="en-US" sz="1400" dirty="0"/>
          </a:p>
          <a:p>
            <a:pPr lvl="1"/>
            <a:r>
              <a:rPr lang="en-US" dirty="0"/>
              <a:t>Why has the profession failed?</a:t>
            </a:r>
          </a:p>
          <a:p>
            <a:pPr marL="0" indent="0">
              <a:buNone/>
            </a:pPr>
            <a:endParaRPr lang="en-US" dirty="0"/>
          </a:p>
        </p:txBody>
      </p:sp>
      <p:sp>
        <p:nvSpPr>
          <p:cNvPr id="6" name="Footer Placeholder 5">
            <a:extLst>
              <a:ext uri="{FF2B5EF4-FFF2-40B4-BE49-F238E27FC236}">
                <a16:creationId xmlns:a16="http://schemas.microsoft.com/office/drawing/2014/main" id="{312972BB-9CA7-44D1-B1AD-662B605A112A}"/>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50FB5375-8DA0-4D41-80F1-991C46D1C9F5}"/>
              </a:ext>
            </a:extLst>
          </p:cNvPr>
          <p:cNvSpPr>
            <a:spLocks noGrp="1"/>
          </p:cNvSpPr>
          <p:nvPr>
            <p:ph type="sldNum" sz="quarter" idx="12"/>
          </p:nvPr>
        </p:nvSpPr>
        <p:spPr/>
        <p:txBody>
          <a:bodyPr/>
          <a:lstStyle/>
          <a:p>
            <a:fld id="{9B3A0B6B-BDDD-4FAD-BC5A-2F3DEB1D381C}" type="slidenum">
              <a:rPr lang="en-US" smtClean="0"/>
              <a:t>50</a:t>
            </a:fld>
            <a:endParaRPr lang="en-US"/>
          </a:p>
        </p:txBody>
      </p:sp>
    </p:spTree>
    <p:extLst>
      <p:ext uri="{BB962C8B-B14F-4D97-AF65-F5344CB8AC3E}">
        <p14:creationId xmlns:p14="http://schemas.microsoft.com/office/powerpoint/2010/main" val="159309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E02C-026F-479C-AF8E-20A4000A426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343C9-C756-4ED9-9E91-448855C4DF5C}"/>
              </a:ext>
            </a:extLst>
          </p:cNvPr>
          <p:cNvSpPr>
            <a:spLocks noGrp="1"/>
          </p:cNvSpPr>
          <p:nvPr>
            <p:ph idx="1"/>
          </p:nvPr>
        </p:nvSpPr>
        <p:spPr/>
        <p:txBody>
          <a:bodyPr>
            <a:normAutofit fontScale="92500" lnSpcReduction="20000"/>
          </a:bodyPr>
          <a:lstStyle/>
          <a:p>
            <a:r>
              <a:rPr lang="en-US" dirty="0"/>
              <a:t>Trump has had a large negative effect on global and American trade</a:t>
            </a:r>
          </a:p>
          <a:p>
            <a:pPr lvl="1"/>
            <a:r>
              <a:rPr lang="en-US" dirty="0"/>
              <a:t>Wrong-minded fixation on a) </a:t>
            </a:r>
            <a:r>
              <a:rPr lang="en-US" dirty="0">
                <a:solidFill>
                  <a:srgbClr val="FF0000"/>
                </a:solidFill>
              </a:rPr>
              <a:t>bilateral</a:t>
            </a:r>
            <a:r>
              <a:rPr lang="en-US" dirty="0"/>
              <a:t> b) </a:t>
            </a:r>
            <a:r>
              <a:rPr lang="en-US" dirty="0">
                <a:solidFill>
                  <a:srgbClr val="FF0000"/>
                </a:solidFill>
              </a:rPr>
              <a:t>deficits</a:t>
            </a:r>
            <a:r>
              <a:rPr lang="en-US" dirty="0"/>
              <a:t> in c) </a:t>
            </a:r>
            <a:r>
              <a:rPr lang="en-US" dirty="0">
                <a:solidFill>
                  <a:srgbClr val="FF0000"/>
                </a:solidFill>
              </a:rPr>
              <a:t>goods</a:t>
            </a:r>
          </a:p>
          <a:p>
            <a:pPr lvl="1"/>
            <a:r>
              <a:rPr lang="en-US" dirty="0"/>
              <a:t>Ignores economic and political benefits of trade, costs of protectionism, causes of aggregate deficit</a:t>
            </a:r>
          </a:p>
          <a:p>
            <a:pPr lvl="1"/>
            <a:r>
              <a:rPr lang="en-US" dirty="0"/>
              <a:t>Inducing retaliation and dollar appreciation</a:t>
            </a:r>
          </a:p>
          <a:p>
            <a:pPr lvl="1"/>
            <a:r>
              <a:rPr lang="en-US" dirty="0"/>
              <a:t>Undermining rules-based international order in trade (and security)</a:t>
            </a:r>
          </a:p>
          <a:p>
            <a:pPr lvl="1"/>
            <a:r>
              <a:rPr lang="en-US" dirty="0"/>
              <a:t>Ironically, reducing American soft-power lowers US exports</a:t>
            </a:r>
          </a:p>
          <a:p>
            <a:pPr lvl="1"/>
            <a:endParaRPr lang="en-US" dirty="0"/>
          </a:p>
          <a:p>
            <a:r>
              <a:rPr lang="en-US" dirty="0"/>
              <a:t>Fundamental Problem: protectionism seems to be a “solution” in search of a problem</a:t>
            </a:r>
          </a:p>
          <a:p>
            <a:pPr lvl="1"/>
            <a:r>
              <a:rPr lang="en-US" dirty="0"/>
              <a:t>Incoherence stems from inability to answer: What is the American objective?</a:t>
            </a:r>
          </a:p>
          <a:p>
            <a:pPr lvl="1"/>
            <a:endParaRPr lang="en-US" dirty="0"/>
          </a:p>
          <a:p>
            <a:r>
              <a:rPr lang="en-US" dirty="0"/>
              <a:t>Worse to come likely!</a:t>
            </a:r>
          </a:p>
        </p:txBody>
      </p:sp>
      <p:sp>
        <p:nvSpPr>
          <p:cNvPr id="6" name="Footer Placeholder 5">
            <a:extLst>
              <a:ext uri="{FF2B5EF4-FFF2-40B4-BE49-F238E27FC236}">
                <a16:creationId xmlns:a16="http://schemas.microsoft.com/office/drawing/2014/main" id="{997C979F-1C04-4BAF-BBE2-776B11EBCF50}"/>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F1714B02-28EE-412B-9205-1FCBD57DFD1C}"/>
              </a:ext>
            </a:extLst>
          </p:cNvPr>
          <p:cNvSpPr>
            <a:spLocks noGrp="1"/>
          </p:cNvSpPr>
          <p:nvPr>
            <p:ph type="sldNum" sz="quarter" idx="12"/>
          </p:nvPr>
        </p:nvSpPr>
        <p:spPr/>
        <p:txBody>
          <a:bodyPr/>
          <a:lstStyle/>
          <a:p>
            <a:fld id="{9B3A0B6B-BDDD-4FAD-BC5A-2F3DEB1D381C}" type="slidenum">
              <a:rPr lang="en-US" smtClean="0"/>
              <a:t>51</a:t>
            </a:fld>
            <a:endParaRPr lang="en-US"/>
          </a:p>
        </p:txBody>
      </p:sp>
    </p:spTree>
    <p:extLst>
      <p:ext uri="{BB962C8B-B14F-4D97-AF65-F5344CB8AC3E}">
        <p14:creationId xmlns:p14="http://schemas.microsoft.com/office/powerpoint/2010/main" val="231252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98E6-4CA4-495A-BB09-CDA7A502B64D}"/>
              </a:ext>
            </a:extLst>
          </p:cNvPr>
          <p:cNvSpPr>
            <a:spLocks noGrp="1"/>
          </p:cNvSpPr>
          <p:nvPr>
            <p:ph type="title"/>
          </p:nvPr>
        </p:nvSpPr>
        <p:spPr/>
        <p:txBody>
          <a:bodyPr/>
          <a:lstStyle/>
          <a:p>
            <a:r>
              <a:rPr lang="en-US" dirty="0"/>
              <a:t>Still, a Range of Views Across Countries</a:t>
            </a:r>
          </a:p>
        </p:txBody>
      </p:sp>
      <p:pic>
        <p:nvPicPr>
          <p:cNvPr id="6" name="Content Placeholder 5">
            <a:extLst>
              <a:ext uri="{FF2B5EF4-FFF2-40B4-BE49-F238E27FC236}">
                <a16:creationId xmlns:a16="http://schemas.microsoft.com/office/drawing/2014/main" id="{D04FECA1-7687-4F39-80A6-F9F78A54307A}"/>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40383"/>
            <a:ext cx="10515599" cy="4425900"/>
          </a:xfrm>
          <a:prstGeom prst="rect">
            <a:avLst/>
          </a:prstGeom>
          <a:ln>
            <a:solidFill>
              <a:schemeClr val="tx1"/>
            </a:solidFill>
          </a:ln>
        </p:spPr>
      </p:pic>
      <p:sp>
        <p:nvSpPr>
          <p:cNvPr id="3" name="Footer Placeholder 2">
            <a:extLst>
              <a:ext uri="{FF2B5EF4-FFF2-40B4-BE49-F238E27FC236}">
                <a16:creationId xmlns:a16="http://schemas.microsoft.com/office/drawing/2014/main" id="{040FA64A-E797-4846-B5D0-01205E8A5ED9}"/>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98FF052D-FA1B-4533-A22F-9742C08B5FF7}"/>
              </a:ext>
            </a:extLst>
          </p:cNvPr>
          <p:cNvSpPr>
            <a:spLocks noGrp="1"/>
          </p:cNvSpPr>
          <p:nvPr>
            <p:ph type="sldNum" sz="quarter" idx="12"/>
          </p:nvPr>
        </p:nvSpPr>
        <p:spPr/>
        <p:txBody>
          <a:bodyPr/>
          <a:lstStyle/>
          <a:p>
            <a:fld id="{9B3A0B6B-BDDD-4FAD-BC5A-2F3DEB1D381C}" type="slidenum">
              <a:rPr lang="en-US" smtClean="0"/>
              <a:t>6</a:t>
            </a:fld>
            <a:endParaRPr lang="en-US"/>
          </a:p>
        </p:txBody>
      </p:sp>
    </p:spTree>
    <p:extLst>
      <p:ext uri="{BB962C8B-B14F-4D97-AF65-F5344CB8AC3E}">
        <p14:creationId xmlns:p14="http://schemas.microsoft.com/office/powerpoint/2010/main" val="79855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1D97-606A-4E39-ADC1-77961CF005CC}"/>
              </a:ext>
            </a:extLst>
          </p:cNvPr>
          <p:cNvSpPr>
            <a:spLocks noGrp="1"/>
          </p:cNvSpPr>
          <p:nvPr>
            <p:ph type="title"/>
          </p:nvPr>
        </p:nvSpPr>
        <p:spPr/>
        <p:txBody>
          <a:bodyPr/>
          <a:lstStyle/>
          <a:p>
            <a:r>
              <a:rPr lang="en-US" dirty="0"/>
              <a:t>Histograms of Gallup Net Approval</a:t>
            </a:r>
          </a:p>
        </p:txBody>
      </p:sp>
      <p:pic>
        <p:nvPicPr>
          <p:cNvPr id="6" name="Content Placeholder 5">
            <a:extLst>
              <a:ext uri="{FF2B5EF4-FFF2-40B4-BE49-F238E27FC236}">
                <a16:creationId xmlns:a16="http://schemas.microsoft.com/office/drawing/2014/main" id="{62D2C69D-2550-4FFD-B757-A2D862E12049}"/>
              </a:ext>
            </a:extLst>
          </p:cNvPr>
          <p:cNvPicPr>
            <a:picLocks noGrp="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1469346"/>
            <a:ext cx="10515599" cy="4817941"/>
          </a:xfrm>
          <a:prstGeom prst="rect">
            <a:avLst/>
          </a:prstGeom>
          <a:ln>
            <a:solidFill>
              <a:schemeClr val="tx1"/>
            </a:solidFill>
          </a:ln>
        </p:spPr>
      </p:pic>
      <p:sp>
        <p:nvSpPr>
          <p:cNvPr id="3" name="Footer Placeholder 2">
            <a:extLst>
              <a:ext uri="{FF2B5EF4-FFF2-40B4-BE49-F238E27FC236}">
                <a16:creationId xmlns:a16="http://schemas.microsoft.com/office/drawing/2014/main" id="{4FFC653F-7AB6-4481-8C86-0FD1BB7B9607}"/>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05B5F0DA-DA48-4472-8B50-B4A4E0BCC21B}"/>
              </a:ext>
            </a:extLst>
          </p:cNvPr>
          <p:cNvSpPr>
            <a:spLocks noGrp="1"/>
          </p:cNvSpPr>
          <p:nvPr>
            <p:ph type="sldNum" sz="quarter" idx="12"/>
          </p:nvPr>
        </p:nvSpPr>
        <p:spPr/>
        <p:txBody>
          <a:bodyPr/>
          <a:lstStyle/>
          <a:p>
            <a:fld id="{9B3A0B6B-BDDD-4FAD-BC5A-2F3DEB1D381C}" type="slidenum">
              <a:rPr lang="en-US" smtClean="0"/>
              <a:t>7</a:t>
            </a:fld>
            <a:endParaRPr lang="en-US"/>
          </a:p>
        </p:txBody>
      </p:sp>
    </p:spTree>
    <p:extLst>
      <p:ext uri="{BB962C8B-B14F-4D97-AF65-F5344CB8AC3E}">
        <p14:creationId xmlns:p14="http://schemas.microsoft.com/office/powerpoint/2010/main" val="201396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B684-928E-4C19-B4E0-DEB4B1EC07F2}"/>
              </a:ext>
            </a:extLst>
          </p:cNvPr>
          <p:cNvSpPr>
            <a:spLocks noGrp="1"/>
          </p:cNvSpPr>
          <p:nvPr>
            <p:ph type="title"/>
          </p:nvPr>
        </p:nvSpPr>
        <p:spPr/>
        <p:txBody>
          <a:bodyPr/>
          <a:lstStyle/>
          <a:p>
            <a:r>
              <a:rPr lang="en-US" dirty="0"/>
              <a:t>Heterogeneity Critical</a:t>
            </a:r>
          </a:p>
        </p:txBody>
      </p:sp>
      <p:sp>
        <p:nvSpPr>
          <p:cNvPr id="3" name="Content Placeholder 2">
            <a:extLst>
              <a:ext uri="{FF2B5EF4-FFF2-40B4-BE49-F238E27FC236}">
                <a16:creationId xmlns:a16="http://schemas.microsoft.com/office/drawing/2014/main" id="{988DDCB5-20F4-431D-B6D2-6B95A53072E2}"/>
              </a:ext>
            </a:extLst>
          </p:cNvPr>
          <p:cNvSpPr>
            <a:spLocks noGrp="1"/>
          </p:cNvSpPr>
          <p:nvPr>
            <p:ph idx="1"/>
          </p:nvPr>
        </p:nvSpPr>
        <p:spPr/>
        <p:txBody>
          <a:bodyPr/>
          <a:lstStyle/>
          <a:p>
            <a:r>
              <a:rPr lang="en-US" dirty="0"/>
              <a:t>Cross-country variation allows panel estimation</a:t>
            </a:r>
          </a:p>
          <a:p>
            <a:r>
              <a:rPr lang="en-US" dirty="0"/>
              <a:t>Time-Series variation allows within estimation (fixed effects)</a:t>
            </a:r>
          </a:p>
          <a:p>
            <a:r>
              <a:rPr lang="en-US" dirty="0"/>
              <a:t>Note that Trump about as popular as Bush</a:t>
            </a:r>
          </a:p>
          <a:p>
            <a:pPr lvl="1"/>
            <a:r>
              <a:rPr lang="en-US" dirty="0"/>
              <a:t>So data within standard range of variation</a:t>
            </a:r>
          </a:p>
        </p:txBody>
      </p:sp>
      <p:sp>
        <p:nvSpPr>
          <p:cNvPr id="4" name="Footer Placeholder 3">
            <a:extLst>
              <a:ext uri="{FF2B5EF4-FFF2-40B4-BE49-F238E27FC236}">
                <a16:creationId xmlns:a16="http://schemas.microsoft.com/office/drawing/2014/main" id="{4695AB80-CEBF-4D53-A8CA-77935A4AE369}"/>
              </a:ext>
            </a:extLst>
          </p:cNvPr>
          <p:cNvSpPr>
            <a:spLocks noGrp="1"/>
          </p:cNvSpPr>
          <p:nvPr>
            <p:ph type="ftr" sz="quarter" idx="11"/>
          </p:nvPr>
        </p:nvSpPr>
        <p:spPr/>
        <p:txBody>
          <a:bodyPr/>
          <a:lstStyle/>
          <a:p>
            <a:r>
              <a:rPr lang="en-US"/>
              <a:t>Agent Orange: Andrew Rose</a:t>
            </a:r>
          </a:p>
        </p:txBody>
      </p:sp>
      <p:sp>
        <p:nvSpPr>
          <p:cNvPr id="5" name="Slide Number Placeholder 4">
            <a:extLst>
              <a:ext uri="{FF2B5EF4-FFF2-40B4-BE49-F238E27FC236}">
                <a16:creationId xmlns:a16="http://schemas.microsoft.com/office/drawing/2014/main" id="{6CAC3815-94DF-44EB-85E2-9A8468DF2481}"/>
              </a:ext>
            </a:extLst>
          </p:cNvPr>
          <p:cNvSpPr>
            <a:spLocks noGrp="1"/>
          </p:cNvSpPr>
          <p:nvPr>
            <p:ph type="sldNum" sz="quarter" idx="12"/>
          </p:nvPr>
        </p:nvSpPr>
        <p:spPr/>
        <p:txBody>
          <a:bodyPr/>
          <a:lstStyle/>
          <a:p>
            <a:fld id="{9B3A0B6B-BDDD-4FAD-BC5A-2F3DEB1D381C}" type="slidenum">
              <a:rPr lang="en-US" smtClean="0"/>
              <a:t>8</a:t>
            </a:fld>
            <a:endParaRPr lang="en-US"/>
          </a:p>
        </p:txBody>
      </p:sp>
    </p:spTree>
    <p:extLst>
      <p:ext uri="{BB962C8B-B14F-4D97-AF65-F5344CB8AC3E}">
        <p14:creationId xmlns:p14="http://schemas.microsoft.com/office/powerpoint/2010/main" val="222111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E77C-B6D4-4FBD-ADBE-6E4D4521DF8F}"/>
              </a:ext>
            </a:extLst>
          </p:cNvPr>
          <p:cNvSpPr>
            <a:spLocks noGrp="1"/>
          </p:cNvSpPr>
          <p:nvPr>
            <p:ph type="title"/>
          </p:nvPr>
        </p:nvSpPr>
        <p:spPr/>
        <p:txBody>
          <a:bodyPr/>
          <a:lstStyle/>
          <a:p>
            <a:r>
              <a:rPr lang="en-US" dirty="0"/>
              <a:t>Importers of US Goods Preferred Obama</a:t>
            </a:r>
          </a:p>
        </p:txBody>
      </p:sp>
      <p:pic>
        <p:nvPicPr>
          <p:cNvPr id="6" name="Content Placeholder 5">
            <a:extLst>
              <a:ext uri="{FF2B5EF4-FFF2-40B4-BE49-F238E27FC236}">
                <a16:creationId xmlns:a16="http://schemas.microsoft.com/office/drawing/2014/main" id="{4BAA5373-EBA2-4D5F-89F3-0B4368333B7F}"/>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64658"/>
            <a:ext cx="10409729" cy="4409331"/>
          </a:xfrm>
          <a:prstGeom prst="rect">
            <a:avLst/>
          </a:prstGeom>
          <a:ln>
            <a:solidFill>
              <a:schemeClr val="tx1"/>
            </a:solidFill>
          </a:ln>
        </p:spPr>
      </p:pic>
      <p:sp>
        <p:nvSpPr>
          <p:cNvPr id="3" name="Footer Placeholder 2">
            <a:extLst>
              <a:ext uri="{FF2B5EF4-FFF2-40B4-BE49-F238E27FC236}">
                <a16:creationId xmlns:a16="http://schemas.microsoft.com/office/drawing/2014/main" id="{06B236A0-DD34-4FDE-BD9B-60FB8E815B59}"/>
              </a:ext>
            </a:extLst>
          </p:cNvPr>
          <p:cNvSpPr>
            <a:spLocks noGrp="1"/>
          </p:cNvSpPr>
          <p:nvPr>
            <p:ph type="ftr" sz="quarter" idx="11"/>
          </p:nvPr>
        </p:nvSpPr>
        <p:spPr/>
        <p:txBody>
          <a:bodyPr/>
          <a:lstStyle/>
          <a:p>
            <a:r>
              <a:rPr lang="en-US"/>
              <a:t>Agent Orange: Andrew Rose</a:t>
            </a:r>
          </a:p>
        </p:txBody>
      </p:sp>
      <p:sp>
        <p:nvSpPr>
          <p:cNvPr id="7" name="Slide Number Placeholder 6">
            <a:extLst>
              <a:ext uri="{FF2B5EF4-FFF2-40B4-BE49-F238E27FC236}">
                <a16:creationId xmlns:a16="http://schemas.microsoft.com/office/drawing/2014/main" id="{FAEA0F4E-BB81-4F3F-AB19-D4F949904317}"/>
              </a:ext>
            </a:extLst>
          </p:cNvPr>
          <p:cNvSpPr>
            <a:spLocks noGrp="1"/>
          </p:cNvSpPr>
          <p:nvPr>
            <p:ph type="sldNum" sz="quarter" idx="12"/>
          </p:nvPr>
        </p:nvSpPr>
        <p:spPr/>
        <p:txBody>
          <a:bodyPr/>
          <a:lstStyle/>
          <a:p>
            <a:fld id="{9B3A0B6B-BDDD-4FAD-BC5A-2F3DEB1D381C}" type="slidenum">
              <a:rPr lang="en-US" smtClean="0"/>
              <a:t>9</a:t>
            </a:fld>
            <a:endParaRPr lang="en-US"/>
          </a:p>
        </p:txBody>
      </p:sp>
    </p:spTree>
    <p:extLst>
      <p:ext uri="{BB962C8B-B14F-4D97-AF65-F5344CB8AC3E}">
        <p14:creationId xmlns:p14="http://schemas.microsoft.com/office/powerpoint/2010/main" val="307805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489</TotalTime>
  <Words>3520</Words>
  <Application>Microsoft Office PowerPoint</Application>
  <PresentationFormat>Widescreen</PresentationFormat>
  <Paragraphs>675</Paragraphs>
  <Slides>51</Slides>
  <Notes>8</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Agent Orange: Trump, Soft Power, and Exports</vt:lpstr>
      <vt:lpstr>Today’s Agenda</vt:lpstr>
      <vt:lpstr>Soft Power and Trade</vt:lpstr>
      <vt:lpstr>How is Soft Power Measured?</vt:lpstr>
      <vt:lpstr>Informally: Trump has Harmed US Soft Power</vt:lpstr>
      <vt:lpstr>Still, a Range of Views Across Countries</vt:lpstr>
      <vt:lpstr>Histograms of Gallup Net Approval</vt:lpstr>
      <vt:lpstr>Heterogeneity Critical</vt:lpstr>
      <vt:lpstr>Importers of US Goods Preferred Obama</vt:lpstr>
      <vt:lpstr>Contrast China and Russia: Lined up on 45⁰</vt:lpstr>
      <vt:lpstr>Bush vs. Trump; roughly comparable</vt:lpstr>
      <vt:lpstr>But Does Soft Power Actually Affect Exports?</vt:lpstr>
      <vt:lpstr>Estimating Equation</vt:lpstr>
      <vt:lpstr>Data</vt:lpstr>
      <vt:lpstr>Soft Power Has a Big Effect!</vt:lpstr>
      <vt:lpstr>Result is Robust</vt:lpstr>
      <vt:lpstr>Robustness: Different Measures of Soft Power</vt:lpstr>
      <vt:lpstr>Sensitivity Analysis</vt:lpstr>
      <vt:lpstr>PPML, with Dyadic FE added</vt:lpstr>
      <vt:lpstr>How Big is the Trump Effect on Exports?</vt:lpstr>
      <vt:lpstr>Today’s Agenda</vt:lpstr>
      <vt:lpstr>Joint work with Furceri, Hannan and Ostry</vt:lpstr>
      <vt:lpstr>Gap in Literature</vt:lpstr>
      <vt:lpstr>Stress on Sensitivity Analysis</vt:lpstr>
      <vt:lpstr>Methodology</vt:lpstr>
      <vt:lpstr>Key Findings</vt:lpstr>
      <vt:lpstr>Macro Data</vt:lpstr>
      <vt:lpstr>Tariff Data</vt:lpstr>
      <vt:lpstr>LPM (Jorda) Methodology</vt:lpstr>
      <vt:lpstr>Tariff rises lead to declines in output and productivity</vt:lpstr>
      <vt:lpstr>Increases in unemployment and inequality</vt:lpstr>
      <vt:lpstr>RER appreciates; little effect on trade balance</vt:lpstr>
      <vt:lpstr>Larger effects for tariff increases…</vt:lpstr>
      <vt:lpstr>…in advanced economies…</vt:lpstr>
      <vt:lpstr>…and in expansions</vt:lpstr>
      <vt:lpstr> Robustness checks—endogeneity </vt:lpstr>
      <vt:lpstr>Summary and caveats</vt:lpstr>
      <vt:lpstr>Today’s Agenda</vt:lpstr>
      <vt:lpstr>Free Trade Best: Essentially all Economists</vt:lpstr>
      <vt:lpstr>Why do Essentially all Economists Agree?</vt:lpstr>
      <vt:lpstr>There are sometimes market failures</vt:lpstr>
      <vt:lpstr>Traditional Analysis of Tariff: Micro (Harberger Triangles)</vt:lpstr>
      <vt:lpstr>Economists and Free Trade, continued</vt:lpstr>
      <vt:lpstr>Economists and Free Trade, more</vt:lpstr>
      <vt:lpstr>More on Capital Flows and Exchange Rates</vt:lpstr>
      <vt:lpstr>Back to Economists and Free Trade</vt:lpstr>
      <vt:lpstr>Special Trumpian Points</vt:lpstr>
      <vt:lpstr>Trump Induces Trade Policy Uncertainty</vt:lpstr>
      <vt:lpstr>But Trump really REALLY cares about Trade</vt:lpstr>
      <vt:lpstr>The Big Mystery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 and Trade</dc:title>
  <dc:creator>Andrew Rose</dc:creator>
  <cp:lastModifiedBy>Andrew Rose</cp:lastModifiedBy>
  <cp:revision>125</cp:revision>
  <dcterms:created xsi:type="dcterms:W3CDTF">2018-08-13T07:01:04Z</dcterms:created>
  <dcterms:modified xsi:type="dcterms:W3CDTF">2019-02-02T12:36:03Z</dcterms:modified>
</cp:coreProperties>
</file>