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65" r:id="rId3"/>
    <p:sldId id="266" r:id="rId4"/>
    <p:sldId id="267" r:id="rId5"/>
    <p:sldId id="273" r:id="rId6"/>
    <p:sldId id="274" r:id="rId7"/>
    <p:sldId id="268" r:id="rId8"/>
    <p:sldId id="269" r:id="rId9"/>
    <p:sldId id="270" r:id="rId10"/>
    <p:sldId id="271" r:id="rId11"/>
    <p:sldId id="275" r:id="rId12"/>
    <p:sldId id="277" r:id="rId13"/>
    <p:sldId id="278" r:id="rId14"/>
    <p:sldId id="276" r:id="rId15"/>
    <p:sldId id="262" r:id="rId16"/>
    <p:sldId id="261" r:id="rId17"/>
    <p:sldId id="279" r:id="rId18"/>
    <p:sldId id="280" r:id="rId19"/>
    <p:sldId id="257" r:id="rId20"/>
    <p:sldId id="281" r:id="rId21"/>
    <p:sldId id="263" r:id="rId22"/>
    <p:sldId id="258" r:id="rId23"/>
    <p:sldId id="282" r:id="rId24"/>
    <p:sldId id="283" r:id="rId25"/>
    <p:sldId id="259" r:id="rId26"/>
    <p:sldId id="284" r:id="rId27"/>
    <p:sldId id="285" r:id="rId28"/>
    <p:sldId id="286" r:id="rId29"/>
    <p:sldId id="260" r:id="rId30"/>
    <p:sldId id="287" r:id="rId31"/>
    <p:sldId id="288" r:id="rId32"/>
    <p:sldId id="289" r:id="rId33"/>
    <p:sldId id="290" r:id="rId34"/>
    <p:sldId id="26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9" y="42"/>
      </p:cViewPr>
      <p:guideLst>
        <p:guide orient="horz" pos="2160"/>
        <p:guide pos="3840"/>
      </p:guideLst>
    </p:cSldViewPr>
  </p:slideViewPr>
  <p:notesTextViewPr>
    <p:cViewPr>
      <p:scale>
        <a:sx n="1" d="1"/>
        <a:sy n="1" d="1"/>
      </p:scale>
      <p:origin x="0" y="0"/>
    </p:cViewPr>
  </p:notesTextViewPr>
  <p:sorterViewPr>
    <p:cViewPr>
      <p:scale>
        <a:sx n="100" d="100"/>
        <a:sy n="100" d="100"/>
      </p:scale>
      <p:origin x="0" y="98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916983-7CB8-4B99-A87E-2D0D8994B885}"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5ED89-D8D9-4A3C-ACCB-CE88AEADA0DA}" type="slidenum">
              <a:rPr lang="en-US" smtClean="0"/>
              <a:t>‹#›</a:t>
            </a:fld>
            <a:endParaRPr lang="en-US"/>
          </a:p>
        </p:txBody>
      </p:sp>
    </p:spTree>
    <p:extLst>
      <p:ext uri="{BB962C8B-B14F-4D97-AF65-F5344CB8AC3E}">
        <p14:creationId xmlns:p14="http://schemas.microsoft.com/office/powerpoint/2010/main" val="319133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FRBShape; FRBDatabase=None; Key=0; Date Inserted=01/01/1900; Inserted by=Nobody; Date updated=01/01/1900; Updated by=Nobod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3125392"/>
          </a:xfrm>
          <a:prstGeom prst="rect">
            <a:avLst/>
          </a:prstGeom>
        </p:spPr>
      </p:pic>
      <p:sp>
        <p:nvSpPr>
          <p:cNvPr id="3" name="Subtitle 2"/>
          <p:cNvSpPr>
            <a:spLocks noGrp="1"/>
          </p:cNvSpPr>
          <p:nvPr>
            <p:ph type="subTitle" idx="1"/>
          </p:nvPr>
        </p:nvSpPr>
        <p:spPr>
          <a:xfrm>
            <a:off x="914400" y="3505200"/>
            <a:ext cx="11277600" cy="3048000"/>
          </a:xfrm>
        </p:spPr>
        <p:txBody>
          <a:bodyPr/>
          <a:lstStyle>
            <a:lvl1pPr marL="0" indent="0" algn="l">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2" name="Title 1" descr="FRBShape; FRBDatabase=None; Key=0; Date Inserted=01/01/1900; Inserted by=Nobody; Date updated=01/01/1900; Updated by=Nobody"/>
          <p:cNvSpPr>
            <a:spLocks noGrp="1"/>
          </p:cNvSpPr>
          <p:nvPr>
            <p:ph type="ctrTitle"/>
          </p:nvPr>
        </p:nvSpPr>
        <p:spPr>
          <a:xfrm>
            <a:off x="914400" y="1678917"/>
            <a:ext cx="11277600" cy="1447800"/>
          </a:xfrm>
        </p:spPr>
        <p:txBody>
          <a:bodyPr/>
          <a:lstStyle>
            <a:lvl1pPr algn="l">
              <a:defRPr sz="3800" b="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8334794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pic>
        <p:nvPicPr>
          <p:cNvPr id="6" name="Picture 5" descr="FRBShape; FRBDatabase=None; Key=0; Date Inserted=01/01/1900; Inserted by=Nobody; Date updated=01/01/1900; Updated by=Nobod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05" y="1"/>
            <a:ext cx="12215905" cy="990600"/>
          </a:xfrm>
          <a:prstGeom prst="rect">
            <a:avLst/>
          </a:prstGeom>
        </p:spPr>
      </p:pic>
      <p:sp>
        <p:nvSpPr>
          <p:cNvPr id="2" name="Title 1" descr="FRBShape; FRBDatabase=None; Key=0; Date Inserted=01/01/1900; Inserted by=Nobody; Date updated=01/01/1900; Updated by=Nobody"/>
          <p:cNvSpPr>
            <a:spLocks noGrp="1"/>
          </p:cNvSpPr>
          <p:nvPr>
            <p:ph type="title"/>
          </p:nvPr>
        </p:nvSpPr>
        <p:spPr>
          <a:xfrm>
            <a:off x="0" y="3313"/>
            <a:ext cx="12192000" cy="838200"/>
          </a:xfrm>
        </p:spPr>
        <p:txBody>
          <a:bodyPr/>
          <a:lstStyle>
            <a:lvl1pPr>
              <a:defRPr sz="3600" b="1">
                <a:solidFill>
                  <a:schemeClr val="bg1"/>
                </a:solidFill>
              </a:defRPr>
            </a:lvl1pPr>
          </a:lstStyle>
          <a:p>
            <a:r>
              <a:rPr lang="en-US" smtClean="0"/>
              <a:t>Click to edit Master title style</a:t>
            </a:r>
            <a:endParaRPr lang="en-US" dirty="0"/>
          </a:p>
        </p:txBody>
      </p:sp>
      <p:sp>
        <p:nvSpPr>
          <p:cNvPr id="3" name="Content Placeholder 2" descr="FRBShape; FRBDatabase=None; Key=0; Date Inserted=01/01/1900; Inserted by=Nobody; Date updated=01/01/1900; Updated by=Nobody"/>
          <p:cNvSpPr>
            <a:spLocks noGrp="1"/>
          </p:cNvSpPr>
          <p:nvPr>
            <p:ph idx="1"/>
          </p:nvPr>
        </p:nvSpPr>
        <p:spPr>
          <a:xfrm>
            <a:off x="203200" y="1066800"/>
            <a:ext cx="11785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C622F8EB-C25A-4381-8552-33291D104184}" type="slidenum">
              <a:rPr lang="en-US" smtClean="0"/>
              <a:t>‹#›</a:t>
            </a:fld>
            <a:endParaRPr lang="en-US"/>
          </a:p>
        </p:txBody>
      </p:sp>
    </p:spTree>
    <p:extLst>
      <p:ext uri="{BB962C8B-B14F-4D97-AF65-F5344CB8AC3E}">
        <p14:creationId xmlns:p14="http://schemas.microsoft.com/office/powerpoint/2010/main" val="395112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art slide">
    <p:spTree>
      <p:nvGrpSpPr>
        <p:cNvPr id="1" name=""/>
        <p:cNvGrpSpPr/>
        <p:nvPr/>
      </p:nvGrpSpPr>
      <p:grpSpPr>
        <a:xfrm>
          <a:off x="0" y="0"/>
          <a:ext cx="0" cy="0"/>
          <a:chOff x="0" y="0"/>
          <a:chExt cx="0" cy="0"/>
        </a:xfrm>
      </p:grpSpPr>
      <p:pic>
        <p:nvPicPr>
          <p:cNvPr id="6" name="Picture 5" descr="FRBShape; FRBDatabase=None; Key=0; Date Inserted=01/01/1900; Inserted by=Nobody; Date updated=01/01/1900; Updated by=Nobod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05" y="1"/>
            <a:ext cx="12215905" cy="990600"/>
          </a:xfrm>
          <a:prstGeom prst="rect">
            <a:avLst/>
          </a:prstGeom>
        </p:spPr>
      </p:pic>
      <p:sp>
        <p:nvSpPr>
          <p:cNvPr id="2" name="Title 1" descr="FRBShape; FRBDatabase=None; Key=0; Date Inserted=01/01/1900; Inserted by=Nobody; Date updated=01/01/1900; Updated by=Nobody"/>
          <p:cNvSpPr>
            <a:spLocks noGrp="1"/>
          </p:cNvSpPr>
          <p:nvPr>
            <p:ph type="title"/>
          </p:nvPr>
        </p:nvSpPr>
        <p:spPr>
          <a:xfrm>
            <a:off x="0" y="3313"/>
            <a:ext cx="12192000" cy="838200"/>
          </a:xfrm>
        </p:spPr>
        <p:txBody>
          <a:bodyPr/>
          <a:lstStyle>
            <a:lvl1pPr>
              <a:defRPr sz="3600" b="1">
                <a:solidFill>
                  <a:schemeClr val="bg1"/>
                </a:solidFill>
              </a:defRPr>
            </a:lvl1pPr>
          </a:lstStyle>
          <a:p>
            <a:r>
              <a:rPr lang="en-US" smtClean="0"/>
              <a:t>Click to edit Master title style</a:t>
            </a:r>
            <a:endParaRPr lang="en-US" dirty="0"/>
          </a:p>
        </p:txBody>
      </p:sp>
      <p:sp>
        <p:nvSpPr>
          <p:cNvPr id="3" name="Content Placeholder 2" descr="FRBShape; FRBDatabase=None; Key=0; Date Inserted=01/01/1900; Inserted by=Nobody; Date updated=01/01/1900; Updated by=Nobody"/>
          <p:cNvSpPr>
            <a:spLocks noGrp="1"/>
          </p:cNvSpPr>
          <p:nvPr>
            <p:ph idx="1"/>
          </p:nvPr>
        </p:nvSpPr>
        <p:spPr>
          <a:xfrm>
            <a:off x="609600" y="990602"/>
            <a:ext cx="10972800" cy="57149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C622F8EB-C25A-4381-8552-33291D104184}" type="slidenum">
              <a:rPr lang="en-US" smtClean="0"/>
              <a:t>‹#›</a:t>
            </a:fld>
            <a:endParaRPr lang="en-US"/>
          </a:p>
        </p:txBody>
      </p:sp>
    </p:spTree>
    <p:extLst>
      <p:ext uri="{BB962C8B-B14F-4D97-AF65-F5344CB8AC3E}">
        <p14:creationId xmlns:p14="http://schemas.microsoft.com/office/powerpoint/2010/main" val="23349268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Ups and downs">
    <p:spTree>
      <p:nvGrpSpPr>
        <p:cNvPr id="1" name=""/>
        <p:cNvGrpSpPr/>
        <p:nvPr/>
      </p:nvGrpSpPr>
      <p:grpSpPr>
        <a:xfrm>
          <a:off x="0" y="0"/>
          <a:ext cx="0" cy="0"/>
          <a:chOff x="0" y="0"/>
          <a:chExt cx="0" cy="0"/>
        </a:xfrm>
      </p:grpSpPr>
      <p:pic>
        <p:nvPicPr>
          <p:cNvPr id="12" name="Picture 11" descr="FRBShape; FRBDatabase=None; Key=0; Date Inserted=01/01/1900; Inserted by=Nobody; Date updated=01/01/1900; Updated by=Nobod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05" y="1"/>
            <a:ext cx="12215905" cy="990600"/>
          </a:xfrm>
          <a:prstGeom prst="rect">
            <a:avLst/>
          </a:prstGeom>
        </p:spPr>
      </p:pic>
      <p:sp>
        <p:nvSpPr>
          <p:cNvPr id="10" name="Up Arrow 9"/>
          <p:cNvSpPr/>
          <p:nvPr/>
        </p:nvSpPr>
        <p:spPr bwMode="auto">
          <a:xfrm>
            <a:off x="406400" y="1524000"/>
            <a:ext cx="5283200" cy="4876800"/>
          </a:xfrm>
          <a:prstGeom prst="upArrow">
            <a:avLst/>
          </a:prstGeom>
          <a:solidFill>
            <a:schemeClr val="accent5"/>
          </a:solidFill>
          <a:ln w="22225" cap="sq" cmpd="sng" algn="ctr">
            <a:noFill/>
            <a:prstDash val="solid"/>
            <a:round/>
            <a:headEnd type="none" w="sm" len="sm"/>
            <a:tailEnd type="triangle" w="med"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ndParaRPr>
          </a:p>
        </p:txBody>
      </p:sp>
      <p:sp>
        <p:nvSpPr>
          <p:cNvPr id="11" name="Up Arrow 10"/>
          <p:cNvSpPr/>
          <p:nvPr/>
        </p:nvSpPr>
        <p:spPr bwMode="auto">
          <a:xfrm flipV="1">
            <a:off x="6705600" y="1600200"/>
            <a:ext cx="5283200" cy="4876800"/>
          </a:xfrm>
          <a:prstGeom prst="upArrow">
            <a:avLst/>
          </a:prstGeom>
          <a:solidFill>
            <a:schemeClr val="accent5"/>
          </a:solidFill>
          <a:ln w="22225" cap="sq" cmpd="sng" algn="ctr">
            <a:noFill/>
            <a:prstDash val="solid"/>
            <a:round/>
            <a:headEnd type="none" w="sm" len="sm"/>
            <a:tailEnd type="triangle" w="med"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ndParaRPr>
          </a:p>
        </p:txBody>
      </p:sp>
      <p:sp>
        <p:nvSpPr>
          <p:cNvPr id="2" name="Title 1"/>
          <p:cNvSpPr>
            <a:spLocks noGrp="1"/>
          </p:cNvSpPr>
          <p:nvPr>
            <p:ph type="title"/>
          </p:nvPr>
        </p:nvSpPr>
        <p:spPr>
          <a:xfrm>
            <a:off x="0" y="0"/>
            <a:ext cx="12192000" cy="838200"/>
          </a:xfrm>
        </p:spPr>
        <p:txBody>
          <a:bodyPr/>
          <a:lstStyle>
            <a:lvl1pPr>
              <a:defRPr sz="3600" b="1">
                <a:solidFill>
                  <a:schemeClr val="bg1"/>
                </a:solidFill>
              </a:defRPr>
            </a:lvl1pPr>
          </a:lstStyle>
          <a:p>
            <a:r>
              <a:rPr lang="en-US" smtClean="0"/>
              <a:t>Click to edit Master title style</a:t>
            </a:r>
            <a:endParaRPr lang="en-US" dirty="0"/>
          </a:p>
        </p:txBody>
      </p:sp>
      <p:sp>
        <p:nvSpPr>
          <p:cNvPr id="3" name="Content Placeholder 2" descr="FRBShape; FRBDatabase=None; Key=0; Date Inserted=01/01/1900; Inserted by=Nobody; Date updated=01/01/1900; Updated by=Nobody"/>
          <p:cNvSpPr>
            <a:spLocks noGrp="1"/>
          </p:cNvSpPr>
          <p:nvPr>
            <p:ph idx="1"/>
          </p:nvPr>
        </p:nvSpPr>
        <p:spPr>
          <a:xfrm>
            <a:off x="203200" y="1066800"/>
            <a:ext cx="5689600" cy="5410200"/>
          </a:xfrm>
        </p:spPr>
        <p:txBody>
          <a:bodyPr/>
          <a:lstStyle>
            <a:lvl1pPr>
              <a:defRPr sz="3000"/>
            </a:lvl1pPr>
            <a:lvl2pPr>
              <a:defRPr sz="26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C622F8EB-C25A-4381-8552-33291D104184}" type="slidenum">
              <a:rPr lang="en-US" smtClean="0"/>
              <a:t>‹#›</a:t>
            </a:fld>
            <a:endParaRPr lang="en-US"/>
          </a:p>
        </p:txBody>
      </p:sp>
      <p:sp>
        <p:nvSpPr>
          <p:cNvPr id="6" name="Content Placeholder 2" descr="FRBShape; FRBDatabase=None; Key=0; Date Inserted=01/01/1900; Inserted by=Nobody; Date updated=01/01/1900; Updated by=Nobody"/>
          <p:cNvSpPr>
            <a:spLocks noGrp="1"/>
          </p:cNvSpPr>
          <p:nvPr>
            <p:ph idx="11"/>
          </p:nvPr>
        </p:nvSpPr>
        <p:spPr>
          <a:xfrm>
            <a:off x="6299200" y="1066800"/>
            <a:ext cx="5689600" cy="5410200"/>
          </a:xfrm>
        </p:spPr>
        <p:txBody>
          <a:bodyPr/>
          <a:lstStyle>
            <a:lvl1pPr>
              <a:defRPr sz="3000"/>
            </a:lvl1pPr>
            <a:lvl2pPr>
              <a:defRPr sz="26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descr="FRBShape; FRBDatabase=None; Key=0; Date Inserted=01/01/1900; Inserted by=Nobody; Date updated=01/01/1900; Updated by=Nobody"/>
          <p:cNvCxnSpPr/>
          <p:nvPr/>
        </p:nvCxnSpPr>
        <p:spPr bwMode="auto">
          <a:xfrm>
            <a:off x="6096000" y="1066800"/>
            <a:ext cx="0" cy="5486400"/>
          </a:xfrm>
          <a:prstGeom prst="line">
            <a:avLst/>
          </a:prstGeom>
          <a:solidFill>
            <a:schemeClr val="accent1"/>
          </a:solidFill>
          <a:ln w="31750" cap="sq" cmpd="sng" algn="ctr">
            <a:solidFill>
              <a:schemeClr val="accent6">
                <a:lumMod val="75000"/>
              </a:schemeClr>
            </a:solidFill>
            <a:prstDash val="solid"/>
            <a:round/>
            <a:headEnd type="none" w="sm" len="sm"/>
            <a:tailEnd type="none" w="med" len="sm"/>
          </a:ln>
          <a:effectLst/>
        </p:spPr>
      </p:cxnSp>
    </p:spTree>
    <p:extLst>
      <p:ext uri="{BB962C8B-B14F-4D97-AF65-F5344CB8AC3E}">
        <p14:creationId xmlns:p14="http://schemas.microsoft.com/office/powerpoint/2010/main" val="3523963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pic>
        <p:nvPicPr>
          <p:cNvPr id="7" name="Picture 6" descr="FRBShape; FRBDatabase=None; Key=0; Date Inserted=01/01/1900; Inserted by=Nobody; Date updated=01/01/1900; Updated by=Nobod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362200"/>
            <a:ext cx="12215905" cy="990600"/>
          </a:xfrm>
          <a:prstGeom prst="rect">
            <a:avLst/>
          </a:prstGeom>
        </p:spPr>
      </p:pic>
      <p:sp>
        <p:nvSpPr>
          <p:cNvPr id="2" name="Title 1"/>
          <p:cNvSpPr>
            <a:spLocks noGrp="1"/>
          </p:cNvSpPr>
          <p:nvPr>
            <p:ph type="ctrTitle"/>
          </p:nvPr>
        </p:nvSpPr>
        <p:spPr>
          <a:xfrm>
            <a:off x="5181600" y="2514601"/>
            <a:ext cx="7010400" cy="762001"/>
          </a:xfrm>
        </p:spPr>
        <p:txBody>
          <a:bodyPr/>
          <a:lstStyle>
            <a:lvl1pPr algn="l">
              <a:defRPr sz="2800" b="1">
                <a:solidFill>
                  <a:schemeClr val="bg1"/>
                </a:solidFill>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C622F8EB-C25A-4381-8552-33291D104184}" type="slidenum">
              <a:rPr lang="en-US" smtClean="0"/>
              <a:t>‹#›</a:t>
            </a:fld>
            <a:endParaRPr lang="en-US"/>
          </a:p>
        </p:txBody>
      </p:sp>
    </p:spTree>
    <p:extLst>
      <p:ext uri="{BB962C8B-B14F-4D97-AF65-F5344CB8AC3E}">
        <p14:creationId xmlns:p14="http://schemas.microsoft.com/office/powerpoint/2010/main" val="24595049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4638"/>
            <a:ext cx="12192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203200" y="990600"/>
            <a:ext cx="11785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Slide Number Placeholder 3"/>
          <p:cNvSpPr>
            <a:spLocks noGrp="1"/>
          </p:cNvSpPr>
          <p:nvPr>
            <p:ph type="sldNum" sz="quarter" idx="4"/>
          </p:nvPr>
        </p:nvSpPr>
        <p:spPr>
          <a:xfrm>
            <a:off x="9144000" y="6477001"/>
            <a:ext cx="2844800" cy="244475"/>
          </a:xfrm>
          <a:prstGeom prst="rect">
            <a:avLst/>
          </a:prstGeom>
        </p:spPr>
        <p:txBody>
          <a:bodyPr vert="horz" lIns="91440" tIns="45720" rIns="91440" bIns="45720" rtlCol="0" anchor="ctr"/>
          <a:lstStyle>
            <a:lvl1pPr algn="r">
              <a:defRPr sz="1000">
                <a:solidFill>
                  <a:schemeClr val="tx1">
                    <a:tint val="75000"/>
                  </a:schemeClr>
                </a:solidFill>
              </a:defRPr>
            </a:lvl1pPr>
          </a:lstStyle>
          <a:p>
            <a:fld id="{C622F8EB-C25A-4381-8552-33291D104184}" type="slidenum">
              <a:rPr lang="en-US" smtClean="0"/>
              <a:t>‹#›</a:t>
            </a:fld>
            <a:endParaRPr lang="en-US"/>
          </a:p>
        </p:txBody>
      </p:sp>
    </p:spTree>
    <p:extLst>
      <p:ext uri="{BB962C8B-B14F-4D97-AF65-F5344CB8AC3E}">
        <p14:creationId xmlns:p14="http://schemas.microsoft.com/office/powerpoint/2010/main" val="39941267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iming>
    <p:tnLst>
      <p:par>
        <p:cTn id="1" dur="indefinite" restart="never" nodeType="tmRoot"/>
      </p:par>
    </p:tn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400" b="1">
          <a:solidFill>
            <a:schemeClr val="tx2"/>
          </a:solidFill>
          <a:latin typeface="Arial" pitchFamily="34" charset="0"/>
        </a:defRPr>
      </a:lvl2pPr>
      <a:lvl3pPr algn="ctr" rtl="0" eaLnBrk="1" fontAlgn="base" hangingPunct="1">
        <a:spcBef>
          <a:spcPct val="0"/>
        </a:spcBef>
        <a:spcAft>
          <a:spcPct val="0"/>
        </a:spcAft>
        <a:defRPr sz="3400" b="1">
          <a:solidFill>
            <a:schemeClr val="tx2"/>
          </a:solidFill>
          <a:latin typeface="Arial" pitchFamily="34" charset="0"/>
        </a:defRPr>
      </a:lvl3pPr>
      <a:lvl4pPr algn="ctr" rtl="0" eaLnBrk="1" fontAlgn="base" hangingPunct="1">
        <a:spcBef>
          <a:spcPct val="0"/>
        </a:spcBef>
        <a:spcAft>
          <a:spcPct val="0"/>
        </a:spcAft>
        <a:defRPr sz="3400" b="1">
          <a:solidFill>
            <a:schemeClr val="tx2"/>
          </a:solidFill>
          <a:latin typeface="Arial" pitchFamily="34" charset="0"/>
        </a:defRPr>
      </a:lvl4pPr>
      <a:lvl5pPr algn="ctr" rtl="0" eaLnBrk="1" fontAlgn="base" hangingPunct="1">
        <a:spcBef>
          <a:spcPct val="0"/>
        </a:spcBef>
        <a:spcAft>
          <a:spcPct val="0"/>
        </a:spcAft>
        <a:defRPr sz="3400" b="1">
          <a:solidFill>
            <a:schemeClr val="tx2"/>
          </a:solidFill>
          <a:latin typeface="Arial" pitchFamily="34" charset="0"/>
        </a:defRPr>
      </a:lvl5pPr>
      <a:lvl6pPr marL="457200" algn="ctr" rtl="0" eaLnBrk="1" fontAlgn="base" hangingPunct="1">
        <a:spcBef>
          <a:spcPct val="0"/>
        </a:spcBef>
        <a:spcAft>
          <a:spcPct val="0"/>
        </a:spcAft>
        <a:defRPr sz="3400" b="1">
          <a:solidFill>
            <a:schemeClr val="tx2"/>
          </a:solidFill>
          <a:latin typeface="Arial" pitchFamily="34" charset="0"/>
        </a:defRPr>
      </a:lvl6pPr>
      <a:lvl7pPr marL="914400" algn="ctr" rtl="0" eaLnBrk="1" fontAlgn="base" hangingPunct="1">
        <a:spcBef>
          <a:spcPct val="0"/>
        </a:spcBef>
        <a:spcAft>
          <a:spcPct val="0"/>
        </a:spcAft>
        <a:defRPr sz="3400" b="1">
          <a:solidFill>
            <a:schemeClr val="tx2"/>
          </a:solidFill>
          <a:latin typeface="Arial" pitchFamily="34" charset="0"/>
        </a:defRPr>
      </a:lvl7pPr>
      <a:lvl8pPr marL="1371600" algn="ctr" rtl="0" eaLnBrk="1" fontAlgn="base" hangingPunct="1">
        <a:spcBef>
          <a:spcPct val="0"/>
        </a:spcBef>
        <a:spcAft>
          <a:spcPct val="0"/>
        </a:spcAft>
        <a:defRPr sz="3400" b="1">
          <a:solidFill>
            <a:schemeClr val="tx2"/>
          </a:solidFill>
          <a:latin typeface="Arial" pitchFamily="34" charset="0"/>
        </a:defRPr>
      </a:lvl8pPr>
      <a:lvl9pPr marL="1828800" algn="ctr" rtl="0" eaLnBrk="1" fontAlgn="base" hangingPunct="1">
        <a:spcBef>
          <a:spcPct val="0"/>
        </a:spcBef>
        <a:spcAft>
          <a:spcPct val="0"/>
        </a:spcAft>
        <a:defRPr sz="34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descr="FRBShape; FRBDatabase=None; Key=0; Date Inserted=01/01/1900; Inserted by=Nobody; Date updated=01/01/1900; Updated by=Nobody"/>
          <p:cNvSpPr>
            <a:spLocks noGrp="1"/>
          </p:cNvSpPr>
          <p:nvPr>
            <p:ph type="ctrTitle"/>
          </p:nvPr>
        </p:nvSpPr>
        <p:spPr/>
        <p:txBody>
          <a:bodyPr anchor="b" anchorCtr="0"/>
          <a:lstStyle/>
          <a:p>
            <a:r>
              <a:rPr lang="en-US" dirty="0" smtClean="0"/>
              <a:t/>
            </a:r>
            <a:br>
              <a:rPr lang="en-US" dirty="0" smtClean="0"/>
            </a:br>
            <a:r>
              <a:rPr lang="en-US" dirty="0"/>
              <a:t/>
            </a:r>
            <a:br>
              <a:rPr lang="en-US" dirty="0"/>
            </a:br>
            <a:r>
              <a:rPr lang="en-US" dirty="0" smtClean="0"/>
              <a:t>Why </a:t>
            </a:r>
            <a:r>
              <a:rPr lang="en-US" dirty="0"/>
              <a:t>Have Negative Nominal Interest Rates Had Such a Small Effect </a:t>
            </a:r>
            <a:r>
              <a:rPr lang="en-US" dirty="0" smtClean="0"/>
              <a:t>on </a:t>
            </a:r>
            <a:r>
              <a:rPr lang="en-US" dirty="0"/>
              <a:t>Bank Performance?  Cross Country </a:t>
            </a:r>
            <a:r>
              <a:rPr lang="en-US" dirty="0" smtClean="0"/>
              <a:t>Evidence</a:t>
            </a:r>
            <a:endParaRPr lang="en-US" dirty="0"/>
          </a:p>
        </p:txBody>
      </p:sp>
      <p:sp>
        <p:nvSpPr>
          <p:cNvPr id="6" name="Subtitle 1" descr="FRBShape; FRBDatabase=None; Key=0; Date Inserted=01/01/1900; Inserted by=Nobody; Date updated=01/01/1900; Updated by=Nobody"/>
          <p:cNvSpPr>
            <a:spLocks noGrp="1"/>
          </p:cNvSpPr>
          <p:nvPr>
            <p:ph type="subTitle" idx="1"/>
          </p:nvPr>
        </p:nvSpPr>
        <p:spPr>
          <a:xfrm>
            <a:off x="685800" y="3505200"/>
            <a:ext cx="11506200" cy="4561016"/>
          </a:xfrm>
        </p:spPr>
        <p:txBody>
          <a:bodyPr/>
          <a:lstStyle/>
          <a:p>
            <a:pPr>
              <a:spcBef>
                <a:spcPts val="0"/>
              </a:spcBef>
            </a:pPr>
            <a:endParaRPr lang="en-US" sz="2400" dirty="0" smtClean="0"/>
          </a:p>
          <a:p>
            <a:pPr>
              <a:spcBef>
                <a:spcPts val="0"/>
              </a:spcBef>
            </a:pPr>
            <a:r>
              <a:rPr lang="en-US" dirty="0" smtClean="0"/>
              <a:t>Jose </a:t>
            </a:r>
            <a:r>
              <a:rPr lang="en-US" dirty="0"/>
              <a:t>A. Lopez, Andrew K. Rose, and Mark M. Spiegel*</a:t>
            </a:r>
            <a:r>
              <a:rPr lang="en-US" sz="2400" dirty="0"/>
              <a:t/>
            </a:r>
            <a:br>
              <a:rPr lang="en-US" sz="2400" dirty="0"/>
            </a:br>
            <a:endParaRPr lang="en-US" sz="2400" dirty="0" smtClean="0"/>
          </a:p>
          <a:p>
            <a:pPr>
              <a:spcBef>
                <a:spcPts val="0"/>
              </a:spcBef>
            </a:pPr>
            <a:r>
              <a:rPr lang="en-US" sz="2400" dirty="0" smtClean="0"/>
              <a:t>Bank for International Settlements</a:t>
            </a:r>
            <a:endParaRPr lang="en-US" sz="2400" dirty="0"/>
          </a:p>
          <a:p>
            <a:pPr>
              <a:spcBef>
                <a:spcPts val="0"/>
              </a:spcBef>
            </a:pPr>
            <a:r>
              <a:rPr lang="en-US" sz="2400" dirty="0" smtClean="0"/>
              <a:t>July 6, 2018</a:t>
            </a:r>
            <a:endParaRPr lang="en-US" sz="2400" dirty="0"/>
          </a:p>
          <a:p>
            <a:pPr>
              <a:spcBef>
                <a:spcPts val="0"/>
              </a:spcBef>
            </a:pPr>
            <a:endParaRPr lang="en-US" sz="2400" dirty="0" smtClean="0"/>
          </a:p>
          <a:p>
            <a:pPr>
              <a:spcBef>
                <a:spcPts val="0"/>
              </a:spcBef>
            </a:pPr>
            <a:r>
              <a:rPr lang="en-US" sz="1800" dirty="0" smtClean="0"/>
              <a:t>*Comments are my own and do not necessarily reflect the views of the Federal Reserve Board of Governors or the FRBSF</a:t>
            </a:r>
          </a:p>
        </p:txBody>
      </p:sp>
    </p:spTree>
    <p:extLst>
      <p:ext uri="{BB962C8B-B14F-4D97-AF65-F5344CB8AC3E}">
        <p14:creationId xmlns:p14="http://schemas.microsoft.com/office/powerpoint/2010/main" val="1791638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smtClean="0"/>
              <a:t>Losses on net interest income made up on non-interest income</a:t>
            </a:r>
            <a:r>
              <a:rPr lang="en-US" dirty="0"/>
              <a:t/>
            </a:r>
            <a:br>
              <a:rPr lang="en-US" dirty="0"/>
            </a:br>
            <a:endParaRPr lang="en-US" dirty="0" smtClean="0"/>
          </a:p>
        </p:txBody>
      </p:sp>
      <p:sp>
        <p:nvSpPr>
          <p:cNvPr id="3" name="Content Placeholder 2"/>
          <p:cNvSpPr>
            <a:spLocks noGrp="1"/>
          </p:cNvSpPr>
          <p:nvPr>
            <p:ph idx="1"/>
          </p:nvPr>
        </p:nvSpPr>
        <p:spPr/>
        <p:txBody>
          <a:bodyPr/>
          <a:lstStyle/>
          <a:p>
            <a:r>
              <a:rPr lang="en-US" dirty="0" smtClean="0"/>
              <a:t>Significant </a:t>
            </a:r>
            <a:r>
              <a:rPr lang="en-US" dirty="0"/>
              <a:t>gains in net non-interest </a:t>
            </a:r>
            <a:r>
              <a:rPr lang="en-US" dirty="0" smtClean="0"/>
              <a:t>income</a:t>
            </a:r>
          </a:p>
          <a:p>
            <a:pPr lvl="1"/>
            <a:r>
              <a:rPr lang="en-US" dirty="0" smtClean="0"/>
              <a:t>Increases </a:t>
            </a:r>
            <a:r>
              <a:rPr lang="en-US" dirty="0"/>
              <a:t>in </a:t>
            </a:r>
            <a:r>
              <a:rPr lang="en-US" dirty="0" smtClean="0"/>
              <a:t>fees</a:t>
            </a:r>
          </a:p>
          <a:p>
            <a:pPr lvl="1"/>
            <a:r>
              <a:rPr lang="en-US" dirty="0" smtClean="0"/>
              <a:t>Increases in other </a:t>
            </a:r>
            <a:r>
              <a:rPr lang="en-US" dirty="0"/>
              <a:t>non-interest </a:t>
            </a:r>
            <a:r>
              <a:rPr lang="en-US" dirty="0" smtClean="0"/>
              <a:t>income (capital gains, </a:t>
            </a:r>
            <a:r>
              <a:rPr lang="en-US" dirty="0"/>
              <a:t>gains on </a:t>
            </a:r>
            <a:r>
              <a:rPr lang="en-US" dirty="0" smtClean="0"/>
              <a:t>securities, insurance)</a:t>
            </a:r>
          </a:p>
          <a:p>
            <a:r>
              <a:rPr lang="en-US" dirty="0" smtClean="0"/>
              <a:t>Differences by bank type</a:t>
            </a:r>
          </a:p>
          <a:p>
            <a:pPr lvl="1"/>
            <a:r>
              <a:rPr lang="en-US" dirty="0" smtClean="0"/>
              <a:t>Large </a:t>
            </a:r>
            <a:r>
              <a:rPr lang="en-US" dirty="0"/>
              <a:t>banks also reduce other interest expenses more than their smaller counterparts.  </a:t>
            </a:r>
          </a:p>
          <a:p>
            <a:pPr lvl="1"/>
            <a:r>
              <a:rPr lang="en-US" dirty="0" smtClean="0"/>
              <a:t>Low-deposit (LD) banks do </a:t>
            </a:r>
            <a:r>
              <a:rPr lang="en-US" dirty="0"/>
              <a:t>better under negative interest rates than </a:t>
            </a:r>
            <a:r>
              <a:rPr lang="en-US" dirty="0" smtClean="0"/>
              <a:t>high-deposit </a:t>
            </a:r>
            <a:r>
              <a:rPr lang="en-US" dirty="0"/>
              <a:t>(HD) </a:t>
            </a:r>
            <a:r>
              <a:rPr lang="en-US" dirty="0" smtClean="0"/>
              <a:t>counterparts</a:t>
            </a:r>
          </a:p>
          <a:p>
            <a:pPr lvl="2"/>
            <a:r>
              <a:rPr lang="en-US" dirty="0" smtClean="0"/>
              <a:t>LD </a:t>
            </a:r>
            <a:r>
              <a:rPr lang="en-US" dirty="0"/>
              <a:t>banks </a:t>
            </a:r>
            <a:r>
              <a:rPr lang="en-US" dirty="0" smtClean="0"/>
              <a:t>actually suffer </a:t>
            </a:r>
            <a:r>
              <a:rPr lang="en-US" dirty="0"/>
              <a:t>bigger reductions in net interest </a:t>
            </a:r>
            <a:r>
              <a:rPr lang="en-US" dirty="0" smtClean="0"/>
              <a:t>income, </a:t>
            </a:r>
            <a:r>
              <a:rPr lang="en-US" dirty="0"/>
              <a:t>but also </a:t>
            </a:r>
            <a:r>
              <a:rPr lang="en-US" dirty="0" smtClean="0"/>
              <a:t>achieve larger </a:t>
            </a:r>
            <a:r>
              <a:rPr lang="en-US" dirty="0"/>
              <a:t>increases in net non-interest </a:t>
            </a:r>
            <a:r>
              <a:rPr lang="en-US" dirty="0" smtClean="0"/>
              <a:t>income</a:t>
            </a:r>
            <a:endParaRPr lang="en-US" dirty="0"/>
          </a:p>
        </p:txBody>
      </p:sp>
    </p:spTree>
    <p:extLst>
      <p:ext uri="{BB962C8B-B14F-4D97-AF65-F5344CB8AC3E}">
        <p14:creationId xmlns:p14="http://schemas.microsoft.com/office/powerpoint/2010/main" val="277537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smtClean="0"/>
              <a:t>Data</a:t>
            </a:r>
          </a:p>
        </p:txBody>
      </p:sp>
      <p:sp>
        <p:nvSpPr>
          <p:cNvPr id="3" name="Content Placeholder 2"/>
          <p:cNvSpPr>
            <a:spLocks noGrp="1"/>
          </p:cNvSpPr>
          <p:nvPr>
            <p:ph idx="1"/>
          </p:nvPr>
        </p:nvSpPr>
        <p:spPr/>
        <p:txBody>
          <a:bodyPr/>
          <a:lstStyle/>
          <a:p>
            <a:endParaRPr lang="en-US" dirty="0" smtClean="0"/>
          </a:p>
          <a:p>
            <a:r>
              <a:rPr lang="en-US" dirty="0" smtClean="0"/>
              <a:t>Fitch </a:t>
            </a:r>
            <a:r>
              <a:rPr lang="en-US" dirty="0"/>
              <a:t>Global Banking </a:t>
            </a:r>
            <a:r>
              <a:rPr lang="en-US" dirty="0" smtClean="0"/>
              <a:t>database</a:t>
            </a:r>
          </a:p>
          <a:p>
            <a:pPr lvl="1"/>
            <a:r>
              <a:rPr lang="en-US" dirty="0" smtClean="0"/>
              <a:t>Balance </a:t>
            </a:r>
            <a:r>
              <a:rPr lang="en-US" dirty="0"/>
              <a:t>sheet and income statement variables for individual </a:t>
            </a:r>
            <a:r>
              <a:rPr lang="en-US" dirty="0" smtClean="0"/>
              <a:t>banks, 2010-2016</a:t>
            </a:r>
          </a:p>
          <a:p>
            <a:endParaRPr lang="en-US" dirty="0" smtClean="0"/>
          </a:p>
          <a:p>
            <a:r>
              <a:rPr lang="en-US" dirty="0" smtClean="0"/>
              <a:t>28 </a:t>
            </a:r>
            <a:r>
              <a:rPr lang="en-US" dirty="0"/>
              <a:t>European countries and </a:t>
            </a:r>
            <a:r>
              <a:rPr lang="en-US" dirty="0" smtClean="0"/>
              <a:t>Japan</a:t>
            </a:r>
          </a:p>
          <a:p>
            <a:pPr lvl="1"/>
            <a:r>
              <a:rPr lang="en-US" dirty="0" smtClean="0"/>
              <a:t>Variety </a:t>
            </a:r>
            <a:r>
              <a:rPr lang="en-US" dirty="0"/>
              <a:t>of monetary </a:t>
            </a:r>
            <a:r>
              <a:rPr lang="en-US" dirty="0" smtClean="0"/>
              <a:t>regimes, </a:t>
            </a:r>
            <a:r>
              <a:rPr lang="en-US" dirty="0"/>
              <a:t>including monetary unions, exchange rate </a:t>
            </a:r>
            <a:r>
              <a:rPr lang="en-US" dirty="0" err="1"/>
              <a:t>peggers</a:t>
            </a:r>
            <a:r>
              <a:rPr lang="en-US" dirty="0"/>
              <a:t>, and inflation </a:t>
            </a:r>
            <a:r>
              <a:rPr lang="en-US" dirty="0" err="1" smtClean="0"/>
              <a:t>targeters</a:t>
            </a:r>
            <a:r>
              <a:rPr lang="en-US" dirty="0" smtClean="0"/>
              <a:t>  </a:t>
            </a:r>
          </a:p>
          <a:p>
            <a:pPr lvl="1"/>
            <a:r>
              <a:rPr lang="en-US" dirty="0" smtClean="0"/>
              <a:t>Data begins 2 </a:t>
            </a:r>
            <a:r>
              <a:rPr lang="en-US" dirty="0"/>
              <a:t>years before </a:t>
            </a:r>
            <a:r>
              <a:rPr lang="en-US" dirty="0" smtClean="0"/>
              <a:t>negative </a:t>
            </a:r>
            <a:r>
              <a:rPr lang="en-US" dirty="0"/>
              <a:t>nominal interest </a:t>
            </a:r>
            <a:r>
              <a:rPr lang="en-US" dirty="0" smtClean="0"/>
              <a:t>rates</a:t>
            </a:r>
          </a:p>
          <a:p>
            <a:pPr lvl="1"/>
            <a:r>
              <a:rPr lang="en-US" dirty="0" smtClean="0"/>
              <a:t>Includes </a:t>
            </a:r>
            <a:r>
              <a:rPr lang="en-US" dirty="0"/>
              <a:t>all </a:t>
            </a:r>
            <a:r>
              <a:rPr lang="en-US" dirty="0" smtClean="0"/>
              <a:t>negative </a:t>
            </a:r>
            <a:r>
              <a:rPr lang="en-US" dirty="0"/>
              <a:t>nominal interest </a:t>
            </a:r>
            <a:r>
              <a:rPr lang="en-US" dirty="0" smtClean="0"/>
              <a:t>rate countries through 2016  </a:t>
            </a:r>
            <a:endParaRPr lang="en-US" dirty="0"/>
          </a:p>
        </p:txBody>
      </p:sp>
    </p:spTree>
    <p:extLst>
      <p:ext uri="{BB962C8B-B14F-4D97-AF65-F5344CB8AC3E}">
        <p14:creationId xmlns:p14="http://schemas.microsoft.com/office/powerpoint/2010/main" val="553696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a:t>Difference from the existing literature</a:t>
            </a:r>
          </a:p>
        </p:txBody>
      </p:sp>
      <p:sp>
        <p:nvSpPr>
          <p:cNvPr id="3" name="Content Placeholder 2"/>
          <p:cNvSpPr>
            <a:spLocks noGrp="1"/>
          </p:cNvSpPr>
          <p:nvPr>
            <p:ph idx="1"/>
          </p:nvPr>
        </p:nvSpPr>
        <p:spPr/>
        <p:txBody>
          <a:bodyPr/>
          <a:lstStyle/>
          <a:p>
            <a:r>
              <a:rPr lang="en-US" dirty="0" smtClean="0"/>
              <a:t>Variety </a:t>
            </a:r>
            <a:r>
              <a:rPr lang="en-US" dirty="0"/>
              <a:t>of countries with different monetary </a:t>
            </a:r>
            <a:r>
              <a:rPr lang="en-US" dirty="0" smtClean="0"/>
              <a:t>regimes</a:t>
            </a:r>
          </a:p>
          <a:p>
            <a:pPr lvl="1"/>
            <a:r>
              <a:rPr lang="en-US" dirty="0" smtClean="0"/>
              <a:t>Enter </a:t>
            </a:r>
            <a:r>
              <a:rPr lang="en-US" dirty="0"/>
              <a:t>negative rates at different points in time, if at all.  </a:t>
            </a:r>
            <a:endParaRPr lang="en-US" dirty="0" smtClean="0"/>
          </a:p>
          <a:p>
            <a:r>
              <a:rPr lang="en-US" dirty="0" smtClean="0"/>
              <a:t>Five economies </a:t>
            </a:r>
            <a:r>
              <a:rPr lang="en-US" dirty="0"/>
              <a:t>experienced negative nominal policy interest </a:t>
            </a:r>
            <a:r>
              <a:rPr lang="en-US" dirty="0" smtClean="0"/>
              <a:t>rates: Denmark</a:t>
            </a:r>
            <a:r>
              <a:rPr lang="en-US" dirty="0"/>
              <a:t>, </a:t>
            </a:r>
            <a:r>
              <a:rPr lang="en-US" dirty="0" smtClean="0"/>
              <a:t>EMU</a:t>
            </a:r>
            <a:r>
              <a:rPr lang="en-US" dirty="0"/>
              <a:t>, Japan, Sweden, and </a:t>
            </a:r>
            <a:r>
              <a:rPr lang="en-US" dirty="0" smtClean="0"/>
              <a:t>Switzerland</a:t>
            </a:r>
          </a:p>
          <a:p>
            <a:pPr lvl="1"/>
            <a:r>
              <a:rPr lang="en-US" dirty="0" smtClean="0"/>
              <a:t>Denmark </a:t>
            </a:r>
            <a:r>
              <a:rPr lang="en-US" dirty="0"/>
              <a:t>first </a:t>
            </a:r>
            <a:r>
              <a:rPr lang="en-US" dirty="0" smtClean="0"/>
              <a:t>into </a:t>
            </a:r>
            <a:r>
              <a:rPr lang="en-US" dirty="0"/>
              <a:t>negative rates </a:t>
            </a:r>
            <a:r>
              <a:rPr lang="en-US" dirty="0" smtClean="0"/>
              <a:t>July 2012</a:t>
            </a:r>
          </a:p>
          <a:p>
            <a:pPr lvl="1"/>
            <a:r>
              <a:rPr lang="en-US" dirty="0" smtClean="0"/>
              <a:t>Swiss </a:t>
            </a:r>
            <a:r>
              <a:rPr lang="en-US" dirty="0"/>
              <a:t>interest rates </a:t>
            </a:r>
            <a:r>
              <a:rPr lang="en-US" dirty="0" smtClean="0"/>
              <a:t>most </a:t>
            </a:r>
            <a:r>
              <a:rPr lang="en-US" dirty="0"/>
              <a:t>negative </a:t>
            </a:r>
            <a:r>
              <a:rPr lang="en-US" dirty="0" smtClean="0"/>
              <a:t>(on sight deposit rates </a:t>
            </a:r>
            <a:r>
              <a:rPr lang="en-US" dirty="0"/>
              <a:t>at -0.75</a:t>
            </a:r>
            <a:r>
              <a:rPr lang="en-US" dirty="0" smtClean="0"/>
              <a:t>%)   </a:t>
            </a:r>
          </a:p>
          <a:p>
            <a:r>
              <a:rPr lang="en-US" dirty="0" smtClean="0"/>
              <a:t>Similar </a:t>
            </a:r>
            <a:r>
              <a:rPr lang="en-US" dirty="0"/>
              <a:t>countries that did not go </a:t>
            </a:r>
            <a:r>
              <a:rPr lang="en-US" dirty="0" smtClean="0"/>
              <a:t>negative</a:t>
            </a:r>
          </a:p>
          <a:p>
            <a:pPr lvl="1"/>
            <a:r>
              <a:rPr lang="en-US" dirty="0" smtClean="0"/>
              <a:t>Bulgaria</a:t>
            </a:r>
            <a:r>
              <a:rPr lang="en-US" dirty="0"/>
              <a:t>, Czech Republic, Hungary, and the </a:t>
            </a:r>
            <a:r>
              <a:rPr lang="en-US" dirty="0" smtClean="0"/>
              <a:t>UK</a:t>
            </a:r>
          </a:p>
          <a:p>
            <a:r>
              <a:rPr lang="en-US" dirty="0" smtClean="0"/>
              <a:t>Allows time </a:t>
            </a:r>
            <a:r>
              <a:rPr lang="en-US" dirty="0"/>
              <a:t>fixed effects to account for global </a:t>
            </a:r>
            <a:r>
              <a:rPr lang="en-US" dirty="0" smtClean="0"/>
              <a:t>conditions</a:t>
            </a:r>
          </a:p>
          <a:p>
            <a:pPr lvl="1"/>
            <a:r>
              <a:rPr lang="en-US" dirty="0" smtClean="0"/>
              <a:t>More </a:t>
            </a:r>
            <a:r>
              <a:rPr lang="en-US" dirty="0"/>
              <a:t>generally, </a:t>
            </a:r>
            <a:r>
              <a:rPr lang="en-US" dirty="0" smtClean="0"/>
              <a:t>difference-in-differences </a:t>
            </a:r>
            <a:r>
              <a:rPr lang="en-US" dirty="0"/>
              <a:t>strategy, since not all </a:t>
            </a:r>
            <a:r>
              <a:rPr lang="en-US" dirty="0" smtClean="0"/>
              <a:t>experienced </a:t>
            </a:r>
            <a:r>
              <a:rPr lang="en-US" dirty="0"/>
              <a:t>negative rates, and none for the entire sample.</a:t>
            </a:r>
          </a:p>
          <a:p>
            <a:r>
              <a:rPr lang="en-US" dirty="0"/>
              <a:t>The second difference from the literature is that, with over 5,100 banks and more than 30,00 observations, our data set is relatively large.  The database allows us to examine closely the effects of negative rates on banks that differ along several dimensions, such as size and deposit-reliance.  We identify a bank as large if its assets exceed $10 billion during the sample; about an eighth of our banks are large.  Similarly, we define a bank as high-deposit if its deposits exceeded 75% of total funding at some point in the sample, as is true of four-fifths of our sample.  </a:t>
            </a:r>
          </a:p>
          <a:p>
            <a:r>
              <a:rPr lang="en-US" dirty="0"/>
              <a:t>Our data set has a few complications.  One is that banks report information using different (sometimes multiple) accounting methods.  While we used bank-level fixed effects throughout, we are interested in using as consistent a sample as possible.  Towards that end, when we have duplicate time series of banks reported in different accounting methods, we drop the less-popularly-used method for the bank’s country.  We also drop banks that use accounting systems unconventional for their own country.   Finally, we generally choose unconsolidated observations, only reporting consolidated observations if unconsolidated are unavailable.  Our annual observations are typically reported in the fourth quarter, though our Japanese banks report them in the first quarter.  Since our data set also has suspicious outliers, we typically truncate variables at the first and ninety-ninth percentiles, dropping the outliers (a few exceptions to this rule are tabulated below).</a:t>
            </a:r>
          </a:p>
          <a:p>
            <a:r>
              <a:rPr lang="en-US" dirty="0"/>
              <a:t>Descriptive statistics for our data set are tabulated in Appendix Table A1.  At the right of the table, we present mean values for bank income (measured as a percentage of total assets), along with standard deviations.  These are presented for nine different monetary regimes, in rows.  We compare bank profitability under negative and low positive nominal interest rates, defining the latter as a policy rate that is within the [0, 1%) range (hereafter we refer to “positive” rather than “low positive” rates, for the sake of brevity).   Of the five economies that experienced negative nominal interest rates, net income was, on average, higher under positive rates for the EMU, Japan, and Sweden.  However, the differences between positive and negative rates were small, and both Danish and Swiss banks did slightly better with negative rates.  This impression is corroborated by Figure 1, which scatters bank profitability against the policy rate.  The fitted regression line has essentially no slope, suggesting little effect of interest rates on bank profitability.</a:t>
            </a:r>
          </a:p>
        </p:txBody>
      </p:sp>
    </p:spTree>
    <p:extLst>
      <p:ext uri="{BB962C8B-B14F-4D97-AF65-F5344CB8AC3E}">
        <p14:creationId xmlns:p14="http://schemas.microsoft.com/office/powerpoint/2010/main" val="457442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203"/>
            <a:ext cx="12192000" cy="838200"/>
          </a:xfrm>
        </p:spPr>
        <p:txBody>
          <a:bodyPr/>
          <a:lstStyle/>
          <a:p>
            <a:r>
              <a:rPr lang="en-US" sz="4400" dirty="0" smtClean="0"/>
              <a:t>Data set is large</a:t>
            </a:r>
            <a:endParaRPr lang="en-US" sz="4400" dirty="0"/>
          </a:p>
        </p:txBody>
      </p:sp>
      <p:sp>
        <p:nvSpPr>
          <p:cNvPr id="3" name="Content Placeholder 2"/>
          <p:cNvSpPr>
            <a:spLocks noGrp="1"/>
          </p:cNvSpPr>
          <p:nvPr>
            <p:ph idx="1"/>
          </p:nvPr>
        </p:nvSpPr>
        <p:spPr/>
        <p:txBody>
          <a:bodyPr/>
          <a:lstStyle/>
          <a:p>
            <a:r>
              <a:rPr lang="en-US" dirty="0" smtClean="0"/>
              <a:t>Over 5,100 </a:t>
            </a:r>
            <a:r>
              <a:rPr lang="en-US" dirty="0"/>
              <a:t>banks and more than 30,00 </a:t>
            </a:r>
            <a:r>
              <a:rPr lang="en-US" dirty="0" smtClean="0"/>
              <a:t>observations</a:t>
            </a:r>
          </a:p>
          <a:p>
            <a:r>
              <a:rPr lang="en-US" dirty="0" smtClean="0"/>
              <a:t>Allows examination of effects </a:t>
            </a:r>
            <a:r>
              <a:rPr lang="en-US" dirty="0"/>
              <a:t>of negative rates on banks that differ </a:t>
            </a:r>
            <a:r>
              <a:rPr lang="en-US" dirty="0" smtClean="0"/>
              <a:t>by size </a:t>
            </a:r>
            <a:r>
              <a:rPr lang="en-US" dirty="0"/>
              <a:t>and </a:t>
            </a:r>
            <a:r>
              <a:rPr lang="en-US" dirty="0" smtClean="0"/>
              <a:t>deposit-reliance</a:t>
            </a:r>
          </a:p>
          <a:p>
            <a:pPr lvl="1"/>
            <a:r>
              <a:rPr lang="en-US" dirty="0" smtClean="0"/>
              <a:t>Identify large as </a:t>
            </a:r>
            <a:r>
              <a:rPr lang="en-US" dirty="0"/>
              <a:t>assets exceed $10 billion </a:t>
            </a:r>
            <a:r>
              <a:rPr lang="en-US" dirty="0" smtClean="0"/>
              <a:t>(1/8 of sample)</a:t>
            </a:r>
          </a:p>
          <a:p>
            <a:pPr lvl="1"/>
            <a:r>
              <a:rPr lang="en-US" dirty="0" smtClean="0"/>
              <a:t>Define HD as </a:t>
            </a:r>
            <a:r>
              <a:rPr lang="en-US" dirty="0"/>
              <a:t>deposits exceeded 75% of </a:t>
            </a:r>
            <a:r>
              <a:rPr lang="en-US" dirty="0" smtClean="0"/>
              <a:t>funding (4/5 of sample)  </a:t>
            </a:r>
            <a:endParaRPr lang="en-US" dirty="0"/>
          </a:p>
          <a:p>
            <a:r>
              <a:rPr lang="en-US" dirty="0" smtClean="0"/>
              <a:t>Complications</a:t>
            </a:r>
          </a:p>
          <a:p>
            <a:pPr lvl="1"/>
            <a:r>
              <a:rPr lang="en-US" dirty="0" smtClean="0"/>
              <a:t>Multiple </a:t>
            </a:r>
            <a:r>
              <a:rPr lang="en-US" dirty="0"/>
              <a:t>accounting </a:t>
            </a:r>
            <a:r>
              <a:rPr lang="en-US" dirty="0" smtClean="0"/>
              <a:t>methods</a:t>
            </a:r>
          </a:p>
          <a:p>
            <a:pPr lvl="1"/>
            <a:r>
              <a:rPr lang="en-US" dirty="0" smtClean="0"/>
              <a:t>Generally </a:t>
            </a:r>
            <a:r>
              <a:rPr lang="en-US" dirty="0"/>
              <a:t>choose unconsolidated </a:t>
            </a:r>
            <a:r>
              <a:rPr lang="en-US" dirty="0" smtClean="0"/>
              <a:t>observations</a:t>
            </a:r>
          </a:p>
          <a:p>
            <a:pPr lvl="1"/>
            <a:r>
              <a:rPr lang="en-US" dirty="0" smtClean="0"/>
              <a:t>Japanese </a:t>
            </a:r>
            <a:r>
              <a:rPr lang="en-US" dirty="0"/>
              <a:t>banks report </a:t>
            </a:r>
            <a:r>
              <a:rPr lang="en-US" dirty="0" smtClean="0"/>
              <a:t>in first quarter</a:t>
            </a:r>
          </a:p>
          <a:p>
            <a:pPr lvl="1"/>
            <a:r>
              <a:rPr lang="en-US" dirty="0" smtClean="0"/>
              <a:t>Truncate outliers </a:t>
            </a:r>
            <a:r>
              <a:rPr lang="en-US" dirty="0"/>
              <a:t>at </a:t>
            </a:r>
            <a:r>
              <a:rPr lang="en-US" dirty="0" smtClean="0"/>
              <a:t>1% and 99%</a:t>
            </a:r>
          </a:p>
        </p:txBody>
      </p:sp>
    </p:spTree>
    <p:extLst>
      <p:ext uri="{BB962C8B-B14F-4D97-AF65-F5344CB8AC3E}">
        <p14:creationId xmlns:p14="http://schemas.microsoft.com/office/powerpoint/2010/main" val="112675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smtClean="0"/>
              <a:t>Losses on net interest income made up on non-interest income</a:t>
            </a:r>
            <a:r>
              <a:rPr lang="en-US" dirty="0"/>
              <a:t/>
            </a:r>
            <a:br>
              <a:rPr lang="en-US" dirty="0"/>
            </a:br>
            <a:endParaRPr lang="en-US" dirty="0" smtClean="0"/>
          </a:p>
        </p:txBody>
      </p:sp>
      <p:sp>
        <p:nvSpPr>
          <p:cNvPr id="3" name="Content Placeholder 2"/>
          <p:cNvSpPr>
            <a:spLocks noGrp="1"/>
          </p:cNvSpPr>
          <p:nvPr>
            <p:ph idx="1"/>
          </p:nvPr>
        </p:nvSpPr>
        <p:spPr/>
        <p:txBody>
          <a:bodyPr/>
          <a:lstStyle/>
          <a:p>
            <a:r>
              <a:rPr lang="en-US" dirty="0" smtClean="0"/>
              <a:t>Significant </a:t>
            </a:r>
            <a:r>
              <a:rPr lang="en-US" dirty="0"/>
              <a:t>gains in net non-interest </a:t>
            </a:r>
            <a:r>
              <a:rPr lang="en-US" dirty="0" smtClean="0"/>
              <a:t>income</a:t>
            </a:r>
          </a:p>
          <a:p>
            <a:pPr lvl="1"/>
            <a:r>
              <a:rPr lang="en-US" dirty="0" smtClean="0"/>
              <a:t>Increases </a:t>
            </a:r>
            <a:r>
              <a:rPr lang="en-US" dirty="0"/>
              <a:t>in </a:t>
            </a:r>
            <a:r>
              <a:rPr lang="en-US" dirty="0" smtClean="0"/>
              <a:t>fees</a:t>
            </a:r>
          </a:p>
          <a:p>
            <a:pPr lvl="1"/>
            <a:r>
              <a:rPr lang="en-US" dirty="0" smtClean="0"/>
              <a:t>Increases in other </a:t>
            </a:r>
            <a:r>
              <a:rPr lang="en-US" dirty="0"/>
              <a:t>non-interest </a:t>
            </a:r>
            <a:r>
              <a:rPr lang="en-US" dirty="0" smtClean="0"/>
              <a:t>income (capital gains, </a:t>
            </a:r>
            <a:r>
              <a:rPr lang="en-US" dirty="0"/>
              <a:t>gains on </a:t>
            </a:r>
            <a:r>
              <a:rPr lang="en-US" dirty="0" smtClean="0"/>
              <a:t>securities, insurance)</a:t>
            </a:r>
          </a:p>
          <a:p>
            <a:r>
              <a:rPr lang="en-US" dirty="0" smtClean="0"/>
              <a:t>Differences by bank type</a:t>
            </a:r>
          </a:p>
          <a:p>
            <a:pPr lvl="1"/>
            <a:r>
              <a:rPr lang="en-US" dirty="0" smtClean="0"/>
              <a:t>Large </a:t>
            </a:r>
            <a:r>
              <a:rPr lang="en-US" dirty="0"/>
              <a:t>banks also reduce other interest expenses more than their smaller counterparts.  </a:t>
            </a:r>
          </a:p>
          <a:p>
            <a:pPr lvl="1"/>
            <a:r>
              <a:rPr lang="en-US" dirty="0" smtClean="0"/>
              <a:t>Low-deposit (LD) banks do </a:t>
            </a:r>
            <a:r>
              <a:rPr lang="en-US" dirty="0"/>
              <a:t>better under negative interest rates than </a:t>
            </a:r>
            <a:r>
              <a:rPr lang="en-US" dirty="0" smtClean="0"/>
              <a:t>high-deposit </a:t>
            </a:r>
            <a:r>
              <a:rPr lang="en-US" dirty="0"/>
              <a:t>(HD) </a:t>
            </a:r>
            <a:r>
              <a:rPr lang="en-US" dirty="0" smtClean="0"/>
              <a:t>counterparts</a:t>
            </a:r>
          </a:p>
          <a:p>
            <a:pPr lvl="2"/>
            <a:r>
              <a:rPr lang="en-US" dirty="0" smtClean="0"/>
              <a:t>LD </a:t>
            </a:r>
            <a:r>
              <a:rPr lang="en-US" dirty="0"/>
              <a:t>banks </a:t>
            </a:r>
            <a:r>
              <a:rPr lang="en-US" dirty="0" smtClean="0"/>
              <a:t>actually suffer </a:t>
            </a:r>
            <a:r>
              <a:rPr lang="en-US" dirty="0"/>
              <a:t>bigger reductions in net interest </a:t>
            </a:r>
            <a:r>
              <a:rPr lang="en-US" dirty="0" smtClean="0"/>
              <a:t>income, </a:t>
            </a:r>
            <a:r>
              <a:rPr lang="en-US" dirty="0"/>
              <a:t>but also </a:t>
            </a:r>
            <a:r>
              <a:rPr lang="en-US" dirty="0" smtClean="0"/>
              <a:t>achieve larger </a:t>
            </a:r>
            <a:r>
              <a:rPr lang="en-US" dirty="0"/>
              <a:t>increases in net non-interest </a:t>
            </a:r>
            <a:r>
              <a:rPr lang="en-US" dirty="0" smtClean="0"/>
              <a:t>income</a:t>
            </a:r>
            <a:endParaRPr lang="en-US" dirty="0"/>
          </a:p>
        </p:txBody>
      </p:sp>
    </p:spTree>
    <p:extLst>
      <p:ext uri="{BB962C8B-B14F-4D97-AF65-F5344CB8AC3E}">
        <p14:creationId xmlns:p14="http://schemas.microsoft.com/office/powerpoint/2010/main" val="553696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overall difference in profitability across ZLB</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579108" y="2222621"/>
            <a:ext cx="9984893" cy="3531634"/>
          </a:xfrm>
          <a:prstGeom prst="rect">
            <a:avLst/>
          </a:prstGeom>
        </p:spPr>
      </p:pic>
      <p:sp>
        <p:nvSpPr>
          <p:cNvPr id="5" name="TextBox 4" descr="FRBShape; FRBDatabase=None; Key=0; Date Inserted=01/01/1900; Inserted by=Nobody; Date updated=01/01/1900; Updated by=Nobody"/>
          <p:cNvSpPr txBox="1"/>
          <p:nvPr/>
        </p:nvSpPr>
        <p:spPr>
          <a:xfrm>
            <a:off x="674256" y="1938132"/>
            <a:ext cx="10477448" cy="369332"/>
          </a:xfrm>
          <a:prstGeom prst="rect">
            <a:avLst/>
          </a:prstGeom>
          <a:noFill/>
        </p:spPr>
        <p:txBody>
          <a:bodyPr wrap="square" rtlCol="0">
            <a:spAutoFit/>
          </a:bodyPr>
          <a:lstStyle/>
          <a:p>
            <a:r>
              <a:rPr lang="en-US" b="1" dirty="0" smtClean="0"/>
              <a:t>Descriptive Statistics</a:t>
            </a:r>
            <a:endParaRPr lang="en-US" dirty="0"/>
          </a:p>
        </p:txBody>
      </p:sp>
    </p:spTree>
    <p:extLst>
      <p:ext uri="{BB962C8B-B14F-4D97-AF65-F5344CB8AC3E}">
        <p14:creationId xmlns:p14="http://schemas.microsoft.com/office/powerpoint/2010/main" val="1389026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apparent differences in raw data</a:t>
            </a:r>
            <a:endParaRPr lang="en-US" dirty="0"/>
          </a:p>
        </p:txBody>
      </p:sp>
      <p:pic>
        <p:nvPicPr>
          <p:cNvPr id="4" name="Picture 3" descr="FRBShape; FRBDatabase=None; Key=0; Date Inserted=01/01/1900; Inserted by=Nobody; Date updated=01/01/1900; Updated by=Nobody"/>
          <p:cNvPicPr/>
          <p:nvPr/>
        </p:nvPicPr>
        <p:blipFill>
          <a:blip r:embed="rId2">
            <a:extLst>
              <a:ext uri="{28A0092B-C50C-407E-A947-70E740481C1C}">
                <a14:useLocalDpi xmlns:a14="http://schemas.microsoft.com/office/drawing/2010/main" val="0"/>
              </a:ext>
            </a:extLst>
          </a:blip>
          <a:srcRect/>
          <a:stretch>
            <a:fillRect/>
          </a:stretch>
        </p:blipFill>
        <p:spPr bwMode="auto">
          <a:xfrm>
            <a:off x="2802885" y="1691238"/>
            <a:ext cx="6688984" cy="4870238"/>
          </a:xfrm>
          <a:prstGeom prst="rect">
            <a:avLst/>
          </a:prstGeom>
          <a:noFill/>
          <a:ln>
            <a:noFill/>
          </a:ln>
        </p:spPr>
      </p:pic>
      <p:sp>
        <p:nvSpPr>
          <p:cNvPr id="5" name="TextBox 4" descr="FRBShape; FRBDatabase=None; Key=0; Date Inserted=01/01/1900; Inserted by=Nobody; Date updated=01/01/1900; Updated by=Nobody"/>
          <p:cNvSpPr txBox="1"/>
          <p:nvPr/>
        </p:nvSpPr>
        <p:spPr>
          <a:xfrm>
            <a:off x="2802885" y="1321906"/>
            <a:ext cx="9253279" cy="369332"/>
          </a:xfrm>
          <a:prstGeom prst="rect">
            <a:avLst/>
          </a:prstGeom>
          <a:noFill/>
        </p:spPr>
        <p:txBody>
          <a:bodyPr wrap="square" rtlCol="0">
            <a:spAutoFit/>
          </a:bodyPr>
          <a:lstStyle/>
          <a:p>
            <a:r>
              <a:rPr lang="en-US" b="1" dirty="0"/>
              <a:t>Figure 1: Bank profitability under positive and negative policy rates</a:t>
            </a:r>
            <a:endParaRPr lang="en-US" dirty="0"/>
          </a:p>
        </p:txBody>
      </p:sp>
    </p:spTree>
    <p:extLst>
      <p:ext uri="{BB962C8B-B14F-4D97-AF65-F5344CB8AC3E}">
        <p14:creationId xmlns:p14="http://schemas.microsoft.com/office/powerpoint/2010/main" val="1579631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smtClean="0"/>
              <a:t>Base specification</a:t>
            </a:r>
            <a:r>
              <a:rPr lang="en-US" dirty="0"/>
              <a:t/>
            </a:r>
            <a:br>
              <a:rPr lang="en-US" dirty="0"/>
            </a:br>
            <a:endParaRPr lang="en-US" dirty="0" smtClean="0"/>
          </a:p>
        </p:txBody>
      </p:sp>
      <p:sp>
        <p:nvSpPr>
          <p:cNvPr id="3" name="Content Placeholder 2"/>
          <p:cNvSpPr>
            <a:spLocks noGrp="1"/>
          </p:cNvSpPr>
          <p:nvPr>
            <p:ph idx="1"/>
          </p:nvPr>
        </p:nvSpPr>
        <p:spPr/>
        <p:txBody>
          <a:bodyPr/>
          <a:lstStyle/>
          <a:p>
            <a:pPr marL="0" marR="0">
              <a:lnSpc>
                <a:spcPct val="200000"/>
              </a:lnSpc>
              <a:spcBef>
                <a:spcPts val="0"/>
              </a:spcBef>
              <a:spcAft>
                <a:spcPts val="0"/>
              </a:spcAft>
            </a:pPr>
            <a:r>
              <a:rPr lang="en-US" dirty="0" smtClean="0">
                <a:latin typeface="Calibri"/>
                <a:ea typeface="Calibri"/>
                <a:cs typeface="Calibri"/>
              </a:rPr>
              <a:t>Conventional </a:t>
            </a:r>
            <a:r>
              <a:rPr lang="en-US" dirty="0">
                <a:latin typeface="Calibri"/>
                <a:ea typeface="Calibri"/>
                <a:cs typeface="Calibri"/>
              </a:rPr>
              <a:t>least-squares panel specification:</a:t>
            </a:r>
            <a:endParaRPr lang="en-US" sz="2800" dirty="0">
              <a:latin typeface="Calibri"/>
              <a:ea typeface="Calibri"/>
              <a:cs typeface="Times New Roman"/>
            </a:endParaRPr>
          </a:p>
          <a:p>
            <a:pPr marL="0" marR="0">
              <a:lnSpc>
                <a:spcPct val="200000"/>
              </a:lnSpc>
              <a:spcBef>
                <a:spcPts val="0"/>
              </a:spcBef>
              <a:spcAft>
                <a:spcPts val="0"/>
              </a:spcAft>
            </a:pPr>
            <a:r>
              <a:rPr lang="en-US" dirty="0" smtClean="0">
                <a:latin typeface="Calibri"/>
                <a:ea typeface="Calibri"/>
                <a:cs typeface="Calibri"/>
              </a:rPr>
              <a:t> </a:t>
            </a:r>
            <a:r>
              <a:rPr lang="en-US" dirty="0">
                <a:latin typeface="Calibri"/>
                <a:ea typeface="Calibri"/>
                <a:cs typeface="Calibri"/>
              </a:rPr>
              <a:t> 	</a:t>
            </a:r>
            <a:r>
              <a:rPr lang="en-US" dirty="0" smtClean="0">
                <a:latin typeface="Calibri"/>
                <a:ea typeface="Calibri"/>
                <a:cs typeface="Calibri"/>
              </a:rPr>
              <a:t>	</a:t>
            </a:r>
            <a:r>
              <a:rPr lang="en-US" dirty="0" err="1" smtClean="0">
                <a:latin typeface="Calibri"/>
                <a:ea typeface="Calibri"/>
                <a:cs typeface="Calibri"/>
              </a:rPr>
              <a:t>Y</a:t>
            </a:r>
            <a:r>
              <a:rPr lang="en-US" baseline="-25000" dirty="0" err="1" smtClean="0">
                <a:latin typeface="Calibri"/>
                <a:ea typeface="Calibri"/>
                <a:cs typeface="Calibri"/>
              </a:rPr>
              <a:t>ijt</a:t>
            </a:r>
            <a:r>
              <a:rPr lang="en-US" dirty="0" smtClean="0">
                <a:latin typeface="Calibri"/>
                <a:ea typeface="Calibri"/>
                <a:cs typeface="Calibri"/>
              </a:rPr>
              <a:t> </a:t>
            </a:r>
            <a:r>
              <a:rPr lang="en-US" dirty="0">
                <a:latin typeface="Calibri"/>
                <a:ea typeface="Calibri"/>
                <a:cs typeface="Calibri"/>
              </a:rPr>
              <a:t>= β</a:t>
            </a:r>
            <a:r>
              <a:rPr lang="en-US" dirty="0" err="1">
                <a:latin typeface="Calibri"/>
                <a:ea typeface="Calibri"/>
                <a:cs typeface="Calibri"/>
              </a:rPr>
              <a:t>NEGI</a:t>
            </a:r>
            <a:r>
              <a:rPr lang="en-US" baseline="-25000" dirty="0" err="1">
                <a:latin typeface="Calibri"/>
                <a:ea typeface="Calibri"/>
                <a:cs typeface="Calibri"/>
              </a:rPr>
              <a:t>jt</a:t>
            </a:r>
            <a:r>
              <a:rPr lang="en-US" dirty="0">
                <a:latin typeface="Calibri"/>
                <a:ea typeface="Calibri"/>
                <a:cs typeface="Calibri"/>
              </a:rPr>
              <a:t> + {</a:t>
            </a:r>
            <a:r>
              <a:rPr lang="en-US" dirty="0" err="1">
                <a:latin typeface="Calibri"/>
                <a:ea typeface="Calibri"/>
                <a:cs typeface="Calibri"/>
              </a:rPr>
              <a:t>δ</a:t>
            </a:r>
            <a:r>
              <a:rPr lang="en-US" baseline="-25000" dirty="0" err="1">
                <a:latin typeface="Calibri"/>
                <a:ea typeface="Calibri"/>
                <a:cs typeface="Calibri"/>
              </a:rPr>
              <a:t>i</a:t>
            </a:r>
            <a:r>
              <a:rPr lang="en-US" dirty="0">
                <a:latin typeface="Calibri"/>
                <a:ea typeface="Calibri"/>
                <a:cs typeface="Calibri"/>
              </a:rPr>
              <a:t>} + {</a:t>
            </a:r>
            <a:r>
              <a:rPr lang="en-US" dirty="0" err="1">
                <a:latin typeface="Calibri"/>
                <a:ea typeface="Calibri"/>
                <a:cs typeface="Calibri"/>
              </a:rPr>
              <a:t>θ</a:t>
            </a:r>
            <a:r>
              <a:rPr lang="en-US" baseline="-25000" dirty="0" err="1">
                <a:latin typeface="Calibri"/>
                <a:ea typeface="Calibri"/>
                <a:cs typeface="Calibri"/>
              </a:rPr>
              <a:t>t</a:t>
            </a:r>
            <a:r>
              <a:rPr lang="en-US" dirty="0">
                <a:latin typeface="Calibri"/>
                <a:ea typeface="Calibri"/>
                <a:cs typeface="Calibri"/>
              </a:rPr>
              <a:t>} + </a:t>
            </a:r>
            <a:r>
              <a:rPr lang="en-US" dirty="0" err="1">
                <a:latin typeface="Calibri"/>
                <a:ea typeface="Calibri"/>
                <a:cs typeface="Calibri"/>
              </a:rPr>
              <a:t>ε</a:t>
            </a:r>
            <a:r>
              <a:rPr lang="en-US" baseline="-25000" dirty="0" err="1">
                <a:latin typeface="Calibri"/>
                <a:ea typeface="Calibri"/>
                <a:cs typeface="Calibri"/>
              </a:rPr>
              <a:t>ijt</a:t>
            </a:r>
            <a:r>
              <a:rPr lang="en-US" dirty="0">
                <a:latin typeface="Calibri"/>
                <a:ea typeface="Calibri"/>
                <a:cs typeface="Calibri"/>
              </a:rPr>
              <a:t>					(1</a:t>
            </a:r>
            <a:r>
              <a:rPr lang="en-US" dirty="0" smtClean="0">
                <a:latin typeface="Calibri"/>
                <a:ea typeface="Calibri"/>
                <a:cs typeface="Calibri"/>
              </a:rPr>
              <a:t>)</a:t>
            </a:r>
          </a:p>
          <a:p>
            <a:pPr marL="0" indent="0">
              <a:buNone/>
            </a:pPr>
            <a:r>
              <a:rPr lang="en-US" sz="2800" dirty="0" smtClean="0"/>
              <a:t>where</a:t>
            </a:r>
            <a:r>
              <a:rPr lang="en-US" sz="2800" dirty="0"/>
              <a:t>:</a:t>
            </a:r>
          </a:p>
          <a:p>
            <a:pPr lvl="0"/>
            <a:r>
              <a:rPr lang="en-US" sz="2800" dirty="0" err="1"/>
              <a:t>Y</a:t>
            </a:r>
            <a:r>
              <a:rPr lang="en-US" sz="2800" baseline="-25000" dirty="0" err="1"/>
              <a:t>ijt</a:t>
            </a:r>
            <a:r>
              <a:rPr lang="en-US" sz="2800" dirty="0"/>
              <a:t> is </a:t>
            </a:r>
            <a:r>
              <a:rPr lang="en-US" sz="2800" dirty="0" smtClean="0"/>
              <a:t>dependent </a:t>
            </a:r>
            <a:r>
              <a:rPr lang="en-US" sz="2800" dirty="0"/>
              <a:t>variable </a:t>
            </a:r>
            <a:r>
              <a:rPr lang="en-US" sz="2800" dirty="0" smtClean="0"/>
              <a:t>for </a:t>
            </a:r>
            <a:r>
              <a:rPr lang="en-US" sz="2800" dirty="0"/>
              <a:t>bank i in economy j for year </a:t>
            </a:r>
            <a:r>
              <a:rPr lang="en-US" sz="2800" dirty="0" smtClean="0"/>
              <a:t>t</a:t>
            </a:r>
            <a:endParaRPr lang="en-US" sz="2800" dirty="0"/>
          </a:p>
          <a:p>
            <a:pPr lvl="0"/>
            <a:r>
              <a:rPr lang="en-US" sz="2800" dirty="0" err="1"/>
              <a:t>NEGI</a:t>
            </a:r>
            <a:r>
              <a:rPr lang="en-US" sz="2800" baseline="-25000" dirty="0" err="1"/>
              <a:t>jt</a:t>
            </a:r>
            <a:r>
              <a:rPr lang="en-US" sz="2800" dirty="0"/>
              <a:t> is </a:t>
            </a:r>
            <a:r>
              <a:rPr lang="en-US" sz="2800" dirty="0" smtClean="0"/>
              <a:t>1 </a:t>
            </a:r>
            <a:r>
              <a:rPr lang="en-US" sz="2800" dirty="0"/>
              <a:t>if country j had a negative nominal policy interest rate during year t, and </a:t>
            </a:r>
            <a:r>
              <a:rPr lang="en-US" sz="2800" dirty="0" smtClean="0"/>
              <a:t>0 otherwise (nominal rates&gt;1 </a:t>
            </a:r>
            <a:r>
              <a:rPr lang="en-US" sz="2800" dirty="0"/>
              <a:t>are dropped</a:t>
            </a:r>
            <a:r>
              <a:rPr lang="en-US" sz="2800" dirty="0" smtClean="0"/>
              <a:t>)</a:t>
            </a:r>
            <a:endParaRPr lang="en-US" sz="2800" dirty="0"/>
          </a:p>
          <a:p>
            <a:pPr lvl="0"/>
            <a:r>
              <a:rPr lang="en-US" sz="2800" dirty="0"/>
              <a:t>{δ} and {θ} are comprehensive sets of bank- and time-specific fixed </a:t>
            </a:r>
            <a:r>
              <a:rPr lang="en-US" sz="2800" dirty="0" smtClean="0"/>
              <a:t>effects</a:t>
            </a:r>
            <a:endParaRPr lang="en-US" sz="2800" dirty="0"/>
          </a:p>
          <a:p>
            <a:pPr lvl="0"/>
            <a:r>
              <a:rPr lang="en-US" sz="2800" dirty="0"/>
              <a:t>ε represents a residual, assumed to be </a:t>
            </a:r>
            <a:r>
              <a:rPr lang="en-US" sz="2800" dirty="0" smtClean="0"/>
              <a:t>well-behaved</a:t>
            </a:r>
            <a:endParaRPr lang="en-US" sz="2800" dirty="0" smtClean="0">
              <a:latin typeface="Calibri"/>
              <a:ea typeface="Calibri"/>
              <a:cs typeface="Times New Roman"/>
            </a:endParaRPr>
          </a:p>
          <a:p>
            <a:endParaRPr lang="en-US" dirty="0"/>
          </a:p>
        </p:txBody>
      </p:sp>
    </p:spTree>
    <p:extLst>
      <p:ext uri="{BB962C8B-B14F-4D97-AF65-F5344CB8AC3E}">
        <p14:creationId xmlns:p14="http://schemas.microsoft.com/office/powerpoint/2010/main" val="4054547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smtClean="0"/>
              <a:t>Base specification (2)</a:t>
            </a:r>
            <a:r>
              <a:rPr lang="en-US" dirty="0"/>
              <a:t/>
            </a:r>
            <a:br>
              <a:rPr lang="en-US" dirty="0"/>
            </a:br>
            <a:endParaRPr lang="en-US" dirty="0" smtClean="0"/>
          </a:p>
        </p:txBody>
      </p:sp>
      <p:sp>
        <p:nvSpPr>
          <p:cNvPr id="3" name="Content Placeholder 2"/>
          <p:cNvSpPr>
            <a:spLocks noGrp="1"/>
          </p:cNvSpPr>
          <p:nvPr>
            <p:ph idx="1"/>
          </p:nvPr>
        </p:nvSpPr>
        <p:spPr/>
        <p:txBody>
          <a:bodyPr/>
          <a:lstStyle/>
          <a:p>
            <a:r>
              <a:rPr lang="en-US" dirty="0" smtClean="0"/>
              <a:t>Coefficient </a:t>
            </a:r>
            <a:r>
              <a:rPr lang="en-US" dirty="0"/>
              <a:t>of interest </a:t>
            </a:r>
            <a:r>
              <a:rPr lang="en-US" dirty="0" smtClean="0"/>
              <a:t>is β</a:t>
            </a:r>
          </a:p>
          <a:p>
            <a:pPr lvl="1"/>
            <a:r>
              <a:rPr lang="en-US" dirty="0" smtClean="0"/>
              <a:t>Average </a:t>
            </a:r>
            <a:r>
              <a:rPr lang="en-US" dirty="0"/>
              <a:t>effect of negative </a:t>
            </a:r>
            <a:r>
              <a:rPr lang="en-US" dirty="0" smtClean="0"/>
              <a:t>nominal </a:t>
            </a:r>
            <a:r>
              <a:rPr lang="en-US" dirty="0"/>
              <a:t>interest </a:t>
            </a:r>
            <a:r>
              <a:rPr lang="en-US" dirty="0" smtClean="0"/>
              <a:t>rates</a:t>
            </a:r>
          </a:p>
          <a:p>
            <a:pPr lvl="1"/>
            <a:r>
              <a:rPr lang="en-US" dirty="0" smtClean="0"/>
              <a:t>Use </a:t>
            </a:r>
            <a:r>
              <a:rPr lang="en-US" dirty="0"/>
              <a:t>robust standard errors, clustered by bank.</a:t>
            </a:r>
          </a:p>
          <a:p>
            <a:r>
              <a:rPr lang="en-US" dirty="0" smtClean="0"/>
              <a:t>Consider number </a:t>
            </a:r>
            <a:r>
              <a:rPr lang="en-US" dirty="0"/>
              <a:t>of </a:t>
            </a:r>
            <a:r>
              <a:rPr lang="en-US" dirty="0" smtClean="0"/>
              <a:t>measures </a:t>
            </a:r>
            <a:r>
              <a:rPr lang="en-US" dirty="0"/>
              <a:t>of bank </a:t>
            </a:r>
            <a:r>
              <a:rPr lang="en-US" dirty="0" smtClean="0"/>
              <a:t>performance</a:t>
            </a:r>
          </a:p>
          <a:p>
            <a:pPr lvl="1"/>
            <a:r>
              <a:rPr lang="en-US" dirty="0" smtClean="0"/>
              <a:t>Calculated as </a:t>
            </a:r>
            <a:r>
              <a:rPr lang="en-US" dirty="0"/>
              <a:t>ratios of total </a:t>
            </a:r>
            <a:r>
              <a:rPr lang="en-US" dirty="0" smtClean="0"/>
              <a:t>assets</a:t>
            </a:r>
          </a:p>
          <a:p>
            <a:pPr lvl="1"/>
            <a:r>
              <a:rPr lang="en-US" dirty="0" smtClean="0"/>
              <a:t>Drop outliers, observations </a:t>
            </a:r>
            <a:r>
              <a:rPr lang="en-US" dirty="0"/>
              <a:t>outside </a:t>
            </a:r>
            <a:r>
              <a:rPr lang="en-US" dirty="0" smtClean="0"/>
              <a:t>(1,99</a:t>
            </a:r>
            <a:r>
              <a:rPr lang="en-US" dirty="0"/>
              <a:t>) </a:t>
            </a:r>
            <a:r>
              <a:rPr lang="en-US" dirty="0" smtClean="0"/>
              <a:t>percentiles</a:t>
            </a:r>
            <a:endParaRPr lang="en-US" dirty="0"/>
          </a:p>
          <a:p>
            <a:r>
              <a:rPr lang="en-US" dirty="0" smtClean="0"/>
              <a:t>Confirm results insensitive </a:t>
            </a:r>
            <a:r>
              <a:rPr lang="en-US" dirty="0"/>
              <a:t>to the use of earning </a:t>
            </a:r>
            <a:r>
              <a:rPr lang="en-US" dirty="0" smtClean="0"/>
              <a:t>assets instead of total</a:t>
            </a:r>
          </a:p>
          <a:p>
            <a:r>
              <a:rPr lang="en-US" dirty="0" smtClean="0"/>
              <a:t>Exclude values of net </a:t>
            </a:r>
            <a:r>
              <a:rPr lang="en-US" dirty="0"/>
              <a:t>income </a:t>
            </a:r>
            <a:r>
              <a:rPr lang="en-US" dirty="0" smtClean="0"/>
              <a:t>(to total assets) </a:t>
            </a:r>
            <a:r>
              <a:rPr lang="en-US" dirty="0"/>
              <a:t>greater than 20% in absolute </a:t>
            </a:r>
            <a:r>
              <a:rPr lang="en-US" dirty="0" smtClean="0"/>
              <a:t>value</a:t>
            </a:r>
            <a:endParaRPr lang="en-US" dirty="0"/>
          </a:p>
          <a:p>
            <a:endParaRPr lang="en-US" dirty="0"/>
          </a:p>
        </p:txBody>
      </p:sp>
    </p:spTree>
    <p:extLst>
      <p:ext uri="{BB962C8B-B14F-4D97-AF65-F5344CB8AC3E}">
        <p14:creationId xmlns:p14="http://schemas.microsoft.com/office/powerpoint/2010/main" val="400927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specification results</a:t>
            </a:r>
            <a:endParaRPr lang="en-US" dirty="0"/>
          </a:p>
        </p:txBody>
      </p:sp>
      <p:pic>
        <p:nvPicPr>
          <p:cNvPr id="6" name="Picture 5" descr="FRBShape; FRBDatabase=None; Key=0; Date Inserted=01/01/1900; Inserted by=Nobody; Date updated=01/01/1900; Updated by=Nobody"/>
          <p:cNvPicPr>
            <a:picLocks noChangeAspect="1"/>
          </p:cNvPicPr>
          <p:nvPr/>
        </p:nvPicPr>
        <p:blipFill>
          <a:blip r:embed="rId2"/>
          <a:stretch>
            <a:fillRect/>
          </a:stretch>
        </p:blipFill>
        <p:spPr>
          <a:xfrm>
            <a:off x="82543" y="2029167"/>
            <a:ext cx="10551972" cy="4343924"/>
          </a:xfrm>
          <a:prstGeom prst="rect">
            <a:avLst/>
          </a:prstGeom>
        </p:spPr>
      </p:pic>
      <p:sp>
        <p:nvSpPr>
          <p:cNvPr id="7" name="TextBox 6" descr="FRBShape; FRBDatabase=None; Key=0; Date Inserted=01/01/1900; Inserted by=Nobody; Date updated=01/01/1900; Updated by=Nobody"/>
          <p:cNvSpPr txBox="1"/>
          <p:nvPr/>
        </p:nvSpPr>
        <p:spPr>
          <a:xfrm>
            <a:off x="82543" y="1659835"/>
            <a:ext cx="9048502" cy="369332"/>
          </a:xfrm>
          <a:prstGeom prst="rect">
            <a:avLst/>
          </a:prstGeom>
          <a:noFill/>
        </p:spPr>
        <p:txBody>
          <a:bodyPr wrap="square" rtlCol="0">
            <a:spAutoFit/>
          </a:bodyPr>
          <a:lstStyle/>
          <a:p>
            <a:r>
              <a:rPr lang="en-US" b="1" dirty="0" smtClean="0"/>
              <a:t>Negative </a:t>
            </a:r>
            <a:r>
              <a:rPr lang="en-US" b="1" dirty="0"/>
              <a:t>Nominal Interest Rates and Bank Profitability</a:t>
            </a:r>
            <a:r>
              <a:rPr lang="en-US" dirty="0"/>
              <a:t> </a:t>
            </a:r>
          </a:p>
        </p:txBody>
      </p:sp>
    </p:spTree>
    <p:extLst>
      <p:ext uri="{BB962C8B-B14F-4D97-AF65-F5344CB8AC3E}">
        <p14:creationId xmlns:p14="http://schemas.microsoft.com/office/powerpoint/2010/main" val="284780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interest rates concern for banks</a:t>
            </a:r>
            <a:endParaRPr lang="en-US" dirty="0"/>
          </a:p>
        </p:txBody>
      </p:sp>
      <p:sp>
        <p:nvSpPr>
          <p:cNvPr id="3" name="Content Placeholder 2"/>
          <p:cNvSpPr>
            <a:spLocks noGrp="1"/>
          </p:cNvSpPr>
          <p:nvPr>
            <p:ph idx="1"/>
          </p:nvPr>
        </p:nvSpPr>
        <p:spPr/>
        <p:txBody>
          <a:bodyPr/>
          <a:lstStyle/>
          <a:p>
            <a:r>
              <a:rPr lang="en-US" dirty="0" smtClean="0"/>
              <a:t>Following financial crisis, </a:t>
            </a:r>
            <a:r>
              <a:rPr lang="en-US" dirty="0"/>
              <a:t>rates </a:t>
            </a:r>
            <a:r>
              <a:rPr lang="en-US" dirty="0" smtClean="0"/>
              <a:t>reduced towards “</a:t>
            </a:r>
            <a:r>
              <a:rPr lang="en-US" dirty="0"/>
              <a:t>zero lower </a:t>
            </a:r>
            <a:r>
              <a:rPr lang="en-US" dirty="0" smtClean="0"/>
              <a:t>bound” (ZLB)  </a:t>
            </a:r>
          </a:p>
          <a:p>
            <a:r>
              <a:rPr lang="en-US" dirty="0" smtClean="0"/>
              <a:t>Potential obstacle to bank profitability</a:t>
            </a:r>
          </a:p>
          <a:p>
            <a:pPr lvl="1"/>
            <a:r>
              <a:rPr lang="en-US" dirty="0" smtClean="0"/>
              <a:t>Nominal </a:t>
            </a:r>
            <a:r>
              <a:rPr lang="en-US" dirty="0"/>
              <a:t>deposit rates could not be reduced below zero without eroding banks’ customer base.  </a:t>
            </a:r>
            <a:endParaRPr lang="en-US" dirty="0" smtClean="0"/>
          </a:p>
          <a:p>
            <a:pPr lvl="1"/>
            <a:r>
              <a:rPr lang="en-US" dirty="0" smtClean="0"/>
              <a:t>Low </a:t>
            </a:r>
            <a:r>
              <a:rPr lang="en-US" dirty="0"/>
              <a:t>interest </a:t>
            </a:r>
            <a:r>
              <a:rPr lang="en-US" dirty="0" smtClean="0"/>
              <a:t>rates reduce </a:t>
            </a:r>
            <a:r>
              <a:rPr lang="en-US" dirty="0"/>
              <a:t>bank </a:t>
            </a:r>
            <a:r>
              <a:rPr lang="en-US" dirty="0" smtClean="0"/>
              <a:t>profitability [</a:t>
            </a:r>
            <a:r>
              <a:rPr lang="en-US" dirty="0" err="1" smtClean="0"/>
              <a:t>Jobst</a:t>
            </a:r>
            <a:r>
              <a:rPr lang="en-US" dirty="0" smtClean="0"/>
              <a:t> </a:t>
            </a:r>
            <a:r>
              <a:rPr lang="en-US" dirty="0"/>
              <a:t>and Lin (2016)].  </a:t>
            </a:r>
            <a:endParaRPr lang="en-US" dirty="0" smtClean="0"/>
          </a:p>
          <a:p>
            <a:r>
              <a:rPr lang="en-US" dirty="0" smtClean="0"/>
              <a:t>Concern confirmed empirically</a:t>
            </a:r>
          </a:p>
          <a:p>
            <a:pPr lvl="1"/>
            <a:r>
              <a:rPr lang="en-US" dirty="0" smtClean="0"/>
              <a:t> </a:t>
            </a:r>
            <a:r>
              <a:rPr lang="en-US" dirty="0" err="1"/>
              <a:t>Borio</a:t>
            </a:r>
            <a:r>
              <a:rPr lang="en-US" dirty="0"/>
              <a:t>, et al (2017) </a:t>
            </a:r>
            <a:r>
              <a:rPr lang="en-US" dirty="0" smtClean="0"/>
              <a:t>bank </a:t>
            </a:r>
            <a:r>
              <a:rPr lang="en-US" dirty="0"/>
              <a:t>profitability </a:t>
            </a:r>
            <a:r>
              <a:rPr lang="en-US" dirty="0" smtClean="0"/>
              <a:t>reduced </a:t>
            </a:r>
            <a:r>
              <a:rPr lang="en-US" dirty="0"/>
              <a:t>at low rates of </a:t>
            </a:r>
            <a:r>
              <a:rPr lang="en-US" dirty="0" smtClean="0"/>
              <a:t>interest  </a:t>
            </a:r>
          </a:p>
          <a:p>
            <a:pPr lvl="1"/>
            <a:r>
              <a:rPr lang="en-US" dirty="0" smtClean="0"/>
              <a:t> </a:t>
            </a:r>
            <a:r>
              <a:rPr lang="en-US" dirty="0" err="1"/>
              <a:t>Borio</a:t>
            </a:r>
            <a:r>
              <a:rPr lang="en-US" dirty="0"/>
              <a:t> and </a:t>
            </a:r>
            <a:r>
              <a:rPr lang="en-US" dirty="0" err="1"/>
              <a:t>Gambacorta</a:t>
            </a:r>
            <a:r>
              <a:rPr lang="en-US" dirty="0"/>
              <a:t> (2017) </a:t>
            </a:r>
            <a:r>
              <a:rPr lang="en-US" dirty="0" smtClean="0"/>
              <a:t>bank </a:t>
            </a:r>
            <a:r>
              <a:rPr lang="en-US" dirty="0"/>
              <a:t>lending </a:t>
            </a:r>
            <a:r>
              <a:rPr lang="en-US" dirty="0" smtClean="0"/>
              <a:t>less </a:t>
            </a:r>
            <a:r>
              <a:rPr lang="en-US" dirty="0"/>
              <a:t>responsive to </a:t>
            </a:r>
            <a:r>
              <a:rPr lang="en-US" dirty="0" smtClean="0"/>
              <a:t>policy </a:t>
            </a:r>
            <a:r>
              <a:rPr lang="en-US" dirty="0"/>
              <a:t>rates </a:t>
            </a:r>
            <a:r>
              <a:rPr lang="en-US" dirty="0" smtClean="0"/>
              <a:t>around ZLB, weakening transmission mechanism</a:t>
            </a:r>
            <a:endParaRPr lang="en-US" dirty="0"/>
          </a:p>
        </p:txBody>
      </p:sp>
    </p:spTree>
    <p:extLst>
      <p:ext uri="{BB962C8B-B14F-4D97-AF65-F5344CB8AC3E}">
        <p14:creationId xmlns:p14="http://schemas.microsoft.com/office/powerpoint/2010/main" val="286437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Base results indicate small negative rate impact</a:t>
            </a:r>
          </a:p>
        </p:txBody>
      </p:sp>
      <p:sp>
        <p:nvSpPr>
          <p:cNvPr id="3" name="Content Placeholder 2"/>
          <p:cNvSpPr>
            <a:spLocks noGrp="1"/>
          </p:cNvSpPr>
          <p:nvPr>
            <p:ph idx="1"/>
          </p:nvPr>
        </p:nvSpPr>
        <p:spPr/>
        <p:txBody>
          <a:bodyPr/>
          <a:lstStyle/>
          <a:p>
            <a:r>
              <a:rPr lang="en-US" dirty="0" smtClean="0"/>
              <a:t>Economically </a:t>
            </a:r>
            <a:r>
              <a:rPr lang="en-US" dirty="0"/>
              <a:t>small – but positive – and statistically insignificant effect on bank net income, compared with low positive </a:t>
            </a:r>
            <a:r>
              <a:rPr lang="en-US" dirty="0" smtClean="0"/>
              <a:t>rates</a:t>
            </a:r>
          </a:p>
          <a:p>
            <a:r>
              <a:rPr lang="en-US" dirty="0" smtClean="0"/>
              <a:t>Masks large movements in income components</a:t>
            </a:r>
            <a:endParaRPr lang="en-US" dirty="0"/>
          </a:p>
          <a:p>
            <a:pPr lvl="1"/>
            <a:r>
              <a:rPr lang="en-US" dirty="0" smtClean="0"/>
              <a:t>Net </a:t>
            </a:r>
            <a:r>
              <a:rPr lang="en-US" dirty="0"/>
              <a:t>interest income </a:t>
            </a:r>
            <a:r>
              <a:rPr lang="en-US" dirty="0" smtClean="0"/>
              <a:t>falls </a:t>
            </a:r>
            <a:r>
              <a:rPr lang="en-US" dirty="0"/>
              <a:t>significantly by around 5.4 </a:t>
            </a:r>
            <a:r>
              <a:rPr lang="en-US" dirty="0" err="1" smtClean="0"/>
              <a:t>bp</a:t>
            </a:r>
            <a:endParaRPr lang="en-US" dirty="0" smtClean="0"/>
          </a:p>
          <a:p>
            <a:pPr lvl="1"/>
            <a:r>
              <a:rPr lang="en-US" dirty="0" smtClean="0"/>
              <a:t>Almost </a:t>
            </a:r>
            <a:r>
              <a:rPr lang="en-US" dirty="0"/>
              <a:t>precisely offset by gains in net non-interest income of 5.2 </a:t>
            </a:r>
            <a:r>
              <a:rPr lang="en-US" dirty="0" err="1"/>
              <a:t>bp.</a:t>
            </a:r>
            <a:r>
              <a:rPr lang="en-US" dirty="0"/>
              <a:t>  </a:t>
            </a:r>
            <a:endParaRPr lang="en-US" dirty="0" smtClean="0"/>
          </a:p>
          <a:p>
            <a:r>
              <a:rPr lang="en-US" dirty="0" smtClean="0"/>
              <a:t>Offsetting </a:t>
            </a:r>
            <a:r>
              <a:rPr lang="en-US" dirty="0"/>
              <a:t>results suggest banks are reluctant to charge their depositors negative </a:t>
            </a:r>
            <a:r>
              <a:rPr lang="en-US" dirty="0" smtClean="0"/>
              <a:t>rates</a:t>
            </a:r>
          </a:p>
          <a:p>
            <a:pPr lvl="1"/>
            <a:r>
              <a:rPr lang="en-US" dirty="0" smtClean="0"/>
              <a:t>Results in losses </a:t>
            </a:r>
            <a:r>
              <a:rPr lang="en-US" dirty="0"/>
              <a:t>from interest </a:t>
            </a:r>
            <a:r>
              <a:rPr lang="en-US" dirty="0" smtClean="0"/>
              <a:t>income</a:t>
            </a:r>
          </a:p>
          <a:p>
            <a:pPr lvl="1"/>
            <a:r>
              <a:rPr lang="en-US" dirty="0" smtClean="0"/>
              <a:t>Compensate for losses with </a:t>
            </a:r>
            <a:r>
              <a:rPr lang="en-US" dirty="0"/>
              <a:t>gains from non-interest </a:t>
            </a:r>
            <a:r>
              <a:rPr lang="en-US" dirty="0" smtClean="0"/>
              <a:t>income </a:t>
            </a:r>
            <a:endParaRPr lang="en-US" dirty="0"/>
          </a:p>
        </p:txBody>
      </p:sp>
    </p:spTree>
    <p:extLst>
      <p:ext uri="{BB962C8B-B14F-4D97-AF65-F5344CB8AC3E}">
        <p14:creationId xmlns:p14="http://schemas.microsoft.com/office/powerpoint/2010/main" val="2810050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robust to variety of perturbations</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1118654" y="1809749"/>
            <a:ext cx="8353337" cy="4821960"/>
          </a:xfrm>
          <a:prstGeom prst="rect">
            <a:avLst/>
          </a:prstGeom>
        </p:spPr>
      </p:pic>
      <p:sp>
        <p:nvSpPr>
          <p:cNvPr id="5" name="TextBox 4" descr="FRBShape; FRBDatabase=None; Key=0; Date Inserted=01/01/1900; Inserted by=Nobody; Date updated=01/01/1900; Updated by=Nobody"/>
          <p:cNvSpPr txBox="1"/>
          <p:nvPr/>
        </p:nvSpPr>
        <p:spPr>
          <a:xfrm>
            <a:off x="1235515" y="1440417"/>
            <a:ext cx="9253279" cy="369332"/>
          </a:xfrm>
          <a:prstGeom prst="rect">
            <a:avLst/>
          </a:prstGeom>
          <a:noFill/>
        </p:spPr>
        <p:txBody>
          <a:bodyPr wrap="square" rtlCol="0">
            <a:spAutoFit/>
          </a:bodyPr>
          <a:lstStyle/>
          <a:p>
            <a:r>
              <a:rPr lang="en-US" b="1" dirty="0" smtClean="0"/>
              <a:t>Sensitivity Analysis</a:t>
            </a:r>
            <a:endParaRPr lang="en-US" dirty="0"/>
          </a:p>
        </p:txBody>
      </p:sp>
    </p:spTree>
    <p:extLst>
      <p:ext uri="{BB962C8B-B14F-4D97-AF65-F5344CB8AC3E}">
        <p14:creationId xmlns:p14="http://schemas.microsoft.com/office/powerpoint/2010/main" val="3590194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Decomposition of net interest income</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652123" y="2062161"/>
            <a:ext cx="9127982" cy="4301693"/>
          </a:xfrm>
          <a:prstGeom prst="rect">
            <a:avLst/>
          </a:prstGeom>
        </p:spPr>
      </p:pic>
      <p:sp>
        <p:nvSpPr>
          <p:cNvPr id="5" name="TextBox 4" descr="FRBShape; FRBDatabase=None; Key=0; Date Inserted=01/01/1900; Inserted by=Nobody; Date updated=01/01/1900; Updated by=Nobody"/>
          <p:cNvSpPr txBox="1"/>
          <p:nvPr/>
        </p:nvSpPr>
        <p:spPr>
          <a:xfrm>
            <a:off x="675565" y="1659836"/>
            <a:ext cx="9253279" cy="369332"/>
          </a:xfrm>
          <a:prstGeom prst="rect">
            <a:avLst/>
          </a:prstGeom>
          <a:noFill/>
        </p:spPr>
        <p:txBody>
          <a:bodyPr wrap="square" rtlCol="0">
            <a:spAutoFit/>
          </a:bodyPr>
          <a:lstStyle/>
          <a:p>
            <a:r>
              <a:rPr lang="en-US" b="1" dirty="0" smtClean="0"/>
              <a:t>Negative </a:t>
            </a:r>
            <a:r>
              <a:rPr lang="en-US" b="1" dirty="0"/>
              <a:t>Nominal Interest Rates and Bank Interest Income and Expenses</a:t>
            </a:r>
            <a:r>
              <a:rPr lang="en-US" dirty="0"/>
              <a:t> </a:t>
            </a:r>
          </a:p>
        </p:txBody>
      </p:sp>
    </p:spTree>
    <p:extLst>
      <p:ext uri="{BB962C8B-B14F-4D97-AF65-F5344CB8AC3E}">
        <p14:creationId xmlns:p14="http://schemas.microsoft.com/office/powerpoint/2010/main" val="2329640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Interest expense cuts less than revenue losses</a:t>
            </a:r>
          </a:p>
        </p:txBody>
      </p:sp>
      <p:sp>
        <p:nvSpPr>
          <p:cNvPr id="3" name="Content Placeholder 2"/>
          <p:cNvSpPr>
            <a:spLocks noGrp="1"/>
          </p:cNvSpPr>
          <p:nvPr>
            <p:ph idx="1"/>
          </p:nvPr>
        </p:nvSpPr>
        <p:spPr/>
        <p:txBody>
          <a:bodyPr/>
          <a:lstStyle/>
          <a:p>
            <a:r>
              <a:rPr lang="en-US" dirty="0" smtClean="0"/>
              <a:t>Both </a:t>
            </a:r>
            <a:r>
              <a:rPr lang="en-US" dirty="0"/>
              <a:t>gross interest income and expense show economically significant and statistically significant </a:t>
            </a:r>
            <a:r>
              <a:rPr lang="en-US" dirty="0" smtClean="0"/>
              <a:t>declines</a:t>
            </a:r>
          </a:p>
          <a:p>
            <a:pPr lvl="1"/>
            <a:r>
              <a:rPr lang="en-US" dirty="0" smtClean="0"/>
              <a:t>Decline </a:t>
            </a:r>
            <a:r>
              <a:rPr lang="en-US" dirty="0"/>
              <a:t>in expenses is smaller </a:t>
            </a:r>
            <a:endParaRPr lang="en-US" dirty="0" smtClean="0"/>
          </a:p>
          <a:p>
            <a:r>
              <a:rPr lang="en-US" dirty="0" smtClean="0"/>
              <a:t>Decline in gross </a:t>
            </a:r>
            <a:r>
              <a:rPr lang="en-US" dirty="0"/>
              <a:t>interest income </a:t>
            </a:r>
            <a:r>
              <a:rPr lang="en-US" dirty="0" smtClean="0"/>
              <a:t>largest </a:t>
            </a:r>
            <a:r>
              <a:rPr lang="en-US" dirty="0"/>
              <a:t>for loan </a:t>
            </a:r>
            <a:r>
              <a:rPr lang="en-US" dirty="0" smtClean="0"/>
              <a:t>income</a:t>
            </a:r>
          </a:p>
          <a:p>
            <a:pPr lvl="1"/>
            <a:r>
              <a:rPr lang="en-US" dirty="0" smtClean="0"/>
              <a:t>Other </a:t>
            </a:r>
            <a:r>
              <a:rPr lang="en-US" dirty="0"/>
              <a:t>interest income </a:t>
            </a:r>
            <a:r>
              <a:rPr lang="en-US" dirty="0" smtClean="0"/>
              <a:t>decline also significant</a:t>
            </a:r>
          </a:p>
          <a:p>
            <a:pPr lvl="1"/>
            <a:r>
              <a:rPr lang="en-US" dirty="0" smtClean="0"/>
              <a:t>Customer deposits insignificant</a:t>
            </a:r>
          </a:p>
          <a:p>
            <a:r>
              <a:rPr lang="en-US" dirty="0" smtClean="0"/>
              <a:t>Matches </a:t>
            </a:r>
            <a:r>
              <a:rPr lang="en-US" dirty="0"/>
              <a:t>conventional </a:t>
            </a:r>
            <a:r>
              <a:rPr lang="en-US" dirty="0" smtClean="0"/>
              <a:t>wisdom</a:t>
            </a:r>
          </a:p>
          <a:p>
            <a:pPr lvl="1"/>
            <a:r>
              <a:rPr lang="en-US" dirty="0" smtClean="0"/>
              <a:t>Banks </a:t>
            </a:r>
            <a:r>
              <a:rPr lang="en-US" dirty="0"/>
              <a:t>suffer interest </a:t>
            </a:r>
            <a:r>
              <a:rPr lang="en-US" dirty="0" smtClean="0"/>
              <a:t>losses but can’t pass fully </a:t>
            </a:r>
            <a:r>
              <a:rPr lang="en-US" dirty="0"/>
              <a:t>on to </a:t>
            </a:r>
            <a:r>
              <a:rPr lang="en-US" dirty="0" smtClean="0"/>
              <a:t>depositors</a:t>
            </a:r>
          </a:p>
          <a:p>
            <a:pPr lvl="1"/>
            <a:r>
              <a:rPr lang="en-US" dirty="0" smtClean="0"/>
              <a:t>Hence</a:t>
            </a:r>
            <a:r>
              <a:rPr lang="en-US" dirty="0"/>
              <a:t>, bank net interest income </a:t>
            </a:r>
            <a:r>
              <a:rPr lang="en-US" dirty="0" smtClean="0"/>
              <a:t>declines</a:t>
            </a:r>
            <a:endParaRPr lang="en-US" dirty="0"/>
          </a:p>
        </p:txBody>
      </p:sp>
    </p:spTree>
    <p:extLst>
      <p:ext uri="{BB962C8B-B14F-4D97-AF65-F5344CB8AC3E}">
        <p14:creationId xmlns:p14="http://schemas.microsoft.com/office/powerpoint/2010/main" val="1102338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Differences across banks</a:t>
            </a:r>
          </a:p>
        </p:txBody>
      </p:sp>
      <p:sp>
        <p:nvSpPr>
          <p:cNvPr id="3" name="Content Placeholder 2"/>
          <p:cNvSpPr>
            <a:spLocks noGrp="1"/>
          </p:cNvSpPr>
          <p:nvPr>
            <p:ph idx="1"/>
          </p:nvPr>
        </p:nvSpPr>
        <p:spPr/>
        <p:txBody>
          <a:bodyPr/>
          <a:lstStyle/>
          <a:p>
            <a:r>
              <a:rPr lang="en-US" dirty="0" smtClean="0"/>
              <a:t>Large </a:t>
            </a:r>
            <a:r>
              <a:rPr lang="en-US" dirty="0"/>
              <a:t>banks seem more nimble than smaller </a:t>
            </a:r>
            <a:r>
              <a:rPr lang="en-US" dirty="0" smtClean="0"/>
              <a:t>banks</a:t>
            </a:r>
          </a:p>
          <a:p>
            <a:pPr lvl="1"/>
            <a:r>
              <a:rPr lang="en-US" dirty="0" smtClean="0"/>
              <a:t>Suffer </a:t>
            </a:r>
            <a:r>
              <a:rPr lang="en-US" dirty="0"/>
              <a:t>smaller and </a:t>
            </a:r>
            <a:r>
              <a:rPr lang="en-US" dirty="0" smtClean="0"/>
              <a:t>insignificant </a:t>
            </a:r>
            <a:r>
              <a:rPr lang="en-US" dirty="0"/>
              <a:t>declines in gross interest income </a:t>
            </a:r>
            <a:endParaRPr lang="en-US" dirty="0" smtClean="0"/>
          </a:p>
          <a:p>
            <a:pPr lvl="1"/>
            <a:r>
              <a:rPr lang="en-US" dirty="0" smtClean="0"/>
              <a:t>Also cut expenses </a:t>
            </a:r>
            <a:r>
              <a:rPr lang="en-US" dirty="0"/>
              <a:t>further, </a:t>
            </a:r>
            <a:r>
              <a:rPr lang="en-US" dirty="0" smtClean="0"/>
              <a:t>avoiding losses </a:t>
            </a:r>
            <a:r>
              <a:rPr lang="en-US" dirty="0"/>
              <a:t>on net income </a:t>
            </a:r>
            <a:endParaRPr lang="en-US" dirty="0" smtClean="0"/>
          </a:p>
          <a:p>
            <a:r>
              <a:rPr lang="en-US" dirty="0" smtClean="0"/>
              <a:t> </a:t>
            </a:r>
            <a:r>
              <a:rPr lang="en-US" dirty="0"/>
              <a:t>LD banks suffer significantly greater losses in gross interest income, especially income from </a:t>
            </a:r>
            <a:r>
              <a:rPr lang="en-US" dirty="0" smtClean="0"/>
              <a:t>loans</a:t>
            </a:r>
          </a:p>
          <a:p>
            <a:r>
              <a:rPr lang="en-US" dirty="0" smtClean="0"/>
              <a:t>To offset losses, LD </a:t>
            </a:r>
            <a:r>
              <a:rPr lang="en-US" dirty="0"/>
              <a:t>and HD banks lower </a:t>
            </a:r>
            <a:r>
              <a:rPr lang="en-US" dirty="0" smtClean="0"/>
              <a:t>interest expenses</a:t>
            </a:r>
          </a:p>
          <a:p>
            <a:pPr lvl="1"/>
            <a:r>
              <a:rPr lang="en-US" dirty="0" smtClean="0"/>
              <a:t>However</a:t>
            </a:r>
            <a:r>
              <a:rPr lang="en-US" dirty="0"/>
              <a:t>, LD banks lower </a:t>
            </a:r>
            <a:r>
              <a:rPr lang="en-US" dirty="0" smtClean="0"/>
              <a:t>“other </a:t>
            </a:r>
            <a:r>
              <a:rPr lang="en-US" dirty="0"/>
              <a:t>interest </a:t>
            </a:r>
            <a:r>
              <a:rPr lang="en-US" dirty="0" smtClean="0"/>
              <a:t>expenses” more</a:t>
            </a:r>
          </a:p>
          <a:p>
            <a:pPr lvl="1"/>
            <a:r>
              <a:rPr lang="en-US" dirty="0" smtClean="0"/>
              <a:t>More </a:t>
            </a:r>
            <a:r>
              <a:rPr lang="en-US" dirty="0"/>
              <a:t>reliant on other, market-based </a:t>
            </a:r>
            <a:r>
              <a:rPr lang="en-US" dirty="0" smtClean="0"/>
              <a:t>funding sources</a:t>
            </a:r>
          </a:p>
          <a:p>
            <a:pPr lvl="1"/>
            <a:r>
              <a:rPr lang="en-US" dirty="0" smtClean="0"/>
              <a:t>Differences in deposit expenses much smaller  </a:t>
            </a:r>
            <a:endParaRPr lang="en-US" dirty="0"/>
          </a:p>
        </p:txBody>
      </p:sp>
    </p:spTree>
    <p:extLst>
      <p:ext uri="{BB962C8B-B14F-4D97-AF65-F5344CB8AC3E}">
        <p14:creationId xmlns:p14="http://schemas.microsoft.com/office/powerpoint/2010/main" val="81039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Decomposition of non-interest income</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548532" y="2029168"/>
            <a:ext cx="8400395" cy="4427050"/>
          </a:xfrm>
          <a:prstGeom prst="rect">
            <a:avLst/>
          </a:prstGeom>
        </p:spPr>
      </p:pic>
      <p:sp>
        <p:nvSpPr>
          <p:cNvPr id="5" name="TextBox 4" descr="FRBShape; FRBDatabase=None; Key=0; Date Inserted=01/01/1900; Inserted by=Nobody; Date updated=01/01/1900; Updated by=Nobody"/>
          <p:cNvSpPr txBox="1"/>
          <p:nvPr/>
        </p:nvSpPr>
        <p:spPr>
          <a:xfrm>
            <a:off x="633043" y="1659836"/>
            <a:ext cx="9253279" cy="369332"/>
          </a:xfrm>
          <a:prstGeom prst="rect">
            <a:avLst/>
          </a:prstGeom>
          <a:noFill/>
        </p:spPr>
        <p:txBody>
          <a:bodyPr wrap="square" rtlCol="0">
            <a:spAutoFit/>
          </a:bodyPr>
          <a:lstStyle/>
          <a:p>
            <a:r>
              <a:rPr lang="en-US" b="1" dirty="0" smtClean="0"/>
              <a:t>Negative </a:t>
            </a:r>
            <a:r>
              <a:rPr lang="en-US" b="1" dirty="0"/>
              <a:t>Nominal Interest Rates and Bank </a:t>
            </a:r>
            <a:r>
              <a:rPr lang="en-US" b="1" dirty="0" smtClean="0"/>
              <a:t>Non-Interest </a:t>
            </a:r>
            <a:r>
              <a:rPr lang="en-US" b="1" dirty="0"/>
              <a:t>Income and Expenses</a:t>
            </a:r>
            <a:r>
              <a:rPr lang="en-US" dirty="0"/>
              <a:t> </a:t>
            </a:r>
          </a:p>
        </p:txBody>
      </p:sp>
    </p:spTree>
    <p:extLst>
      <p:ext uri="{BB962C8B-B14F-4D97-AF65-F5344CB8AC3E}">
        <p14:creationId xmlns:p14="http://schemas.microsoft.com/office/powerpoint/2010/main" val="1656277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Interest expense cuts less than revenue losses</a:t>
            </a:r>
          </a:p>
        </p:txBody>
      </p:sp>
      <p:sp>
        <p:nvSpPr>
          <p:cNvPr id="3" name="Content Placeholder 2"/>
          <p:cNvSpPr>
            <a:spLocks noGrp="1"/>
          </p:cNvSpPr>
          <p:nvPr>
            <p:ph idx="1"/>
          </p:nvPr>
        </p:nvSpPr>
        <p:spPr/>
        <p:txBody>
          <a:bodyPr/>
          <a:lstStyle/>
          <a:p>
            <a:r>
              <a:rPr lang="en-US" dirty="0" smtClean="0"/>
              <a:t>Increase </a:t>
            </a:r>
            <a:r>
              <a:rPr lang="en-US" dirty="0"/>
              <a:t>in net non-interest income stems from an increase in gross </a:t>
            </a:r>
            <a:r>
              <a:rPr lang="en-US" dirty="0" smtClean="0"/>
              <a:t>income, </a:t>
            </a:r>
            <a:r>
              <a:rPr lang="en-US" dirty="0"/>
              <a:t>rather than a decline in </a:t>
            </a:r>
            <a:r>
              <a:rPr lang="en-US" dirty="0" smtClean="0"/>
              <a:t>expenses</a:t>
            </a:r>
          </a:p>
          <a:p>
            <a:r>
              <a:rPr lang="en-US" dirty="0" smtClean="0"/>
              <a:t>Two sources increasing gross income, </a:t>
            </a:r>
            <a:r>
              <a:rPr lang="en-US" dirty="0"/>
              <a:t>both </a:t>
            </a:r>
            <a:r>
              <a:rPr lang="en-US" dirty="0" smtClean="0"/>
              <a:t>significant:</a:t>
            </a:r>
          </a:p>
          <a:p>
            <a:pPr lvl="1"/>
            <a:r>
              <a:rPr lang="en-US" dirty="0" smtClean="0"/>
              <a:t>Increase </a:t>
            </a:r>
            <a:r>
              <a:rPr lang="en-US" dirty="0"/>
              <a:t>in net fees </a:t>
            </a:r>
            <a:endParaRPr lang="en-US" dirty="0" smtClean="0"/>
          </a:p>
          <a:p>
            <a:pPr lvl="1"/>
            <a:r>
              <a:rPr lang="en-US" dirty="0" smtClean="0"/>
              <a:t>Improvements </a:t>
            </a:r>
            <a:r>
              <a:rPr lang="en-US" dirty="0"/>
              <a:t>in other types of non-interest </a:t>
            </a:r>
            <a:r>
              <a:rPr lang="en-US" dirty="0" smtClean="0"/>
              <a:t>income, </a:t>
            </a:r>
            <a:r>
              <a:rPr lang="en-US" dirty="0"/>
              <a:t>such as capital gains and gains on securities and </a:t>
            </a:r>
            <a:r>
              <a:rPr lang="en-US" dirty="0" smtClean="0"/>
              <a:t>insurance </a:t>
            </a:r>
          </a:p>
          <a:p>
            <a:r>
              <a:rPr lang="en-US" dirty="0" smtClean="0"/>
              <a:t> But change in most </a:t>
            </a:r>
            <a:r>
              <a:rPr lang="en-US" dirty="0"/>
              <a:t>non-interest </a:t>
            </a:r>
            <a:r>
              <a:rPr lang="en-US" dirty="0" smtClean="0"/>
              <a:t>expenses insignificant</a:t>
            </a:r>
          </a:p>
          <a:p>
            <a:pPr lvl="1"/>
            <a:r>
              <a:rPr lang="en-US" dirty="0" smtClean="0"/>
              <a:t>Exception is “</a:t>
            </a:r>
            <a:r>
              <a:rPr lang="en-US" dirty="0"/>
              <a:t>other non-interest expenses,” including capital gains on securities and interest expenses, </a:t>
            </a:r>
            <a:r>
              <a:rPr lang="en-US" dirty="0" smtClean="0"/>
              <a:t>which increase</a:t>
            </a:r>
            <a:endParaRPr lang="en-US" dirty="0"/>
          </a:p>
        </p:txBody>
      </p:sp>
    </p:spTree>
    <p:extLst>
      <p:ext uri="{BB962C8B-B14F-4D97-AF65-F5344CB8AC3E}">
        <p14:creationId xmlns:p14="http://schemas.microsoft.com/office/powerpoint/2010/main" val="385425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Differences across banks</a:t>
            </a:r>
          </a:p>
        </p:txBody>
      </p:sp>
      <p:sp>
        <p:nvSpPr>
          <p:cNvPr id="3" name="Content Placeholder 2"/>
          <p:cNvSpPr>
            <a:spLocks noGrp="1"/>
          </p:cNvSpPr>
          <p:nvPr>
            <p:ph idx="1"/>
          </p:nvPr>
        </p:nvSpPr>
        <p:spPr/>
        <p:txBody>
          <a:bodyPr/>
          <a:lstStyle/>
          <a:p>
            <a:r>
              <a:rPr lang="en-US" dirty="0" smtClean="0"/>
              <a:t>Few </a:t>
            </a:r>
            <a:r>
              <a:rPr lang="en-US" dirty="0"/>
              <a:t>substantive differences between large and small </a:t>
            </a:r>
            <a:r>
              <a:rPr lang="en-US" dirty="0" smtClean="0"/>
              <a:t>banks</a:t>
            </a:r>
          </a:p>
          <a:p>
            <a:r>
              <a:rPr lang="en-US" dirty="0" smtClean="0"/>
              <a:t>Relatively </a:t>
            </a:r>
            <a:r>
              <a:rPr lang="en-US" dirty="0"/>
              <a:t>large discrepancies across HD and LD </a:t>
            </a:r>
            <a:r>
              <a:rPr lang="en-US" dirty="0" smtClean="0"/>
              <a:t>banks</a:t>
            </a:r>
          </a:p>
          <a:p>
            <a:pPr lvl="1"/>
            <a:r>
              <a:rPr lang="en-US" dirty="0" smtClean="0"/>
              <a:t>Modest differences </a:t>
            </a:r>
            <a:r>
              <a:rPr lang="en-US" dirty="0"/>
              <a:t>in </a:t>
            </a:r>
            <a:r>
              <a:rPr lang="en-US" dirty="0" smtClean="0"/>
              <a:t>point </a:t>
            </a:r>
            <a:r>
              <a:rPr lang="en-US" dirty="0"/>
              <a:t>estimates </a:t>
            </a:r>
            <a:r>
              <a:rPr lang="en-US" dirty="0" smtClean="0"/>
              <a:t>for </a:t>
            </a:r>
            <a:r>
              <a:rPr lang="en-US" dirty="0"/>
              <a:t>non-interest </a:t>
            </a:r>
            <a:r>
              <a:rPr lang="en-US" dirty="0" smtClean="0"/>
              <a:t>expenses</a:t>
            </a:r>
          </a:p>
          <a:p>
            <a:pPr lvl="1"/>
            <a:r>
              <a:rPr lang="en-US" dirty="0" smtClean="0"/>
              <a:t>Increase </a:t>
            </a:r>
            <a:r>
              <a:rPr lang="en-US" dirty="0"/>
              <a:t>in gross non-interest income for LD banks </a:t>
            </a:r>
            <a:r>
              <a:rPr lang="en-US" dirty="0" smtClean="0"/>
              <a:t>about 10 times size </a:t>
            </a:r>
            <a:r>
              <a:rPr lang="en-US" dirty="0"/>
              <a:t>of that enjoyed by HD </a:t>
            </a:r>
            <a:r>
              <a:rPr lang="en-US" dirty="0" smtClean="0"/>
              <a:t>banks</a:t>
            </a:r>
          </a:p>
          <a:p>
            <a:pPr lvl="2"/>
            <a:r>
              <a:rPr lang="en-US" dirty="0" smtClean="0"/>
              <a:t>Most from increases </a:t>
            </a:r>
            <a:r>
              <a:rPr lang="en-US" dirty="0"/>
              <a:t>in non-fee income, which may reflect gains on </a:t>
            </a:r>
            <a:r>
              <a:rPr lang="en-US" dirty="0" smtClean="0"/>
              <a:t>securities</a:t>
            </a:r>
          </a:p>
          <a:p>
            <a:pPr lvl="2"/>
            <a:r>
              <a:rPr lang="en-US" dirty="0" smtClean="0"/>
              <a:t>May be </a:t>
            </a:r>
            <a:r>
              <a:rPr lang="en-US" dirty="0"/>
              <a:t>associated with unanticipated movements into negative </a:t>
            </a:r>
            <a:r>
              <a:rPr lang="en-US" dirty="0" smtClean="0"/>
              <a:t>rates</a:t>
            </a:r>
          </a:p>
          <a:p>
            <a:r>
              <a:rPr lang="en-US" dirty="0" smtClean="0"/>
              <a:t>Benign impact of negative rates </a:t>
            </a:r>
            <a:r>
              <a:rPr lang="en-US" dirty="0"/>
              <a:t>might </a:t>
            </a:r>
            <a:r>
              <a:rPr lang="en-US" dirty="0" smtClean="0"/>
              <a:t>in part reflect immediate </a:t>
            </a:r>
            <a:r>
              <a:rPr lang="en-US" dirty="0"/>
              <a:t>capital gains on bond holdings for LD </a:t>
            </a:r>
            <a:r>
              <a:rPr lang="en-US" dirty="0" smtClean="0"/>
              <a:t>banks</a:t>
            </a:r>
          </a:p>
          <a:p>
            <a:pPr lvl="1"/>
            <a:r>
              <a:rPr lang="en-US" dirty="0" smtClean="0"/>
              <a:t>However, </a:t>
            </a:r>
            <a:r>
              <a:rPr lang="en-US" dirty="0"/>
              <a:t>remaining under negative rates may not be </a:t>
            </a:r>
            <a:r>
              <a:rPr lang="en-US" dirty="0" smtClean="0"/>
              <a:t>painless</a:t>
            </a:r>
          </a:p>
          <a:p>
            <a:pPr lvl="1"/>
            <a:r>
              <a:rPr lang="en-US" dirty="0" smtClean="0"/>
              <a:t>Medium-tern impacts </a:t>
            </a:r>
            <a:r>
              <a:rPr lang="en-US" dirty="0"/>
              <a:t>of negative rates may </a:t>
            </a:r>
            <a:r>
              <a:rPr lang="en-US" dirty="0" smtClean="0"/>
              <a:t>differ </a:t>
            </a:r>
            <a:endParaRPr lang="en-US" dirty="0"/>
          </a:p>
        </p:txBody>
      </p:sp>
    </p:spTree>
    <p:extLst>
      <p:ext uri="{BB962C8B-B14F-4D97-AF65-F5344CB8AC3E}">
        <p14:creationId xmlns:p14="http://schemas.microsoft.com/office/powerpoint/2010/main" val="1123255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Differences across monetary regimes</a:t>
            </a:r>
          </a:p>
        </p:txBody>
      </p:sp>
      <p:sp>
        <p:nvSpPr>
          <p:cNvPr id="3" name="Content Placeholder 2"/>
          <p:cNvSpPr>
            <a:spLocks noGrp="1"/>
          </p:cNvSpPr>
          <p:nvPr>
            <p:ph idx="1"/>
          </p:nvPr>
        </p:nvSpPr>
        <p:spPr/>
        <p:txBody>
          <a:bodyPr/>
          <a:lstStyle/>
          <a:p>
            <a:r>
              <a:rPr lang="en-US" dirty="0" smtClean="0"/>
              <a:t>Data </a:t>
            </a:r>
            <a:r>
              <a:rPr lang="en-US" dirty="0"/>
              <a:t>includes </a:t>
            </a:r>
            <a:r>
              <a:rPr lang="en-US" dirty="0" smtClean="0"/>
              <a:t>three </a:t>
            </a:r>
            <a:r>
              <a:rPr lang="en-US" dirty="0"/>
              <a:t>different types of monetary </a:t>
            </a:r>
            <a:r>
              <a:rPr lang="en-US" dirty="0" smtClean="0"/>
              <a:t>regimes</a:t>
            </a:r>
          </a:p>
          <a:p>
            <a:pPr lvl="1"/>
            <a:r>
              <a:rPr lang="en-US" dirty="0" smtClean="0"/>
              <a:t>Large </a:t>
            </a:r>
            <a:r>
              <a:rPr lang="en-US" dirty="0"/>
              <a:t>number </a:t>
            </a:r>
            <a:r>
              <a:rPr lang="en-US" dirty="0" smtClean="0"/>
              <a:t>members </a:t>
            </a:r>
            <a:r>
              <a:rPr lang="en-US" dirty="0"/>
              <a:t>of </a:t>
            </a:r>
            <a:r>
              <a:rPr lang="en-US" dirty="0" smtClean="0"/>
              <a:t>EMU, (3 </a:t>
            </a:r>
            <a:r>
              <a:rPr lang="en-US" dirty="0"/>
              <a:t>Baltic countries </a:t>
            </a:r>
            <a:r>
              <a:rPr lang="en-US" dirty="0" smtClean="0"/>
              <a:t>joined)  </a:t>
            </a:r>
          </a:p>
          <a:p>
            <a:pPr lvl="2"/>
            <a:r>
              <a:rPr lang="en-US" dirty="0" smtClean="0"/>
              <a:t>Largest negative rate monetary regime </a:t>
            </a:r>
          </a:p>
          <a:p>
            <a:pPr lvl="1"/>
            <a:r>
              <a:rPr lang="en-US" dirty="0" smtClean="0"/>
              <a:t>Floating </a:t>
            </a:r>
            <a:r>
              <a:rPr lang="en-US" dirty="0"/>
              <a:t>exchange </a:t>
            </a:r>
            <a:r>
              <a:rPr lang="en-US" dirty="0" smtClean="0"/>
              <a:t>rates</a:t>
            </a:r>
          </a:p>
          <a:p>
            <a:pPr lvl="2"/>
            <a:r>
              <a:rPr lang="en-US" dirty="0" smtClean="0"/>
              <a:t>Japan</a:t>
            </a:r>
            <a:r>
              <a:rPr lang="en-US" dirty="0"/>
              <a:t>, Sweden and Switzerland (but not Czech Republic, Hungary or the UK) experienced negative nominal interest rates.  </a:t>
            </a:r>
            <a:endParaRPr lang="en-US" dirty="0" smtClean="0"/>
          </a:p>
          <a:p>
            <a:pPr lvl="1"/>
            <a:r>
              <a:rPr lang="en-US" dirty="0" smtClean="0"/>
              <a:t>Fixed exchange rates</a:t>
            </a:r>
          </a:p>
          <a:p>
            <a:pPr lvl="2"/>
            <a:r>
              <a:rPr lang="en-US" dirty="0" smtClean="0"/>
              <a:t>Bulgaria </a:t>
            </a:r>
            <a:r>
              <a:rPr lang="en-US" dirty="0"/>
              <a:t>and </a:t>
            </a:r>
            <a:r>
              <a:rPr lang="en-US" dirty="0" smtClean="0"/>
              <a:t>Denmark (Estonia</a:t>
            </a:r>
            <a:r>
              <a:rPr lang="en-US" dirty="0"/>
              <a:t>, Latvia and Lithuania prior to </a:t>
            </a:r>
            <a:r>
              <a:rPr lang="en-US" dirty="0" smtClean="0"/>
              <a:t>EMU entry)</a:t>
            </a:r>
          </a:p>
          <a:p>
            <a:pPr lvl="2"/>
            <a:r>
              <a:rPr lang="en-US" dirty="0" smtClean="0"/>
              <a:t>Only </a:t>
            </a:r>
            <a:r>
              <a:rPr lang="en-US" dirty="0"/>
              <a:t>Denmark experienced negative interest rates.  </a:t>
            </a:r>
            <a:endParaRPr lang="en-US" dirty="0" smtClean="0"/>
          </a:p>
          <a:p>
            <a:r>
              <a:rPr lang="en-US" dirty="0" smtClean="0"/>
              <a:t>Analysis implicitly exploits </a:t>
            </a:r>
            <a:r>
              <a:rPr lang="en-US" dirty="0"/>
              <a:t>this panel </a:t>
            </a:r>
            <a:r>
              <a:rPr lang="en-US" dirty="0" smtClean="0"/>
              <a:t>variation</a:t>
            </a:r>
          </a:p>
          <a:p>
            <a:r>
              <a:rPr lang="en-US" dirty="0" smtClean="0"/>
              <a:t>Next, reexamine results by  monetary regime </a:t>
            </a:r>
          </a:p>
        </p:txBody>
      </p:sp>
    </p:spTree>
    <p:extLst>
      <p:ext uri="{BB962C8B-B14F-4D97-AF65-F5344CB8AC3E}">
        <p14:creationId xmlns:p14="http://schemas.microsoft.com/office/powerpoint/2010/main" val="3885914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different monetary regimes</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1878910" y="1943100"/>
            <a:ext cx="7451464" cy="3881230"/>
          </a:xfrm>
          <a:prstGeom prst="rect">
            <a:avLst/>
          </a:prstGeom>
        </p:spPr>
      </p:pic>
      <p:sp>
        <p:nvSpPr>
          <p:cNvPr id="5" name="TextBox 4" descr="FRBShape; FRBDatabase=None; Key=0; Date Inserted=01/01/1900; Inserted by=Nobody; Date updated=01/01/1900; Updated by=Nobody"/>
          <p:cNvSpPr txBox="1"/>
          <p:nvPr/>
        </p:nvSpPr>
        <p:spPr>
          <a:xfrm>
            <a:off x="1898424" y="1659836"/>
            <a:ext cx="9253279" cy="369332"/>
          </a:xfrm>
          <a:prstGeom prst="rect">
            <a:avLst/>
          </a:prstGeom>
          <a:noFill/>
        </p:spPr>
        <p:txBody>
          <a:bodyPr wrap="square" rtlCol="0">
            <a:spAutoFit/>
          </a:bodyPr>
          <a:lstStyle/>
          <a:p>
            <a:r>
              <a:rPr lang="en-US" b="1" dirty="0"/>
              <a:t>Table 4: Negative Nominal Interest Rates Effects Across </a:t>
            </a:r>
            <a:r>
              <a:rPr lang="en-US" b="1" dirty="0" smtClean="0"/>
              <a:t>Economies</a:t>
            </a:r>
            <a:endParaRPr lang="en-US" dirty="0"/>
          </a:p>
        </p:txBody>
      </p:sp>
    </p:spTree>
    <p:extLst>
      <p:ext uri="{BB962C8B-B14F-4D97-AF65-F5344CB8AC3E}">
        <p14:creationId xmlns:p14="http://schemas.microsoft.com/office/powerpoint/2010/main" val="2320676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worse at negative rates</a:t>
            </a:r>
            <a:endParaRPr lang="en-US" dirty="0"/>
          </a:p>
        </p:txBody>
      </p:sp>
      <p:sp>
        <p:nvSpPr>
          <p:cNvPr id="3" name="Content Placeholder 2"/>
          <p:cNvSpPr>
            <a:spLocks noGrp="1"/>
          </p:cNvSpPr>
          <p:nvPr>
            <p:ph idx="1"/>
          </p:nvPr>
        </p:nvSpPr>
        <p:spPr/>
        <p:txBody>
          <a:bodyPr/>
          <a:lstStyle/>
          <a:p>
            <a:r>
              <a:rPr lang="en-US" dirty="0" smtClean="0"/>
              <a:t>Adjustments </a:t>
            </a:r>
            <a:r>
              <a:rPr lang="en-US" dirty="0"/>
              <a:t>in deposit rates </a:t>
            </a:r>
            <a:r>
              <a:rPr lang="en-US" dirty="0" smtClean="0"/>
              <a:t>likely to hit </a:t>
            </a:r>
            <a:r>
              <a:rPr lang="en-US" dirty="0"/>
              <a:t>a hard stop at the zero bound.  </a:t>
            </a:r>
            <a:endParaRPr lang="en-US" dirty="0" smtClean="0"/>
          </a:p>
          <a:p>
            <a:pPr lvl="1"/>
            <a:r>
              <a:rPr lang="en-US" dirty="0" smtClean="0"/>
              <a:t>Banks generally </a:t>
            </a:r>
            <a:r>
              <a:rPr lang="en-US" dirty="0"/>
              <a:t>unwilling to charge negative nominal interest rates on deposits, especially for smaller </a:t>
            </a:r>
            <a:r>
              <a:rPr lang="en-US" dirty="0" smtClean="0"/>
              <a:t>customers </a:t>
            </a:r>
          </a:p>
          <a:p>
            <a:r>
              <a:rPr lang="en-US" dirty="0" err="1" smtClean="0"/>
              <a:t>Eggertson</a:t>
            </a:r>
            <a:r>
              <a:rPr lang="en-US" dirty="0"/>
              <a:t>, et al (2017</a:t>
            </a:r>
            <a:r>
              <a:rPr lang="en-US" dirty="0" smtClean="0"/>
              <a:t>): Negative </a:t>
            </a:r>
            <a:r>
              <a:rPr lang="en-US" dirty="0"/>
              <a:t>rates </a:t>
            </a:r>
            <a:r>
              <a:rPr lang="en-US" dirty="0" smtClean="0"/>
              <a:t>disrupt monetary transmission</a:t>
            </a:r>
          </a:p>
          <a:p>
            <a:pPr lvl="1"/>
            <a:r>
              <a:rPr lang="en-US" dirty="0" smtClean="0"/>
              <a:t>Evidence from aggregate </a:t>
            </a:r>
            <a:r>
              <a:rPr lang="en-US" dirty="0"/>
              <a:t>data from five countries and the euro area as well as bank-level data from Sweden.  </a:t>
            </a:r>
            <a:endParaRPr lang="en-US" dirty="0" smtClean="0"/>
          </a:p>
          <a:p>
            <a:r>
              <a:rPr lang="en-US" dirty="0" err="1" smtClean="0"/>
              <a:t>Rostagno</a:t>
            </a:r>
            <a:r>
              <a:rPr lang="en-US" dirty="0"/>
              <a:t>, et al (2016</a:t>
            </a:r>
            <a:r>
              <a:rPr lang="en-US" dirty="0" smtClean="0"/>
              <a:t>): movements </a:t>
            </a:r>
            <a:r>
              <a:rPr lang="en-US" dirty="0"/>
              <a:t>into negative rates may induce lending by </a:t>
            </a:r>
            <a:r>
              <a:rPr lang="en-US" dirty="0" smtClean="0"/>
              <a:t>increasing cost of hoarding cash</a:t>
            </a:r>
            <a:endParaRPr lang="en-US" dirty="0"/>
          </a:p>
        </p:txBody>
      </p:sp>
    </p:spTree>
    <p:extLst>
      <p:ext uri="{BB962C8B-B14F-4D97-AF65-F5344CB8AC3E}">
        <p14:creationId xmlns:p14="http://schemas.microsoft.com/office/powerpoint/2010/main" val="492280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Results indicate importance of panel </a:t>
            </a:r>
            <a:r>
              <a:rPr lang="en-US" dirty="0" err="1" smtClean="0"/>
              <a:t>approch</a:t>
            </a:r>
            <a:endParaRPr lang="en-US" dirty="0" smtClean="0"/>
          </a:p>
        </p:txBody>
      </p:sp>
      <p:sp>
        <p:nvSpPr>
          <p:cNvPr id="3" name="Content Placeholder 2"/>
          <p:cNvSpPr>
            <a:spLocks noGrp="1"/>
          </p:cNvSpPr>
          <p:nvPr>
            <p:ph idx="1"/>
          </p:nvPr>
        </p:nvSpPr>
        <p:spPr/>
        <p:txBody>
          <a:bodyPr/>
          <a:lstStyle/>
          <a:p>
            <a:r>
              <a:rPr lang="en-US" dirty="0" smtClean="0"/>
              <a:t>Results for Japan </a:t>
            </a:r>
            <a:r>
              <a:rPr lang="en-US" dirty="0"/>
              <a:t>and </a:t>
            </a:r>
            <a:r>
              <a:rPr lang="en-US" dirty="0" smtClean="0"/>
              <a:t>Germany erroneously negative</a:t>
            </a:r>
          </a:p>
          <a:p>
            <a:pPr lvl="1"/>
            <a:r>
              <a:rPr lang="en-US" dirty="0" smtClean="0"/>
              <a:t>Unable </a:t>
            </a:r>
            <a:r>
              <a:rPr lang="en-US" dirty="0"/>
              <a:t>to control for time fixed </a:t>
            </a:r>
            <a:r>
              <a:rPr lang="en-US" dirty="0" smtClean="0"/>
              <a:t>effects; interpret with caution</a:t>
            </a:r>
          </a:p>
          <a:p>
            <a:pPr lvl="1"/>
            <a:r>
              <a:rPr lang="en-US" dirty="0" smtClean="0"/>
              <a:t>Demonstrates advantage </a:t>
            </a:r>
            <a:r>
              <a:rPr lang="en-US" dirty="0"/>
              <a:t>of </a:t>
            </a:r>
            <a:r>
              <a:rPr lang="en-US" dirty="0" smtClean="0"/>
              <a:t>cross-country panel</a:t>
            </a:r>
          </a:p>
          <a:p>
            <a:pPr lvl="1"/>
            <a:r>
              <a:rPr lang="en-US" dirty="0" smtClean="0"/>
              <a:t>Literature </a:t>
            </a:r>
            <a:r>
              <a:rPr lang="en-US" dirty="0"/>
              <a:t>often uses banks from </a:t>
            </a:r>
            <a:r>
              <a:rPr lang="en-US" dirty="0" smtClean="0"/>
              <a:t>single </a:t>
            </a:r>
            <a:r>
              <a:rPr lang="en-US" dirty="0"/>
              <a:t>monetary </a:t>
            </a:r>
            <a:r>
              <a:rPr lang="en-US" dirty="0" smtClean="0"/>
              <a:t>regime</a:t>
            </a:r>
            <a:endParaRPr lang="en-US" dirty="0"/>
          </a:p>
          <a:p>
            <a:r>
              <a:rPr lang="en-US" dirty="0" smtClean="0"/>
              <a:t>Other samples more credible</a:t>
            </a:r>
          </a:p>
          <a:p>
            <a:pPr lvl="1"/>
            <a:r>
              <a:rPr lang="en-US" dirty="0" smtClean="0"/>
              <a:t>Countries </a:t>
            </a:r>
            <a:r>
              <a:rPr lang="en-US" dirty="0"/>
              <a:t>with exchange rates pegged to the </a:t>
            </a:r>
            <a:r>
              <a:rPr lang="en-US" dirty="0" smtClean="0"/>
              <a:t>Euro</a:t>
            </a:r>
          </a:p>
          <a:p>
            <a:pPr lvl="1"/>
            <a:r>
              <a:rPr lang="en-US" dirty="0" smtClean="0"/>
              <a:t>European </a:t>
            </a:r>
            <a:r>
              <a:rPr lang="en-US" dirty="0"/>
              <a:t>countries that maintained flexible exchange rates </a:t>
            </a:r>
            <a:endParaRPr lang="en-US" dirty="0" smtClean="0"/>
          </a:p>
          <a:p>
            <a:pPr lvl="1"/>
            <a:r>
              <a:rPr lang="en-US" dirty="0" err="1" smtClean="0"/>
              <a:t>Flexers</a:t>
            </a:r>
            <a:r>
              <a:rPr lang="en-US" dirty="0" smtClean="0"/>
              <a:t> plus Eurozone</a:t>
            </a:r>
          </a:p>
          <a:p>
            <a:pPr lvl="1"/>
            <a:r>
              <a:rPr lang="en-US" dirty="0" smtClean="0"/>
              <a:t>All </a:t>
            </a:r>
            <a:r>
              <a:rPr lang="en-US" dirty="0"/>
              <a:t>economies with flexible exchange rates 	</a:t>
            </a:r>
            <a:endParaRPr lang="en-US" dirty="0" smtClean="0"/>
          </a:p>
        </p:txBody>
      </p:sp>
    </p:spTree>
    <p:extLst>
      <p:ext uri="{BB962C8B-B14F-4D97-AF65-F5344CB8AC3E}">
        <p14:creationId xmlns:p14="http://schemas.microsoft.com/office/powerpoint/2010/main" val="740313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Much heterogeneity </a:t>
            </a:r>
            <a:r>
              <a:rPr lang="en-US" dirty="0"/>
              <a:t>across monetary </a:t>
            </a:r>
            <a:r>
              <a:rPr lang="en-US" dirty="0" smtClean="0"/>
              <a:t>regime panels</a:t>
            </a:r>
          </a:p>
        </p:txBody>
      </p:sp>
      <p:sp>
        <p:nvSpPr>
          <p:cNvPr id="3" name="Content Placeholder 2"/>
          <p:cNvSpPr>
            <a:spLocks noGrp="1"/>
          </p:cNvSpPr>
          <p:nvPr>
            <p:ph idx="1"/>
          </p:nvPr>
        </p:nvSpPr>
        <p:spPr/>
        <p:txBody>
          <a:bodyPr/>
          <a:lstStyle/>
          <a:p>
            <a:r>
              <a:rPr lang="en-US" dirty="0" smtClean="0"/>
              <a:t>None </a:t>
            </a:r>
            <a:r>
              <a:rPr lang="en-US" dirty="0"/>
              <a:t>of the five panel estimates </a:t>
            </a:r>
            <a:r>
              <a:rPr lang="en-US" dirty="0" smtClean="0"/>
              <a:t>indicate significant effect </a:t>
            </a:r>
            <a:r>
              <a:rPr lang="en-US" dirty="0"/>
              <a:t>of negative nominal interest rates on bank </a:t>
            </a:r>
            <a:r>
              <a:rPr lang="en-US" dirty="0" smtClean="0"/>
              <a:t>profitability</a:t>
            </a:r>
          </a:p>
          <a:p>
            <a:pPr lvl="1"/>
            <a:r>
              <a:rPr lang="en-US" dirty="0" smtClean="0"/>
              <a:t>Stark </a:t>
            </a:r>
            <a:r>
              <a:rPr lang="en-US" dirty="0"/>
              <a:t>contrast </a:t>
            </a:r>
            <a:r>
              <a:rPr lang="en-US" dirty="0" smtClean="0"/>
              <a:t>with national </a:t>
            </a:r>
            <a:r>
              <a:rPr lang="en-US" dirty="0"/>
              <a:t>results </a:t>
            </a:r>
            <a:r>
              <a:rPr lang="en-US" dirty="0" smtClean="0"/>
              <a:t>indicating significant </a:t>
            </a:r>
            <a:r>
              <a:rPr lang="en-US" dirty="0"/>
              <a:t>decline in bank </a:t>
            </a:r>
            <a:r>
              <a:rPr lang="en-US" dirty="0" smtClean="0"/>
              <a:t>profits </a:t>
            </a:r>
            <a:r>
              <a:rPr lang="en-US" dirty="0"/>
              <a:t>in both Japan and </a:t>
            </a:r>
            <a:r>
              <a:rPr lang="en-US" dirty="0" smtClean="0"/>
              <a:t>Germany</a:t>
            </a:r>
          </a:p>
          <a:p>
            <a:r>
              <a:rPr lang="en-US" dirty="0" smtClean="0"/>
              <a:t>Decomposition of sub-panels consistent with full sample</a:t>
            </a:r>
          </a:p>
          <a:p>
            <a:pPr lvl="1"/>
            <a:r>
              <a:rPr lang="en-US" dirty="0" smtClean="0"/>
              <a:t>Observed significant effect </a:t>
            </a:r>
            <a:r>
              <a:rPr lang="en-US" dirty="0"/>
              <a:t>on net interest income </a:t>
            </a:r>
            <a:r>
              <a:rPr lang="en-US" dirty="0" smtClean="0"/>
              <a:t>always negative</a:t>
            </a:r>
          </a:p>
          <a:p>
            <a:pPr lvl="1"/>
            <a:r>
              <a:rPr lang="en-US" dirty="0" smtClean="0"/>
              <a:t>Significant </a:t>
            </a:r>
            <a:r>
              <a:rPr lang="en-US" dirty="0"/>
              <a:t>coefficients for net non-interest income </a:t>
            </a:r>
            <a:r>
              <a:rPr lang="en-US" dirty="0" smtClean="0"/>
              <a:t>positive  </a:t>
            </a:r>
          </a:p>
          <a:p>
            <a:r>
              <a:rPr lang="en-US" dirty="0" smtClean="0"/>
              <a:t>Result that negative rates </a:t>
            </a:r>
            <a:r>
              <a:rPr lang="en-US" dirty="0"/>
              <a:t>only </a:t>
            </a:r>
            <a:r>
              <a:rPr lang="en-US" dirty="0" smtClean="0"/>
              <a:t>have </a:t>
            </a:r>
            <a:r>
              <a:rPr lang="en-US" dirty="0"/>
              <a:t>a small overall </a:t>
            </a:r>
            <a:r>
              <a:rPr lang="en-US" dirty="0" smtClean="0"/>
              <a:t>effect appears driven by floating </a:t>
            </a:r>
            <a:r>
              <a:rPr lang="en-US" dirty="0"/>
              <a:t>exchange </a:t>
            </a:r>
            <a:r>
              <a:rPr lang="en-US" dirty="0" smtClean="0"/>
              <a:t>rate economies</a:t>
            </a:r>
            <a:endParaRPr lang="en-US" dirty="0"/>
          </a:p>
        </p:txBody>
      </p:sp>
    </p:spTree>
    <p:extLst>
      <p:ext uri="{BB962C8B-B14F-4D97-AF65-F5344CB8AC3E}">
        <p14:creationId xmlns:p14="http://schemas.microsoft.com/office/powerpoint/2010/main" val="2356194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smtClean="0"/>
              <a:t>Conclusion (1)</a:t>
            </a:r>
            <a:endParaRPr lang="en-US" dirty="0" smtClean="0"/>
          </a:p>
        </p:txBody>
      </p:sp>
      <p:sp>
        <p:nvSpPr>
          <p:cNvPr id="3" name="Content Placeholder 2"/>
          <p:cNvSpPr>
            <a:spLocks noGrp="1"/>
          </p:cNvSpPr>
          <p:nvPr>
            <p:ph idx="1"/>
          </p:nvPr>
        </p:nvSpPr>
        <p:spPr/>
        <p:txBody>
          <a:bodyPr/>
          <a:lstStyle/>
          <a:p>
            <a:r>
              <a:rPr lang="en-US" dirty="0" smtClean="0"/>
              <a:t>Examine banks under </a:t>
            </a:r>
            <a:r>
              <a:rPr lang="en-US" dirty="0"/>
              <a:t>negative nominal interest </a:t>
            </a:r>
            <a:r>
              <a:rPr lang="en-US" dirty="0" smtClean="0"/>
              <a:t>rates</a:t>
            </a:r>
          </a:p>
          <a:p>
            <a:pPr lvl="1"/>
            <a:r>
              <a:rPr lang="en-US" dirty="0" smtClean="0"/>
              <a:t>First </a:t>
            </a:r>
            <a:r>
              <a:rPr lang="en-US" dirty="0"/>
              <a:t>study </a:t>
            </a:r>
            <a:r>
              <a:rPr lang="en-US" dirty="0" smtClean="0"/>
              <a:t>under negative rates </a:t>
            </a:r>
            <a:r>
              <a:rPr lang="en-US" dirty="0"/>
              <a:t>for different monetary </a:t>
            </a:r>
            <a:r>
              <a:rPr lang="en-US" dirty="0" smtClean="0"/>
              <a:t>regimes</a:t>
            </a:r>
          </a:p>
          <a:p>
            <a:pPr lvl="1"/>
            <a:r>
              <a:rPr lang="en-US" dirty="0" smtClean="0"/>
              <a:t>Panel </a:t>
            </a:r>
            <a:r>
              <a:rPr lang="en-US" dirty="0"/>
              <a:t>allows </a:t>
            </a:r>
            <a:r>
              <a:rPr lang="en-US" dirty="0" smtClean="0"/>
              <a:t>conditioning </a:t>
            </a:r>
            <a:r>
              <a:rPr lang="en-US" dirty="0"/>
              <a:t>for global shocks, </a:t>
            </a:r>
            <a:r>
              <a:rPr lang="en-US" dirty="0" smtClean="0"/>
              <a:t>and dis-aggregating by </a:t>
            </a:r>
            <a:r>
              <a:rPr lang="en-US" dirty="0"/>
              <a:t>both size and dependence on deposit-funding</a:t>
            </a:r>
            <a:endParaRPr lang="en-US" dirty="0" smtClean="0"/>
          </a:p>
          <a:p>
            <a:r>
              <a:rPr lang="en-US" dirty="0" smtClean="0"/>
              <a:t>Find </a:t>
            </a:r>
            <a:r>
              <a:rPr lang="en-US" dirty="0"/>
              <a:t>little overall impact </a:t>
            </a:r>
            <a:r>
              <a:rPr lang="en-US" dirty="0" smtClean="0"/>
              <a:t>on </a:t>
            </a:r>
            <a:r>
              <a:rPr lang="en-US" dirty="0"/>
              <a:t>bank profitability, compared with low positive </a:t>
            </a:r>
            <a:r>
              <a:rPr lang="en-US" dirty="0" smtClean="0"/>
              <a:t>rates</a:t>
            </a:r>
          </a:p>
          <a:p>
            <a:r>
              <a:rPr lang="en-US" dirty="0" smtClean="0"/>
              <a:t>Components </a:t>
            </a:r>
            <a:r>
              <a:rPr lang="en-US" dirty="0"/>
              <a:t>of income respond </a:t>
            </a:r>
            <a:r>
              <a:rPr lang="en-US" dirty="0" smtClean="0"/>
              <a:t>significantly</a:t>
            </a:r>
          </a:p>
          <a:p>
            <a:pPr lvl="1"/>
            <a:r>
              <a:rPr lang="en-US" dirty="0" smtClean="0"/>
              <a:t>Decline </a:t>
            </a:r>
            <a:r>
              <a:rPr lang="en-US" dirty="0"/>
              <a:t>in net interest </a:t>
            </a:r>
            <a:r>
              <a:rPr lang="en-US" dirty="0" smtClean="0"/>
              <a:t>income</a:t>
            </a:r>
          </a:p>
          <a:p>
            <a:pPr lvl="1"/>
            <a:r>
              <a:rPr lang="en-US" dirty="0" smtClean="0"/>
              <a:t>Largely </a:t>
            </a:r>
            <a:r>
              <a:rPr lang="en-US" dirty="0"/>
              <a:t>offset by increases in non-interest </a:t>
            </a:r>
            <a:r>
              <a:rPr lang="en-US" dirty="0" smtClean="0"/>
              <a:t>income</a:t>
            </a:r>
          </a:p>
          <a:p>
            <a:r>
              <a:rPr lang="en-US" dirty="0" smtClean="0"/>
              <a:t>Results driven </a:t>
            </a:r>
            <a:r>
              <a:rPr lang="en-US" dirty="0"/>
              <a:t>by countries with floating </a:t>
            </a:r>
            <a:r>
              <a:rPr lang="en-US" dirty="0" smtClean="0"/>
              <a:t>exchange </a:t>
            </a:r>
            <a:r>
              <a:rPr lang="en-US" dirty="0"/>
              <a:t>rates, and </a:t>
            </a:r>
            <a:r>
              <a:rPr lang="en-US" dirty="0" smtClean="0"/>
              <a:t>small or LD banks  </a:t>
            </a:r>
            <a:endParaRPr lang="en-US" dirty="0"/>
          </a:p>
          <a:p>
            <a:r>
              <a:rPr lang="en-US" dirty="0"/>
              <a:t>	Overall, our results suggest that banks fare relatively well under negative nominal interest rates, compared to low positive rates.  The considerable heterogeneity we find makes us cautious to conclude that the financial channel of the monetary transmission mechanism remains unchanged as policy rates cross zero.  That is especially true since the positive returns in “other non-interest income” enjoyed by banks under negative rates may well be unsustainable if they are driven by the capital gains stemming from negative interest rate surprises.</a:t>
            </a:r>
          </a:p>
          <a:p>
            <a:r>
              <a:rPr lang="en-US" dirty="0"/>
              <a:t> </a:t>
            </a:r>
          </a:p>
        </p:txBody>
      </p:sp>
    </p:spTree>
    <p:extLst>
      <p:ext uri="{BB962C8B-B14F-4D97-AF65-F5344CB8AC3E}">
        <p14:creationId xmlns:p14="http://schemas.microsoft.com/office/powerpoint/2010/main" val="2287007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0"/>
            <a:ext cx="12192000" cy="838200"/>
          </a:xfrm>
        </p:spPr>
        <p:txBody>
          <a:bodyPr/>
          <a:lstStyle/>
          <a:p>
            <a:r>
              <a:rPr lang="en-US" dirty="0" smtClean="0"/>
              <a:t>Conclusion (2)</a:t>
            </a:r>
          </a:p>
        </p:txBody>
      </p:sp>
      <p:sp>
        <p:nvSpPr>
          <p:cNvPr id="3" name="Content Placeholder 2"/>
          <p:cNvSpPr>
            <a:spLocks noGrp="1"/>
          </p:cNvSpPr>
          <p:nvPr>
            <p:ph idx="1"/>
          </p:nvPr>
        </p:nvSpPr>
        <p:spPr/>
        <p:txBody>
          <a:bodyPr/>
          <a:lstStyle/>
          <a:p>
            <a:r>
              <a:rPr lang="en-US" dirty="0" smtClean="0"/>
              <a:t>Overall, results suggest banks fare relatively well under negative nominal rates, compared to low positive </a:t>
            </a:r>
          </a:p>
          <a:p>
            <a:endParaRPr lang="en-US" dirty="0" smtClean="0"/>
          </a:p>
          <a:p>
            <a:r>
              <a:rPr lang="en-US" dirty="0" smtClean="0"/>
              <a:t>Considerable </a:t>
            </a:r>
            <a:r>
              <a:rPr lang="en-US" dirty="0"/>
              <a:t>heterogeneity </a:t>
            </a:r>
            <a:r>
              <a:rPr lang="en-US" dirty="0" smtClean="0"/>
              <a:t>raises caution in concluding that monetary </a:t>
            </a:r>
            <a:r>
              <a:rPr lang="en-US" dirty="0"/>
              <a:t>transmission mechanism </a:t>
            </a:r>
            <a:r>
              <a:rPr lang="en-US" dirty="0" smtClean="0"/>
              <a:t>unchanged</a:t>
            </a:r>
          </a:p>
          <a:p>
            <a:endParaRPr lang="en-US" dirty="0" smtClean="0"/>
          </a:p>
          <a:p>
            <a:r>
              <a:rPr lang="en-US" dirty="0" smtClean="0"/>
              <a:t>Particularly since positive </a:t>
            </a:r>
            <a:r>
              <a:rPr lang="en-US" dirty="0"/>
              <a:t>returns in “other non-interest income” </a:t>
            </a:r>
            <a:r>
              <a:rPr lang="en-US" dirty="0" smtClean="0"/>
              <a:t>may be unsustainable over medium term</a:t>
            </a:r>
          </a:p>
          <a:p>
            <a:pPr lvl="1"/>
            <a:r>
              <a:rPr lang="en-US" dirty="0" smtClean="0"/>
              <a:t>Capital gains from </a:t>
            </a:r>
            <a:r>
              <a:rPr lang="en-US" dirty="0"/>
              <a:t>negative interest rate </a:t>
            </a:r>
            <a:r>
              <a:rPr lang="en-US" dirty="0" smtClean="0"/>
              <a:t>surprises unlikely to persist</a:t>
            </a:r>
            <a:r>
              <a:rPr lang="en-US" dirty="0"/>
              <a:t> </a:t>
            </a:r>
          </a:p>
        </p:txBody>
      </p:sp>
    </p:spTree>
    <p:extLst>
      <p:ext uri="{BB962C8B-B14F-4D97-AF65-F5344CB8AC3E}">
        <p14:creationId xmlns:p14="http://schemas.microsoft.com/office/powerpoint/2010/main" val="3294575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activity</a:t>
            </a:r>
            <a:endParaRPr lang="en-US" dirty="0"/>
          </a:p>
        </p:txBody>
      </p:sp>
      <p:pic>
        <p:nvPicPr>
          <p:cNvPr id="4" name="Picture 3" descr="FRBShape; FRBDatabase=None; Key=0; Date Inserted=01/01/1900; Inserted by=Nobody; Date updated=01/01/1900; Updated by=Nobody"/>
          <p:cNvPicPr>
            <a:picLocks noChangeAspect="1"/>
          </p:cNvPicPr>
          <p:nvPr/>
        </p:nvPicPr>
        <p:blipFill>
          <a:blip r:embed="rId2"/>
          <a:stretch>
            <a:fillRect/>
          </a:stretch>
        </p:blipFill>
        <p:spPr>
          <a:xfrm>
            <a:off x="1928241" y="1937661"/>
            <a:ext cx="8209671" cy="4044173"/>
          </a:xfrm>
          <a:prstGeom prst="rect">
            <a:avLst/>
          </a:prstGeom>
        </p:spPr>
      </p:pic>
      <p:sp>
        <p:nvSpPr>
          <p:cNvPr id="5" name="TextBox 4" descr="FRBShape; FRBDatabase=None; Key=0; Date Inserted=01/01/1900; Inserted by=Nobody; Date updated=01/01/1900; Updated by=Nobody"/>
          <p:cNvSpPr txBox="1"/>
          <p:nvPr/>
        </p:nvSpPr>
        <p:spPr>
          <a:xfrm>
            <a:off x="1928242" y="1291331"/>
            <a:ext cx="9253279" cy="646331"/>
          </a:xfrm>
          <a:prstGeom prst="rect">
            <a:avLst/>
          </a:prstGeom>
          <a:noFill/>
        </p:spPr>
        <p:txBody>
          <a:bodyPr wrap="square" rtlCol="0">
            <a:spAutoFit/>
          </a:bodyPr>
          <a:lstStyle/>
          <a:p>
            <a:r>
              <a:rPr lang="en-US" b="1" dirty="0"/>
              <a:t/>
            </a:r>
            <a:br>
              <a:rPr lang="en-US" b="1" dirty="0"/>
            </a:br>
            <a:r>
              <a:rPr lang="en-US" b="1" dirty="0"/>
              <a:t>Appendix Table A3: Negative Nominal Interest Rates and Other Bank </a:t>
            </a:r>
            <a:r>
              <a:rPr lang="en-US" dirty="0"/>
              <a:t> </a:t>
            </a:r>
            <a:r>
              <a:rPr lang="en-US" b="1" dirty="0" smtClean="0"/>
              <a:t>Activity</a:t>
            </a:r>
            <a:endParaRPr lang="en-US" dirty="0"/>
          </a:p>
        </p:txBody>
      </p:sp>
    </p:spTree>
    <p:extLst>
      <p:ext uri="{BB962C8B-B14F-4D97-AF65-F5344CB8AC3E}">
        <p14:creationId xmlns:p14="http://schemas.microsoft.com/office/powerpoint/2010/main" val="3581532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individual currency studies of </a:t>
            </a:r>
            <a:r>
              <a:rPr lang="en-US" dirty="0" err="1" smtClean="0"/>
              <a:t>negtive</a:t>
            </a:r>
            <a:r>
              <a:rPr lang="en-US" dirty="0" smtClean="0"/>
              <a:t> rates</a:t>
            </a:r>
            <a:endParaRPr lang="en-US" dirty="0"/>
          </a:p>
        </p:txBody>
      </p:sp>
      <p:sp>
        <p:nvSpPr>
          <p:cNvPr id="3" name="Content Placeholder 2"/>
          <p:cNvSpPr>
            <a:spLocks noGrp="1"/>
          </p:cNvSpPr>
          <p:nvPr>
            <p:ph idx="1"/>
          </p:nvPr>
        </p:nvSpPr>
        <p:spPr/>
        <p:txBody>
          <a:bodyPr/>
          <a:lstStyle/>
          <a:p>
            <a:r>
              <a:rPr lang="en-US" dirty="0" smtClean="0"/>
              <a:t>Bank-level studies</a:t>
            </a:r>
          </a:p>
          <a:p>
            <a:r>
              <a:rPr lang="en-US" dirty="0" smtClean="0"/>
              <a:t>Most conclude </a:t>
            </a:r>
            <a:r>
              <a:rPr lang="en-US" dirty="0"/>
              <a:t>that responses at </a:t>
            </a:r>
            <a:r>
              <a:rPr lang="en-US" dirty="0" smtClean="0"/>
              <a:t>bank </a:t>
            </a:r>
            <a:r>
              <a:rPr lang="en-US" dirty="0"/>
              <a:t>level </a:t>
            </a:r>
            <a:r>
              <a:rPr lang="en-US" dirty="0" smtClean="0"/>
              <a:t>mitigated adverse </a:t>
            </a:r>
            <a:r>
              <a:rPr lang="en-US" dirty="0"/>
              <a:t>effect of negative rates on bank profitability and </a:t>
            </a:r>
            <a:r>
              <a:rPr lang="en-US" dirty="0" smtClean="0"/>
              <a:t>lending</a:t>
            </a:r>
          </a:p>
          <a:p>
            <a:r>
              <a:rPr lang="en-US" dirty="0" smtClean="0"/>
              <a:t>Increasing </a:t>
            </a:r>
            <a:r>
              <a:rPr lang="en-US" dirty="0"/>
              <a:t>non-interest income (such as </a:t>
            </a:r>
            <a:r>
              <a:rPr lang="en-US" dirty="0" smtClean="0"/>
              <a:t>increased </a:t>
            </a:r>
            <a:r>
              <a:rPr lang="en-US" dirty="0"/>
              <a:t>fees</a:t>
            </a:r>
            <a:r>
              <a:rPr lang="en-US" dirty="0" smtClean="0"/>
              <a:t>)</a:t>
            </a:r>
          </a:p>
          <a:p>
            <a:r>
              <a:rPr lang="en-US" dirty="0" smtClean="0"/>
              <a:t>Adjust </a:t>
            </a:r>
            <a:r>
              <a:rPr lang="en-US" dirty="0"/>
              <a:t>funding allocations </a:t>
            </a:r>
            <a:r>
              <a:rPr lang="en-US" dirty="0" smtClean="0"/>
              <a:t>to </a:t>
            </a:r>
            <a:r>
              <a:rPr lang="en-US" dirty="0"/>
              <a:t>rely less on </a:t>
            </a:r>
            <a:r>
              <a:rPr lang="en-US" dirty="0" smtClean="0"/>
              <a:t>deposits</a:t>
            </a:r>
          </a:p>
          <a:p>
            <a:r>
              <a:rPr lang="en-US" dirty="0" smtClean="0"/>
              <a:t>Adjustments depend </a:t>
            </a:r>
            <a:r>
              <a:rPr lang="en-US" dirty="0"/>
              <a:t>on both </a:t>
            </a:r>
            <a:r>
              <a:rPr lang="en-US" dirty="0" smtClean="0"/>
              <a:t>bank </a:t>
            </a:r>
            <a:r>
              <a:rPr lang="en-US" dirty="0"/>
              <a:t>business model and size, as both influence </a:t>
            </a:r>
            <a:r>
              <a:rPr lang="en-US" dirty="0" smtClean="0"/>
              <a:t>reliance </a:t>
            </a:r>
            <a:r>
              <a:rPr lang="en-US" dirty="0"/>
              <a:t>on deposit </a:t>
            </a:r>
            <a:r>
              <a:rPr lang="en-US" dirty="0" smtClean="0"/>
              <a:t>funding</a:t>
            </a:r>
          </a:p>
          <a:p>
            <a:r>
              <a:rPr lang="en-US" dirty="0" smtClean="0"/>
              <a:t>However</a:t>
            </a:r>
            <a:r>
              <a:rPr lang="en-US" dirty="0"/>
              <a:t>, </a:t>
            </a:r>
            <a:r>
              <a:rPr lang="en-US" dirty="0" smtClean="0"/>
              <a:t>move </a:t>
            </a:r>
            <a:r>
              <a:rPr lang="en-US" dirty="0"/>
              <a:t>to negative rates </a:t>
            </a:r>
            <a:r>
              <a:rPr lang="en-US" dirty="0" smtClean="0"/>
              <a:t>likely reflects fundamentals</a:t>
            </a:r>
          </a:p>
          <a:p>
            <a:pPr lvl="1"/>
            <a:r>
              <a:rPr lang="en-US" dirty="0" smtClean="0"/>
              <a:t>Leaves it </a:t>
            </a:r>
            <a:r>
              <a:rPr lang="en-US" dirty="0"/>
              <a:t>difficult to identify </a:t>
            </a:r>
            <a:r>
              <a:rPr lang="en-US" dirty="0" smtClean="0"/>
              <a:t>changes </a:t>
            </a:r>
            <a:r>
              <a:rPr lang="en-US" dirty="0"/>
              <a:t>in bank profitability </a:t>
            </a:r>
            <a:r>
              <a:rPr lang="en-US" dirty="0" smtClean="0"/>
              <a:t>solely </a:t>
            </a:r>
            <a:r>
              <a:rPr lang="en-US" dirty="0"/>
              <a:t>from negative rates. </a:t>
            </a:r>
          </a:p>
        </p:txBody>
      </p:sp>
    </p:spTree>
    <p:extLst>
      <p:ext uri="{BB962C8B-B14F-4D97-AF65-F5344CB8AC3E}">
        <p14:creationId xmlns:p14="http://schemas.microsoft.com/office/powerpoint/2010/main" val="49228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literature</a:t>
            </a:r>
            <a:endParaRPr lang="en-US" dirty="0"/>
          </a:p>
        </p:txBody>
      </p:sp>
      <p:sp>
        <p:nvSpPr>
          <p:cNvPr id="3" name="Content Placeholder 2"/>
          <p:cNvSpPr>
            <a:spLocks noGrp="1"/>
          </p:cNvSpPr>
          <p:nvPr>
            <p:ph idx="1"/>
          </p:nvPr>
        </p:nvSpPr>
        <p:spPr/>
        <p:txBody>
          <a:bodyPr/>
          <a:lstStyle/>
          <a:p>
            <a:r>
              <a:rPr lang="en-US" dirty="0" smtClean="0"/>
              <a:t>Studies under low positive rates</a:t>
            </a:r>
          </a:p>
          <a:p>
            <a:pPr lvl="1"/>
            <a:r>
              <a:rPr lang="en-US" dirty="0" err="1" smtClean="0"/>
              <a:t>Borio</a:t>
            </a:r>
            <a:r>
              <a:rPr lang="en-US" dirty="0"/>
              <a:t>, et al (2017</a:t>
            </a:r>
            <a:r>
              <a:rPr lang="en-US" dirty="0" smtClean="0"/>
              <a:t>), </a:t>
            </a:r>
            <a:r>
              <a:rPr lang="en-US" dirty="0" err="1" smtClean="0"/>
              <a:t>Borio</a:t>
            </a:r>
            <a:r>
              <a:rPr lang="en-US" dirty="0" smtClean="0"/>
              <a:t> </a:t>
            </a:r>
            <a:r>
              <a:rPr lang="en-US" dirty="0"/>
              <a:t>and </a:t>
            </a:r>
            <a:r>
              <a:rPr lang="en-US" dirty="0" err="1"/>
              <a:t>Gambacorta</a:t>
            </a:r>
            <a:r>
              <a:rPr lang="en-US" dirty="0"/>
              <a:t> (2017</a:t>
            </a:r>
            <a:r>
              <a:rPr lang="en-US" dirty="0" smtClean="0"/>
              <a:t>), Delis and Kouretas (2011), </a:t>
            </a:r>
            <a:r>
              <a:rPr lang="en-US" dirty="0" err="1" smtClean="0"/>
              <a:t>Bikker</a:t>
            </a:r>
            <a:r>
              <a:rPr lang="en-US" dirty="0" smtClean="0"/>
              <a:t> </a:t>
            </a:r>
            <a:r>
              <a:rPr lang="en-US" dirty="0"/>
              <a:t>and </a:t>
            </a:r>
            <a:r>
              <a:rPr lang="en-US" dirty="0" err="1"/>
              <a:t>Vervliet</a:t>
            </a:r>
            <a:r>
              <a:rPr lang="en-US" dirty="0"/>
              <a:t> (2017) </a:t>
            </a:r>
            <a:r>
              <a:rPr lang="en-US" dirty="0" smtClean="0"/>
              <a:t> </a:t>
            </a:r>
          </a:p>
          <a:p>
            <a:pPr lvl="1"/>
            <a:endParaRPr lang="en-US" dirty="0" smtClean="0"/>
          </a:p>
          <a:p>
            <a:r>
              <a:rPr lang="en-US" dirty="0" smtClean="0"/>
              <a:t>Economies under negative </a:t>
            </a:r>
            <a:r>
              <a:rPr lang="en-US" dirty="0"/>
              <a:t>nominal interest </a:t>
            </a:r>
            <a:r>
              <a:rPr lang="en-US" dirty="0" smtClean="0"/>
              <a:t>rates</a:t>
            </a:r>
          </a:p>
          <a:p>
            <a:pPr lvl="1"/>
            <a:r>
              <a:rPr lang="en-US" dirty="0" err="1" smtClean="0"/>
              <a:t>Bech</a:t>
            </a:r>
            <a:r>
              <a:rPr lang="en-US" dirty="0" smtClean="0"/>
              <a:t> </a:t>
            </a:r>
            <a:r>
              <a:rPr lang="en-US" dirty="0"/>
              <a:t>and </a:t>
            </a:r>
            <a:r>
              <a:rPr lang="en-US" dirty="0" err="1"/>
              <a:t>Malkhozov</a:t>
            </a:r>
            <a:r>
              <a:rPr lang="en-US" dirty="0"/>
              <a:t> (2016</a:t>
            </a:r>
            <a:r>
              <a:rPr lang="en-US" dirty="0" smtClean="0"/>
              <a:t>): </a:t>
            </a:r>
          </a:p>
          <a:p>
            <a:pPr lvl="2"/>
            <a:r>
              <a:rPr lang="en-US" dirty="0" smtClean="0"/>
              <a:t>4 CBs </a:t>
            </a:r>
            <a:r>
              <a:rPr lang="en-US" dirty="0"/>
              <a:t>in Europe since </a:t>
            </a:r>
            <a:r>
              <a:rPr lang="en-US" dirty="0" smtClean="0"/>
              <a:t>2014</a:t>
            </a:r>
          </a:p>
          <a:p>
            <a:pPr lvl="2"/>
            <a:r>
              <a:rPr lang="en-US" dirty="0" smtClean="0"/>
              <a:t>Negative rates similar to low positive rates</a:t>
            </a:r>
          </a:p>
          <a:p>
            <a:pPr lvl="1"/>
            <a:r>
              <a:rPr lang="en-US" dirty="0" smtClean="0"/>
              <a:t>Turk </a:t>
            </a:r>
            <a:r>
              <a:rPr lang="en-US" dirty="0"/>
              <a:t>(2016</a:t>
            </a:r>
            <a:r>
              <a:rPr lang="en-US" dirty="0" smtClean="0"/>
              <a:t>): Danish </a:t>
            </a:r>
            <a:r>
              <a:rPr lang="en-US" dirty="0"/>
              <a:t>and Swedish </a:t>
            </a:r>
            <a:r>
              <a:rPr lang="en-US" dirty="0" smtClean="0"/>
              <a:t>bank margins roughly </a:t>
            </a:r>
            <a:r>
              <a:rPr lang="en-US" dirty="0"/>
              <a:t>stable across the zero </a:t>
            </a:r>
            <a:r>
              <a:rPr lang="en-US" dirty="0" smtClean="0"/>
              <a:t>threshold</a:t>
            </a:r>
          </a:p>
          <a:p>
            <a:endParaRPr lang="en-US" dirty="0"/>
          </a:p>
        </p:txBody>
      </p:sp>
    </p:spTree>
    <p:extLst>
      <p:ext uri="{BB962C8B-B14F-4D97-AF65-F5344CB8AC3E}">
        <p14:creationId xmlns:p14="http://schemas.microsoft.com/office/powerpoint/2010/main" val="2885669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data negative rate studies for individual currencies</a:t>
            </a:r>
            <a:endParaRPr lang="en-US" dirty="0"/>
          </a:p>
        </p:txBody>
      </p:sp>
      <p:sp>
        <p:nvSpPr>
          <p:cNvPr id="3" name="Content Placeholder 2"/>
          <p:cNvSpPr>
            <a:spLocks noGrp="1"/>
          </p:cNvSpPr>
          <p:nvPr>
            <p:ph idx="1"/>
          </p:nvPr>
        </p:nvSpPr>
        <p:spPr/>
        <p:txBody>
          <a:bodyPr/>
          <a:lstStyle/>
          <a:p>
            <a:r>
              <a:rPr lang="en-US" dirty="0" err="1" smtClean="0"/>
              <a:t>Heider</a:t>
            </a:r>
            <a:r>
              <a:rPr lang="en-US" dirty="0"/>
              <a:t>, et al (2017</a:t>
            </a:r>
            <a:r>
              <a:rPr lang="en-US" dirty="0" smtClean="0"/>
              <a:t>): 46 </a:t>
            </a:r>
            <a:r>
              <a:rPr lang="en-US" dirty="0" err="1"/>
              <a:t>eurozone</a:t>
            </a:r>
            <a:r>
              <a:rPr lang="en-US" dirty="0"/>
              <a:t> banks </a:t>
            </a:r>
            <a:r>
              <a:rPr lang="en-US" dirty="0" smtClean="0"/>
              <a:t>2013-2015</a:t>
            </a:r>
          </a:p>
          <a:p>
            <a:pPr lvl="1"/>
            <a:r>
              <a:rPr lang="en-US" dirty="0" smtClean="0"/>
              <a:t>Negative </a:t>
            </a:r>
            <a:r>
              <a:rPr lang="en-US" dirty="0"/>
              <a:t>rates in </a:t>
            </a:r>
            <a:r>
              <a:rPr lang="en-US" dirty="0" smtClean="0"/>
              <a:t>euro </a:t>
            </a:r>
            <a:r>
              <a:rPr lang="en-US" dirty="0"/>
              <a:t>area </a:t>
            </a:r>
            <a:r>
              <a:rPr lang="en-US" dirty="0" smtClean="0"/>
              <a:t>induced </a:t>
            </a:r>
            <a:r>
              <a:rPr lang="en-US" dirty="0"/>
              <a:t>deposit-dependent banks to cut lending, and </a:t>
            </a:r>
            <a:r>
              <a:rPr lang="en-US" dirty="0" smtClean="0"/>
              <a:t>reallocate </a:t>
            </a:r>
            <a:r>
              <a:rPr lang="en-US" dirty="0"/>
              <a:t>loans towards more risky firms. </a:t>
            </a:r>
            <a:endParaRPr lang="en-US" dirty="0" smtClean="0"/>
          </a:p>
          <a:p>
            <a:r>
              <a:rPr lang="en-US" dirty="0" err="1" smtClean="0"/>
              <a:t>Nucera</a:t>
            </a:r>
            <a:r>
              <a:rPr lang="en-US" dirty="0"/>
              <a:t>, et al (2017</a:t>
            </a:r>
            <a:r>
              <a:rPr lang="en-US" dirty="0" smtClean="0"/>
              <a:t>): 111 </a:t>
            </a:r>
            <a:r>
              <a:rPr lang="en-US" dirty="0" err="1"/>
              <a:t>eurozone</a:t>
            </a:r>
            <a:r>
              <a:rPr lang="en-US" dirty="0"/>
              <a:t> </a:t>
            </a:r>
            <a:r>
              <a:rPr lang="en-US" dirty="0" smtClean="0"/>
              <a:t>banks</a:t>
            </a:r>
          </a:p>
          <a:p>
            <a:pPr lvl="1"/>
            <a:r>
              <a:rPr lang="en-US" dirty="0" smtClean="0"/>
              <a:t>Negative </a:t>
            </a:r>
            <a:r>
              <a:rPr lang="en-US" dirty="0"/>
              <a:t>rates induced </a:t>
            </a:r>
            <a:r>
              <a:rPr lang="en-US" dirty="0" smtClean="0"/>
              <a:t>smaller banks to increase riskiness  </a:t>
            </a:r>
            <a:endParaRPr lang="en-US" dirty="0"/>
          </a:p>
          <a:p>
            <a:r>
              <a:rPr lang="en-US" dirty="0" err="1"/>
              <a:t>Basten</a:t>
            </a:r>
            <a:r>
              <a:rPr lang="en-US" dirty="0"/>
              <a:t> and </a:t>
            </a:r>
            <a:r>
              <a:rPr lang="en-US" dirty="0" err="1"/>
              <a:t>Mariathasan</a:t>
            </a:r>
            <a:r>
              <a:rPr lang="en-US" dirty="0"/>
              <a:t> (2018</a:t>
            </a:r>
            <a:r>
              <a:rPr lang="en-US" dirty="0" smtClean="0"/>
              <a:t>): 68 </a:t>
            </a:r>
            <a:r>
              <a:rPr lang="en-US" dirty="0"/>
              <a:t>Swiss </a:t>
            </a:r>
            <a:r>
              <a:rPr lang="en-US" dirty="0" smtClean="0"/>
              <a:t>banks</a:t>
            </a:r>
          </a:p>
          <a:p>
            <a:pPr lvl="1"/>
            <a:r>
              <a:rPr lang="en-US" dirty="0" smtClean="0"/>
              <a:t>Banks </a:t>
            </a:r>
            <a:r>
              <a:rPr lang="en-US" dirty="0"/>
              <a:t>with higher excess reserves raised fees and interest income to compensate for negative liability </a:t>
            </a:r>
            <a:r>
              <a:rPr lang="en-US" dirty="0" smtClean="0"/>
              <a:t>margins</a:t>
            </a:r>
          </a:p>
          <a:p>
            <a:r>
              <a:rPr lang="en-US" dirty="0" err="1" smtClean="0"/>
              <a:t>Demiralp</a:t>
            </a:r>
            <a:r>
              <a:rPr lang="en-US" dirty="0"/>
              <a:t>, et al (2017</a:t>
            </a:r>
            <a:r>
              <a:rPr lang="en-US" dirty="0" smtClean="0"/>
              <a:t>): </a:t>
            </a:r>
            <a:r>
              <a:rPr lang="en-US" dirty="0"/>
              <a:t>205 </a:t>
            </a:r>
            <a:r>
              <a:rPr lang="en-US" dirty="0" smtClean="0"/>
              <a:t>euro </a:t>
            </a:r>
            <a:r>
              <a:rPr lang="en-US" dirty="0"/>
              <a:t>area </a:t>
            </a:r>
            <a:r>
              <a:rPr lang="en-US" dirty="0" smtClean="0"/>
              <a:t>banks</a:t>
            </a:r>
          </a:p>
          <a:p>
            <a:pPr lvl="1"/>
            <a:r>
              <a:rPr lang="en-US" dirty="0" smtClean="0"/>
              <a:t>HD banks extend </a:t>
            </a:r>
            <a:r>
              <a:rPr lang="en-US" dirty="0"/>
              <a:t>more loans </a:t>
            </a:r>
            <a:r>
              <a:rPr lang="en-US" dirty="0" smtClean="0"/>
              <a:t>under negative rates than LD </a:t>
            </a:r>
          </a:p>
        </p:txBody>
      </p:sp>
    </p:spTree>
    <p:extLst>
      <p:ext uri="{BB962C8B-B14F-4D97-AF65-F5344CB8AC3E}">
        <p14:creationId xmlns:p14="http://schemas.microsoft.com/office/powerpoint/2010/main" val="427395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Multi-currency panel allows for global shocks</a:t>
            </a:r>
          </a:p>
        </p:txBody>
      </p:sp>
      <p:sp>
        <p:nvSpPr>
          <p:cNvPr id="3" name="Content Placeholder 2"/>
          <p:cNvSpPr>
            <a:spLocks noGrp="1"/>
          </p:cNvSpPr>
          <p:nvPr>
            <p:ph idx="1"/>
          </p:nvPr>
        </p:nvSpPr>
        <p:spPr/>
        <p:txBody>
          <a:bodyPr/>
          <a:lstStyle/>
          <a:p>
            <a:r>
              <a:rPr lang="en-US" dirty="0" smtClean="0"/>
              <a:t>Different </a:t>
            </a:r>
            <a:r>
              <a:rPr lang="en-US" dirty="0"/>
              <a:t>economies move to negative rates at different </a:t>
            </a:r>
            <a:r>
              <a:rPr lang="en-US" dirty="0" smtClean="0"/>
              <a:t>times</a:t>
            </a:r>
          </a:p>
          <a:p>
            <a:pPr lvl="1"/>
            <a:r>
              <a:rPr lang="en-US" dirty="0" smtClean="0"/>
              <a:t>Include </a:t>
            </a:r>
            <a:r>
              <a:rPr lang="en-US" dirty="0"/>
              <a:t>fixed time effects to control for </a:t>
            </a:r>
            <a:r>
              <a:rPr lang="en-US" dirty="0" smtClean="0"/>
              <a:t>global conditions  </a:t>
            </a:r>
          </a:p>
          <a:p>
            <a:pPr lvl="1"/>
            <a:r>
              <a:rPr lang="en-US" dirty="0" smtClean="0"/>
              <a:t>Global shocks </a:t>
            </a:r>
            <a:r>
              <a:rPr lang="en-US" dirty="0"/>
              <a:t>particularly relevant </a:t>
            </a:r>
            <a:r>
              <a:rPr lang="en-US" dirty="0" smtClean="0"/>
              <a:t>over sample period [Rey </a:t>
            </a:r>
            <a:r>
              <a:rPr lang="en-US" dirty="0"/>
              <a:t>(2015</a:t>
            </a:r>
            <a:r>
              <a:rPr lang="en-US" dirty="0" smtClean="0"/>
              <a:t>)]</a:t>
            </a:r>
          </a:p>
          <a:p>
            <a:r>
              <a:rPr lang="en-US" dirty="0" smtClean="0"/>
              <a:t>Some </a:t>
            </a:r>
            <a:r>
              <a:rPr lang="en-US" dirty="0"/>
              <a:t>countries in </a:t>
            </a:r>
            <a:r>
              <a:rPr lang="en-US" dirty="0" smtClean="0"/>
              <a:t>sample never </a:t>
            </a:r>
            <a:r>
              <a:rPr lang="en-US" dirty="0"/>
              <a:t>experience negative </a:t>
            </a:r>
            <a:r>
              <a:rPr lang="en-US" dirty="0" smtClean="0"/>
              <a:t>rates</a:t>
            </a:r>
          </a:p>
          <a:p>
            <a:pPr lvl="1"/>
            <a:r>
              <a:rPr lang="en-US" dirty="0" smtClean="0"/>
              <a:t>Can </a:t>
            </a:r>
            <a:r>
              <a:rPr lang="en-US" dirty="0"/>
              <a:t>be viewed as a difference-in-difference </a:t>
            </a:r>
            <a:r>
              <a:rPr lang="en-US" dirty="0" smtClean="0"/>
              <a:t>study</a:t>
            </a:r>
          </a:p>
          <a:p>
            <a:pPr lvl="1"/>
            <a:r>
              <a:rPr lang="en-US" dirty="0" smtClean="0"/>
              <a:t>Compare </a:t>
            </a:r>
            <a:r>
              <a:rPr lang="en-US" dirty="0"/>
              <a:t>banks in economies that experienced negative </a:t>
            </a:r>
            <a:r>
              <a:rPr lang="en-US" dirty="0" smtClean="0"/>
              <a:t>rates, before and after </a:t>
            </a:r>
            <a:r>
              <a:rPr lang="en-US" dirty="0"/>
              <a:t>policy rates turned negative </a:t>
            </a:r>
            <a:endParaRPr lang="en-US" dirty="0" smtClean="0"/>
          </a:p>
          <a:p>
            <a:r>
              <a:rPr lang="en-US" dirty="0" smtClean="0"/>
              <a:t>Local </a:t>
            </a:r>
            <a:r>
              <a:rPr lang="en-US" dirty="0"/>
              <a:t>conditions </a:t>
            </a:r>
            <a:r>
              <a:rPr lang="en-US" dirty="0" smtClean="0"/>
              <a:t>also </a:t>
            </a:r>
            <a:r>
              <a:rPr lang="en-US" dirty="0"/>
              <a:t>likely </a:t>
            </a:r>
            <a:r>
              <a:rPr lang="en-US" dirty="0" smtClean="0"/>
              <a:t>affect </a:t>
            </a:r>
            <a:r>
              <a:rPr lang="en-US" dirty="0"/>
              <a:t>both bank profitability and monetary </a:t>
            </a:r>
            <a:r>
              <a:rPr lang="en-US" dirty="0" smtClean="0"/>
              <a:t>policy</a:t>
            </a:r>
          </a:p>
          <a:p>
            <a:pPr lvl="1"/>
            <a:r>
              <a:rPr lang="en-US" dirty="0" smtClean="0"/>
              <a:t>Respond by </a:t>
            </a:r>
            <a:r>
              <a:rPr lang="en-US" dirty="0"/>
              <a:t>instrumenting </a:t>
            </a:r>
            <a:r>
              <a:rPr lang="en-US" dirty="0" smtClean="0"/>
              <a:t>proxies </a:t>
            </a:r>
            <a:r>
              <a:rPr lang="en-US" dirty="0"/>
              <a:t>for local </a:t>
            </a:r>
            <a:r>
              <a:rPr lang="en-US" dirty="0" smtClean="0"/>
              <a:t>conditions</a:t>
            </a:r>
            <a:endParaRPr lang="en-US" dirty="0"/>
          </a:p>
        </p:txBody>
      </p:sp>
    </p:spTree>
    <p:extLst>
      <p:ext uri="{BB962C8B-B14F-4D97-AF65-F5344CB8AC3E}">
        <p14:creationId xmlns:p14="http://schemas.microsoft.com/office/powerpoint/2010/main" val="220700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8200"/>
          </a:xfrm>
        </p:spPr>
        <p:txBody>
          <a:bodyPr/>
          <a:lstStyle/>
          <a:p>
            <a:r>
              <a:rPr lang="en-US" sz="3200" dirty="0" smtClean="0"/>
              <a:t>First study pooling European and Japanese banks under negative rates</a:t>
            </a:r>
          </a:p>
        </p:txBody>
      </p:sp>
      <p:sp>
        <p:nvSpPr>
          <p:cNvPr id="3" name="Content Placeholder 2"/>
          <p:cNvSpPr>
            <a:spLocks noGrp="1"/>
          </p:cNvSpPr>
          <p:nvPr>
            <p:ph idx="1"/>
          </p:nvPr>
        </p:nvSpPr>
        <p:spPr/>
        <p:txBody>
          <a:bodyPr/>
          <a:lstStyle/>
          <a:p>
            <a:r>
              <a:rPr lang="en-US" dirty="0" smtClean="0"/>
              <a:t>Annual income statements for 5,113 banks from 2010-2016</a:t>
            </a:r>
          </a:p>
          <a:p>
            <a:pPr lvl="1"/>
            <a:r>
              <a:rPr lang="en-US" dirty="0" smtClean="0"/>
              <a:t>14 different currencies, one of which is the 19 country euro</a:t>
            </a:r>
          </a:p>
          <a:p>
            <a:r>
              <a:rPr lang="en-US" dirty="0" smtClean="0"/>
              <a:t>Countries “go negative” at different times for different reasons</a:t>
            </a:r>
          </a:p>
          <a:p>
            <a:pPr lvl="1"/>
            <a:r>
              <a:rPr lang="en-US" dirty="0" smtClean="0"/>
              <a:t>Example: Movements </a:t>
            </a:r>
            <a:r>
              <a:rPr lang="en-US" dirty="0"/>
              <a:t>into negative rates </a:t>
            </a:r>
            <a:r>
              <a:rPr lang="en-US" dirty="0" smtClean="0"/>
              <a:t>different </a:t>
            </a:r>
            <a:r>
              <a:rPr lang="en-US" dirty="0"/>
              <a:t>in floating </a:t>
            </a:r>
            <a:r>
              <a:rPr lang="en-US" dirty="0" smtClean="0"/>
              <a:t>and pegged exchange </a:t>
            </a:r>
            <a:r>
              <a:rPr lang="en-US" dirty="0"/>
              <a:t>rate </a:t>
            </a:r>
            <a:r>
              <a:rPr lang="en-US" dirty="0" smtClean="0"/>
              <a:t>countries</a:t>
            </a:r>
          </a:p>
          <a:p>
            <a:pPr lvl="1"/>
            <a:r>
              <a:rPr lang="en-US" dirty="0" smtClean="0"/>
              <a:t>Latter </a:t>
            </a:r>
            <a:r>
              <a:rPr lang="en-US" dirty="0"/>
              <a:t>respond more to </a:t>
            </a:r>
            <a:r>
              <a:rPr lang="en-US" dirty="0" smtClean="0"/>
              <a:t>pressures </a:t>
            </a:r>
            <a:r>
              <a:rPr lang="en-US" dirty="0"/>
              <a:t>that might undermine the peg.  </a:t>
            </a:r>
            <a:endParaRPr lang="en-US" dirty="0" smtClean="0"/>
          </a:p>
          <a:p>
            <a:r>
              <a:rPr lang="en-US" dirty="0" smtClean="0"/>
              <a:t>Sample also includes large </a:t>
            </a:r>
            <a:r>
              <a:rPr lang="en-US" dirty="0"/>
              <a:t>number of </a:t>
            </a:r>
            <a:r>
              <a:rPr lang="en-US" dirty="0" smtClean="0"/>
              <a:t>banks</a:t>
            </a:r>
          </a:p>
          <a:p>
            <a:pPr lvl="1"/>
            <a:r>
              <a:rPr lang="en-US" dirty="0" smtClean="0"/>
              <a:t>Allows analysis of banks </a:t>
            </a:r>
            <a:r>
              <a:rPr lang="en-US" dirty="0"/>
              <a:t>most exposed to </a:t>
            </a:r>
            <a:r>
              <a:rPr lang="en-US" dirty="0" smtClean="0"/>
              <a:t>negative </a:t>
            </a:r>
            <a:r>
              <a:rPr lang="en-US" dirty="0"/>
              <a:t>interest </a:t>
            </a:r>
            <a:r>
              <a:rPr lang="en-US" dirty="0" smtClean="0"/>
              <a:t>rates</a:t>
            </a:r>
          </a:p>
          <a:p>
            <a:pPr lvl="1"/>
            <a:r>
              <a:rPr lang="en-US" dirty="0" smtClean="0"/>
              <a:t>Split data </a:t>
            </a:r>
            <a:r>
              <a:rPr lang="en-US" dirty="0"/>
              <a:t>into sub-samples </a:t>
            </a:r>
            <a:r>
              <a:rPr lang="en-US" dirty="0" smtClean="0"/>
              <a:t>by: </a:t>
            </a:r>
            <a:r>
              <a:rPr lang="en-US" dirty="0"/>
              <a:t>a) bank size, and b) reliance on deposits. </a:t>
            </a:r>
          </a:p>
        </p:txBody>
      </p:sp>
    </p:spTree>
    <p:extLst>
      <p:ext uri="{BB962C8B-B14F-4D97-AF65-F5344CB8AC3E}">
        <p14:creationId xmlns:p14="http://schemas.microsoft.com/office/powerpoint/2010/main" val="190624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271167"/>
            <a:ext cx="12192000" cy="838200"/>
          </a:xfrm>
        </p:spPr>
        <p:txBody>
          <a:bodyPr/>
          <a:lstStyle/>
          <a:p>
            <a:r>
              <a:rPr lang="en-US" dirty="0"/>
              <a:t>Results: Bank profitability unaffected by negative nominal interest rates</a:t>
            </a:r>
            <a:br>
              <a:rPr lang="en-US" dirty="0"/>
            </a:br>
            <a:endParaRPr lang="en-US" dirty="0" smtClean="0"/>
          </a:p>
        </p:txBody>
      </p:sp>
      <p:sp>
        <p:nvSpPr>
          <p:cNvPr id="3" name="Content Placeholder 2"/>
          <p:cNvSpPr>
            <a:spLocks noGrp="1"/>
          </p:cNvSpPr>
          <p:nvPr>
            <p:ph idx="1"/>
          </p:nvPr>
        </p:nvSpPr>
        <p:spPr>
          <a:xfrm>
            <a:off x="203200" y="1066799"/>
            <a:ext cx="11785600" cy="5518727"/>
          </a:xfrm>
        </p:spPr>
        <p:txBody>
          <a:bodyPr/>
          <a:lstStyle/>
          <a:p>
            <a:r>
              <a:rPr lang="en-US" dirty="0" smtClean="0"/>
              <a:t>No substantive effect on net income from negative rates.</a:t>
            </a:r>
          </a:p>
          <a:p>
            <a:pPr lvl="1"/>
            <a:r>
              <a:rPr lang="en-US" dirty="0" err="1" smtClean="0"/>
              <a:t>ssssNotable</a:t>
            </a:r>
            <a:r>
              <a:rPr lang="en-US" dirty="0" smtClean="0"/>
              <a:t> because sample includes relatively large share of small and high-deposit banks </a:t>
            </a:r>
          </a:p>
          <a:p>
            <a:pPr lvl="1"/>
            <a:r>
              <a:rPr lang="en-US" dirty="0" smtClean="0"/>
              <a:t>Both expected to be more exposed to negative rate losses</a:t>
            </a:r>
          </a:p>
          <a:p>
            <a:r>
              <a:rPr lang="en-US" dirty="0" smtClean="0"/>
              <a:t>Do find statistically significant losses in net interest income</a:t>
            </a:r>
          </a:p>
          <a:p>
            <a:pPr lvl="1"/>
            <a:r>
              <a:rPr lang="en-US" dirty="0" smtClean="0"/>
              <a:t>Statistically significant losses both on lending income and “other” interest income</a:t>
            </a:r>
          </a:p>
          <a:p>
            <a:pPr lvl="1"/>
            <a:r>
              <a:rPr lang="en-US" dirty="0" smtClean="0"/>
              <a:t>Mitigated by </a:t>
            </a:r>
            <a:r>
              <a:rPr lang="en-US" dirty="0"/>
              <a:t>reductions in interest expenses, but not sufficiently </a:t>
            </a:r>
            <a:endParaRPr lang="en-US" dirty="0" smtClean="0"/>
          </a:p>
          <a:p>
            <a:r>
              <a:rPr lang="en-US" dirty="0" smtClean="0"/>
              <a:t>Notably</a:t>
            </a:r>
            <a:r>
              <a:rPr lang="en-US" dirty="0"/>
              <a:t>, banks do not substantially reduce deposit </a:t>
            </a:r>
            <a:r>
              <a:rPr lang="en-US" dirty="0" smtClean="0"/>
              <a:t>expenses  </a:t>
            </a:r>
          </a:p>
          <a:p>
            <a:pPr lvl="1"/>
            <a:r>
              <a:rPr lang="en-US" dirty="0" smtClean="0"/>
              <a:t>Heterogeneity: Large </a:t>
            </a:r>
            <a:r>
              <a:rPr lang="en-US" dirty="0"/>
              <a:t>banks </a:t>
            </a:r>
            <a:r>
              <a:rPr lang="en-US" dirty="0" smtClean="0"/>
              <a:t>do achieve reduction </a:t>
            </a:r>
            <a:r>
              <a:rPr lang="en-US" dirty="0"/>
              <a:t>in deposit expenses, </a:t>
            </a:r>
            <a:r>
              <a:rPr lang="en-US" dirty="0" smtClean="0"/>
              <a:t>small banks don’t </a:t>
            </a:r>
            <a:endParaRPr lang="en-US" dirty="0"/>
          </a:p>
        </p:txBody>
      </p:sp>
    </p:spTree>
    <p:extLst>
      <p:ext uri="{BB962C8B-B14F-4D97-AF65-F5344CB8AC3E}">
        <p14:creationId xmlns:p14="http://schemas.microsoft.com/office/powerpoint/2010/main" val="1906241033"/>
      </p:ext>
    </p:extLst>
  </p:cSld>
  <p:clrMapOvr>
    <a:masterClrMapping/>
  </p:clrMapOvr>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sq" cmpd="sng" algn="ctr">
          <a:solidFill>
            <a:schemeClr val="tx1"/>
          </a:solidFill>
          <a:prstDash val="solid"/>
          <a:round/>
          <a:headEnd type="none" w="sm" len="sm"/>
          <a:tailEnd type="triangle" w="med"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22225" cap="sq" cmpd="sng" algn="ctr">
          <a:solidFill>
            <a:schemeClr val="tx1"/>
          </a:solidFill>
          <a:prstDash val="solid"/>
          <a:round/>
          <a:headEnd type="none" w="sm" len="sm"/>
          <a:tailEnd type="triangle" w="med"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8FB4373F-2F35-4148-A1BC-AE9FC0B092D5}" vid="{AA94779F-0557-490B-9FFD-85EFFDD835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562</TotalTime>
  <Words>2584</Words>
  <Application>Microsoft Office PowerPoint</Application>
  <PresentationFormat>Widescreen</PresentationFormat>
  <Paragraphs>244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Theme1</vt:lpstr>
      <vt:lpstr>  Why Have Negative Nominal Interest Rates Had Such a Small Effect on Bank Performance?  Cross Country Evidence</vt:lpstr>
      <vt:lpstr>Low interest rates concern for banks</vt:lpstr>
      <vt:lpstr>Even worse at negative rates</vt:lpstr>
      <vt:lpstr>Many individual currency studies of negtive rates</vt:lpstr>
      <vt:lpstr>Relevant literature</vt:lpstr>
      <vt:lpstr>Micro data negative rate studies for individual currencies</vt:lpstr>
      <vt:lpstr>Multi-currency panel allows for global shocks</vt:lpstr>
      <vt:lpstr>First study pooling European and Japanese banks under negative rates</vt:lpstr>
      <vt:lpstr>Results: Bank profitability unaffected by negative nominal interest rates </vt:lpstr>
      <vt:lpstr>Losses on net interest income made up on non-interest income </vt:lpstr>
      <vt:lpstr>Data</vt:lpstr>
      <vt:lpstr>Difference from the existing literature</vt:lpstr>
      <vt:lpstr>Data set is large</vt:lpstr>
      <vt:lpstr>Losses on net interest income made up on non-interest income </vt:lpstr>
      <vt:lpstr>Little overall difference in profitability across ZLB</vt:lpstr>
      <vt:lpstr>No apparent differences in raw data</vt:lpstr>
      <vt:lpstr>Base specification </vt:lpstr>
      <vt:lpstr>Base specification (2) </vt:lpstr>
      <vt:lpstr>Base specification results</vt:lpstr>
      <vt:lpstr>Base results indicate small negative rate impact</vt:lpstr>
      <vt:lpstr>Results robust to variety of perturbations</vt:lpstr>
      <vt:lpstr>Decomposition of net interest income</vt:lpstr>
      <vt:lpstr>Interest expense cuts less than revenue losses</vt:lpstr>
      <vt:lpstr>Differences across banks</vt:lpstr>
      <vt:lpstr>Decomposition of non-interest income</vt:lpstr>
      <vt:lpstr>Interest expense cuts less than revenue losses</vt:lpstr>
      <vt:lpstr>Differences across banks</vt:lpstr>
      <vt:lpstr>Differences across monetary regimes</vt:lpstr>
      <vt:lpstr>Results for different monetary regimes</vt:lpstr>
      <vt:lpstr>Results indicate importance of panel approch</vt:lpstr>
      <vt:lpstr>Much heterogeneity across monetary regime panels</vt:lpstr>
      <vt:lpstr>Conclusion (1)</vt:lpstr>
      <vt:lpstr>Conclusion (2)</vt:lpstr>
      <vt:lpstr>Results for activity</vt:lpstr>
    </vt:vector>
  </TitlesOfParts>
  <Company>Federal Reserve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Shapiro, Benjamin</dc:creator>
  <cp:lastModifiedBy>Spiegel, Mark</cp:lastModifiedBy>
  <cp:revision>39</cp:revision>
  <dcterms:created xsi:type="dcterms:W3CDTF">2018-06-20T16:38:51Z</dcterms:created>
  <dcterms:modified xsi:type="dcterms:W3CDTF">2018-06-29T18:14:26Z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8f1e9969-072f-4ae3-859e-8efc70cddf96</vt:lpwstr>
  </property>
</Properties>
</file>