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sldIdLst>
    <p:sldId id="256" r:id="rId2"/>
    <p:sldId id="275" r:id="rId3"/>
    <p:sldId id="276" r:id="rId4"/>
    <p:sldId id="278" r:id="rId5"/>
    <p:sldId id="279" r:id="rId6"/>
    <p:sldId id="274" r:id="rId7"/>
    <p:sldId id="280" r:id="rId8"/>
    <p:sldId id="264" r:id="rId9"/>
    <p:sldId id="265" r:id="rId10"/>
    <p:sldId id="281" r:id="rId11"/>
    <p:sldId id="266" r:id="rId12"/>
    <p:sldId id="282" r:id="rId13"/>
    <p:sldId id="267" r:id="rId14"/>
    <p:sldId id="283" r:id="rId15"/>
    <p:sldId id="257" r:id="rId16"/>
    <p:sldId id="258" r:id="rId17"/>
    <p:sldId id="284" r:id="rId18"/>
    <p:sldId id="268" r:id="rId19"/>
    <p:sldId id="285" r:id="rId20"/>
    <p:sldId id="269" r:id="rId21"/>
    <p:sldId id="286" r:id="rId22"/>
    <p:sldId id="287" r:id="rId23"/>
    <p:sldId id="289" r:id="rId24"/>
    <p:sldId id="270" r:id="rId25"/>
    <p:sldId id="290" r:id="rId26"/>
    <p:sldId id="271" r:id="rId27"/>
    <p:sldId id="291" r:id="rId28"/>
    <p:sldId id="272" r:id="rId29"/>
    <p:sldId id="288" r:id="rId30"/>
    <p:sldId id="259" r:id="rId31"/>
    <p:sldId id="292" r:id="rId32"/>
    <p:sldId id="260" r:id="rId33"/>
    <p:sldId id="293" r:id="rId34"/>
    <p:sldId id="261" r:id="rId35"/>
    <p:sldId id="294" r:id="rId36"/>
    <p:sldId id="295" r:id="rId37"/>
    <p:sldId id="273" r:id="rId38"/>
    <p:sldId id="298" r:id="rId39"/>
    <p:sldId id="296" r:id="rId40"/>
    <p:sldId id="263" r:id="rId41"/>
    <p:sldId id="297" r:id="rId42"/>
    <p:sldId id="299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>
      <p:cViewPr varScale="1">
        <p:scale>
          <a:sx n="44" d="100"/>
          <a:sy n="44" d="100"/>
        </p:scale>
        <p:origin x="60" y="1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F8C74-1F8C-45F0-8A6F-45A96327AC9D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88CB0-C1E8-4E6A-A5B3-ECD5F699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96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88CB0-C1E8-4E6A-A5B3-ECD5F699B8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90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B86F-8778-4D35-8AA2-D803A0BBF476}" type="datetime1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6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75E7-D815-4656-8D48-49E3EF993C6D}" type="datetime1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7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8448-AE6D-47CD-88A3-78E3FEA6129F}" type="datetime1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5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18DB-D978-46AF-9144-BCA1CA422B33}" type="datetime1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78AC-602C-4C86-B8AF-436D15AFAAE7}" type="datetime1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1266-9449-4810-8E36-4FB4D28296E7}" type="datetime1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8E69-4D5D-42CE-A437-B49929BA111B}" type="datetime1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8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EE8D-ED3A-4952-882C-C7DC43FD5063}" type="datetime1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2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87F-64CF-4817-A5B1-A543F41290D7}" type="datetime1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5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463B-FF58-48B6-B665-E1D9F30C26A8}" type="datetime1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AD06-86BC-4DE9-AE3F-5351BDA591AE}" type="datetime1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5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7BAEF-0A4D-4BFA-95EC-7AD6F094DA71}" type="datetime1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A3D95-3A6D-41FF-9EEC-29CEC828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4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76656"/>
            <a:ext cx="9144000" cy="3456431"/>
          </a:xfrm>
        </p:spPr>
        <p:txBody>
          <a:bodyPr>
            <a:noAutofit/>
          </a:bodyPr>
          <a:lstStyle/>
          <a:p>
            <a:r>
              <a:rPr lang="en-US" b="1" i="1" dirty="0"/>
              <a:t>Exchange Rate Behavior with Negative Interest Rates: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i="1" dirty="0"/>
              <a:t>Some Early Negative </a:t>
            </a:r>
            <a:r>
              <a:rPr lang="en-US" b="1" i="1" dirty="0" smtClean="0"/>
              <a:t>Observations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43984"/>
            <a:ext cx="9144000" cy="19202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Andrew </a:t>
            </a:r>
            <a:r>
              <a:rPr lang="en-US" sz="3600" dirty="0"/>
              <a:t>K. </a:t>
            </a:r>
            <a:r>
              <a:rPr lang="en-US" sz="3600" dirty="0" smtClean="0"/>
              <a:t>Rose</a:t>
            </a:r>
          </a:p>
          <a:p>
            <a:r>
              <a:rPr lang="en-US" sz="3600" dirty="0" smtClean="0"/>
              <a:t>Berkeley-Haas, ABFER, CEPR and NBER</a:t>
            </a:r>
          </a:p>
          <a:p>
            <a:r>
              <a:rPr lang="en-US" sz="3600" dirty="0" smtClean="0"/>
              <a:t>(with Allaudeen Hameed)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40483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Little Linkage Between EER Volatility</a:t>
            </a:r>
            <a:br>
              <a:rPr lang="en-US" b="1" dirty="0" smtClean="0"/>
            </a:br>
            <a:r>
              <a:rPr lang="en-US" b="1" dirty="0" smtClean="0"/>
              <a:t>and Interest Rate Level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volatility as standard deviation (over month) of first-differences of natural logarithms</a:t>
            </a:r>
          </a:p>
          <a:p>
            <a:r>
              <a:rPr lang="en-US" dirty="0" smtClean="0"/>
              <a:t>No relationship between exchange rate </a:t>
            </a:r>
            <a:r>
              <a:rPr lang="en-US" i="1" dirty="0" smtClean="0"/>
              <a:t>volatility</a:t>
            </a:r>
            <a:r>
              <a:rPr lang="en-US" dirty="0" smtClean="0"/>
              <a:t> and interest rate </a:t>
            </a:r>
            <a:r>
              <a:rPr lang="en-US" i="1" dirty="0" smtClean="0"/>
              <a:t>level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ven for negative nominal interest rates!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87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Effective Exchange Rate Volatility</a:t>
            </a:r>
            <a:br>
              <a:rPr lang="en-US" b="1" dirty="0" smtClean="0"/>
            </a:br>
            <a:r>
              <a:rPr lang="en-US" b="1" dirty="0" smtClean="0"/>
              <a:t>and Interest Rates: Switzerland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676" y="1690689"/>
            <a:ext cx="6464356" cy="472628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14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Also True of Other Currencies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$, Euro, Yen, Pound Sterling, Danish Krone, Swedish Krone</a:t>
            </a:r>
          </a:p>
          <a:p>
            <a:pPr lvl="1"/>
            <a:r>
              <a:rPr lang="en-US" dirty="0" smtClean="0"/>
              <a:t>4 more currencies with NIRP</a:t>
            </a:r>
          </a:p>
          <a:p>
            <a:pPr lvl="1"/>
            <a:r>
              <a:rPr lang="en-US" dirty="0" smtClean="0"/>
              <a:t>Still no strong linkage between exchange rate volatility and interest rate level</a:t>
            </a:r>
          </a:p>
          <a:p>
            <a:pPr lvl="2"/>
            <a:r>
              <a:rPr lang="en-US" dirty="0" smtClean="0"/>
              <a:t>Some signs of positive linkage</a:t>
            </a:r>
          </a:p>
          <a:p>
            <a:pPr lvl="2"/>
            <a:r>
              <a:rPr lang="en-US" dirty="0" smtClean="0"/>
              <a:t>Nothing unusual when nominal interest rate becomes negative!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41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Effective Exchange Rate Volatility</a:t>
            </a:r>
            <a:br>
              <a:rPr lang="en-US" b="1" dirty="0" smtClean="0"/>
            </a:br>
            <a:r>
              <a:rPr lang="en-US" b="1" dirty="0" smtClean="0"/>
              <a:t>and Interest Rates: Others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4" y="1690689"/>
            <a:ext cx="10750296" cy="472627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94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Econometric Verification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Regress effective exchange rate volatility against interest rate level and dummy for NIRP</a:t>
            </a:r>
          </a:p>
          <a:p>
            <a:pPr lvl="1"/>
            <a:r>
              <a:rPr lang="en-US" dirty="0" smtClean="0"/>
              <a:t>11 economies with effective rates (Australia</a:t>
            </a:r>
            <a:r>
              <a:rPr lang="en-US" dirty="0"/>
              <a:t>, Canada, Denmark, Euro, Japan, New Zealand, Norway, Sweden, Switzerland, UK, and </a:t>
            </a:r>
            <a:r>
              <a:rPr lang="en-US" dirty="0" smtClean="0"/>
              <a:t>USA)</a:t>
            </a:r>
          </a:p>
          <a:p>
            <a:pPr lvl="2"/>
            <a:r>
              <a:rPr lang="en-US" dirty="0" smtClean="0"/>
              <a:t>5 have NIRP (Denmark, Euro, Japan, Sweden, Switzerland)</a:t>
            </a:r>
          </a:p>
          <a:p>
            <a:pPr lvl="1"/>
            <a:r>
              <a:rPr lang="en-US" dirty="0" smtClean="0"/>
              <a:t>Include country-specific FE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σ(</a:t>
            </a:r>
            <a:r>
              <a:rPr lang="en-US" dirty="0" err="1" smtClean="0"/>
              <a:t>eff</a:t>
            </a:r>
            <a:r>
              <a:rPr lang="en-US" baseline="-25000" dirty="0" err="1" smtClean="0"/>
              <a:t>i,τ</a:t>
            </a:r>
            <a:r>
              <a:rPr lang="en-US" dirty="0"/>
              <a:t>) = α + β</a:t>
            </a:r>
            <a:r>
              <a:rPr lang="en-US" dirty="0" err="1"/>
              <a:t>interest</a:t>
            </a:r>
            <a:r>
              <a:rPr lang="en-US" baseline="-25000" dirty="0" err="1"/>
              <a:t>,τ</a:t>
            </a:r>
            <a:r>
              <a:rPr lang="en-US" dirty="0"/>
              <a:t> + </a:t>
            </a:r>
            <a:r>
              <a:rPr lang="en-US" dirty="0" err="1">
                <a:solidFill>
                  <a:srgbClr val="FF0000"/>
                </a:solidFill>
              </a:rPr>
              <a:t>γ</a:t>
            </a:r>
            <a:r>
              <a:rPr lang="en-US" dirty="0" err="1"/>
              <a:t>NegDummy</a:t>
            </a:r>
            <a:r>
              <a:rPr lang="en-US" baseline="-25000" dirty="0" err="1"/>
              <a:t>i,τ</a:t>
            </a:r>
            <a:r>
              <a:rPr lang="en-US" dirty="0"/>
              <a:t> + </a:t>
            </a:r>
            <a:r>
              <a:rPr lang="en-US" dirty="0" err="1" smtClean="0"/>
              <a:t>ξ</a:t>
            </a:r>
            <a:r>
              <a:rPr lang="en-US" baseline="-25000" dirty="0" err="1" smtClean="0"/>
              <a:t>i,τ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r>
              <a:rPr lang="en-US" dirty="0" err="1" smtClean="0"/>
              <a:t>NegDummy</a:t>
            </a:r>
            <a:r>
              <a:rPr lang="en-US" baseline="-25000" dirty="0" err="1" smtClean="0"/>
              <a:t>i,τ</a:t>
            </a:r>
            <a:r>
              <a:rPr lang="en-US" dirty="0"/>
              <a:t> </a:t>
            </a:r>
            <a:r>
              <a:rPr lang="en-US" dirty="0" smtClean="0"/>
              <a:t>is 1 if i has negative nominal interest rate at time </a:t>
            </a:r>
            <a:r>
              <a:rPr lang="el-GR" dirty="0" smtClean="0"/>
              <a:t>τ</a:t>
            </a:r>
            <a:r>
              <a:rPr lang="en-US" dirty="0" smtClean="0"/>
              <a:t>, 0 ow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6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Regressions of Effective </a:t>
            </a:r>
            <a:r>
              <a:rPr lang="en-US" b="1" dirty="0"/>
              <a:t>Exchange Rate Volatility on Interest </a:t>
            </a:r>
            <a:r>
              <a:rPr lang="en-US" b="1" dirty="0" smtClean="0"/>
              <a:t>Rates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345694"/>
              </p:ext>
            </p:extLst>
          </p:nvPr>
        </p:nvGraphicFramePr>
        <p:xfrm>
          <a:off x="838200" y="1825623"/>
          <a:ext cx="10515600" cy="3733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1866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Interest Rate</a:t>
                      </a:r>
                      <a:endParaRPr lang="en-US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endParaRPr lang="en-US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Dummy, Negative</a:t>
                      </a:r>
                      <a:endParaRPr lang="en-US" sz="4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Interest Rate</a:t>
                      </a:r>
                      <a:endParaRPr lang="en-US" sz="4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Obs.</a:t>
                      </a:r>
                      <a:endParaRPr lang="en-US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669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Default</a:t>
                      </a:r>
                      <a:endParaRPr lang="en-US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.90</a:t>
                      </a:r>
                      <a:endParaRPr lang="en-US" sz="4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(1.52)</a:t>
                      </a:r>
                      <a:endParaRPr lang="en-US" sz="4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1.22</a:t>
                      </a:r>
                      <a:endParaRPr lang="en-US" sz="4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(2.78)</a:t>
                      </a:r>
                      <a:endParaRPr lang="en-US" sz="4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869</a:t>
                      </a:r>
                      <a:endParaRPr lang="en-US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51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Sensitivity Analysis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823790"/>
              </p:ext>
            </p:extLst>
          </p:nvPr>
        </p:nvGraphicFramePr>
        <p:xfrm>
          <a:off x="838200" y="1371605"/>
          <a:ext cx="10515600" cy="5013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408675">
                <a:tc>
                  <a:txBody>
                    <a:bodyPr/>
                    <a:lstStyle/>
                    <a:p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Interest Rate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Dummy, Negative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Interest Rate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Observations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6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 Time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-2.48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(1.50)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-4.81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(2.52)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869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6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Without Country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4.54**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(.58)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-12.9**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(3.1)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869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6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Official (not market)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interest rates 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(1.62)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7.35*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(3.01)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869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6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.38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(10.9)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6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9.62**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(3.19)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7.04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(4.37)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6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-15.7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(16.7)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3.12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(7.42)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6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-.70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(5.52)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-2.91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(5.66)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6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-11.84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(15.53)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-9.17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(23.29)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6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Without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Fixers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-.88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(1.63)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.39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(3.34)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6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Only lowest half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 interest rate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-10.75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(7.16)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-2.54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(4.40)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435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6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Without &gt; |2σ|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Outliers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.56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(1.08)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1.53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(1.92)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844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7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True in Bilateral Rates too 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Russia only exception to insignificant slope</a:t>
            </a:r>
          </a:p>
          <a:p>
            <a:pPr lvl="1"/>
            <a:r>
              <a:rPr lang="en-US" dirty="0" smtClean="0"/>
              <a:t>But minimal Russia interest rate &gt;3% (average &gt;7%)</a:t>
            </a:r>
          </a:p>
          <a:p>
            <a:pPr lvl="1"/>
            <a:r>
              <a:rPr lang="en-US" dirty="0" smtClean="0"/>
              <a:t>No sign that </a:t>
            </a:r>
            <a:r>
              <a:rPr lang="en-US" i="1" dirty="0" smtClean="0"/>
              <a:t>negative</a:t>
            </a:r>
            <a:r>
              <a:rPr lang="en-US" dirty="0" smtClean="0"/>
              <a:t> nominal rates matter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8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Bilateral Exchange Rate Volatility</a:t>
            </a:r>
            <a:br>
              <a:rPr lang="en-US" b="1" dirty="0" smtClean="0"/>
            </a:br>
            <a:r>
              <a:rPr lang="en-US" b="1" dirty="0" smtClean="0"/>
              <a:t>and Interest Rates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9"/>
            <a:ext cx="10515600" cy="472627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64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Pooling Bilateral Rates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conclusion</a:t>
            </a:r>
          </a:p>
          <a:p>
            <a:r>
              <a:rPr lang="en-US" dirty="0" smtClean="0"/>
              <a:t>Interpretation more difficult because of </a:t>
            </a:r>
            <a:r>
              <a:rPr lang="en-US" i="1" dirty="0" smtClean="0"/>
              <a:t>high </a:t>
            </a:r>
            <a:r>
              <a:rPr lang="en-US" dirty="0" smtClean="0"/>
              <a:t>dependency across countries in bilateral exchange rates</a:t>
            </a:r>
          </a:p>
          <a:p>
            <a:pPr lvl="1"/>
            <a:r>
              <a:rPr lang="en-US" dirty="0" smtClean="0"/>
              <a:t>But can zoom onto small interest rates (-.6, .6%)</a:t>
            </a:r>
          </a:p>
          <a:p>
            <a:pPr lvl="1"/>
            <a:r>
              <a:rPr lang="en-US" dirty="0" smtClean="0"/>
              <a:t>Ditto </a:t>
            </a:r>
            <a:r>
              <a:rPr lang="en-US" i="1" dirty="0" smtClean="0"/>
              <a:t>very </a:t>
            </a:r>
            <a:r>
              <a:rPr lang="en-US" dirty="0" smtClean="0"/>
              <a:t>small interest rates (-.2, .2%)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5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last decade, five economies experienced (non-trivial) negative </a:t>
            </a:r>
            <a:r>
              <a:rPr lang="en-US" i="1" dirty="0" smtClean="0"/>
              <a:t>nominal</a:t>
            </a:r>
            <a:r>
              <a:rPr lang="en-US" dirty="0" smtClean="0"/>
              <a:t> interest rates</a:t>
            </a:r>
          </a:p>
          <a:p>
            <a:pPr lvl="1"/>
            <a:r>
              <a:rPr lang="en-US" dirty="0" smtClean="0"/>
              <a:t>Denmark, EMU, Japan, Sweden, Switzerland (different monetary regimes!)</a:t>
            </a:r>
          </a:p>
          <a:p>
            <a:r>
              <a:rPr lang="en-US" dirty="0" smtClean="0"/>
              <a:t>Most focus on consequences of </a:t>
            </a:r>
            <a:r>
              <a:rPr lang="en-US" u="sng" dirty="0" smtClean="0"/>
              <a:t>N</a:t>
            </a:r>
            <a:r>
              <a:rPr lang="en-US" dirty="0" smtClean="0"/>
              <a:t>egative </a:t>
            </a:r>
            <a:r>
              <a:rPr lang="en-US" u="sng" dirty="0" smtClean="0"/>
              <a:t>I</a:t>
            </a:r>
            <a:r>
              <a:rPr lang="en-US" dirty="0" smtClean="0"/>
              <a:t>nterest </a:t>
            </a:r>
            <a:r>
              <a:rPr lang="en-US" u="sng" dirty="0" smtClean="0"/>
              <a:t>R</a:t>
            </a:r>
            <a:r>
              <a:rPr lang="en-US" dirty="0" smtClean="0"/>
              <a:t>ate </a:t>
            </a:r>
            <a:r>
              <a:rPr lang="en-US" u="sng" dirty="0" smtClean="0"/>
              <a:t>P</a:t>
            </a:r>
            <a:r>
              <a:rPr lang="en-US" dirty="0" smtClean="0"/>
              <a:t>olicy (NIRP):</a:t>
            </a:r>
          </a:p>
          <a:p>
            <a:pPr lvl="1"/>
            <a:r>
              <a:rPr lang="en-US" dirty="0" smtClean="0"/>
              <a:t>Growth, inflation</a:t>
            </a:r>
          </a:p>
          <a:p>
            <a:pPr lvl="1"/>
            <a:r>
              <a:rPr lang="en-US" dirty="0" smtClean="0"/>
              <a:t>Bank profitability, micro-structural effects</a:t>
            </a:r>
          </a:p>
          <a:p>
            <a:pPr lvl="1"/>
            <a:r>
              <a:rPr lang="en-US" dirty="0" smtClean="0"/>
              <a:t>Financial Stability</a:t>
            </a:r>
          </a:p>
          <a:p>
            <a:r>
              <a:rPr lang="en-US" dirty="0" smtClean="0"/>
              <a:t>Here, focus on </a:t>
            </a:r>
            <a:r>
              <a:rPr lang="en-US" i="1" dirty="0" smtClean="0"/>
              <a:t>exchange rate behavior</a:t>
            </a:r>
            <a:endParaRPr lang="en-US" dirty="0" smtClean="0"/>
          </a:p>
          <a:p>
            <a:pPr lvl="1"/>
            <a:r>
              <a:rPr lang="en-US" dirty="0" smtClean="0"/>
              <a:t>Volatility, </a:t>
            </a:r>
            <a:r>
              <a:rPr lang="en-US" u="sng" dirty="0" smtClean="0"/>
              <a:t>U</a:t>
            </a:r>
            <a:r>
              <a:rPr lang="en-US" dirty="0" smtClean="0"/>
              <a:t>ncovered </a:t>
            </a:r>
            <a:r>
              <a:rPr lang="en-US" u="sng" dirty="0" smtClean="0"/>
              <a:t>I</a:t>
            </a:r>
            <a:r>
              <a:rPr lang="en-US" dirty="0" smtClean="0"/>
              <a:t>nterest </a:t>
            </a:r>
            <a:r>
              <a:rPr lang="en-US" u="sng" dirty="0" smtClean="0"/>
              <a:t>P</a:t>
            </a:r>
            <a:r>
              <a:rPr lang="en-US" dirty="0" smtClean="0"/>
              <a:t>arity Deviations (UIP)</a:t>
            </a:r>
          </a:p>
          <a:p>
            <a:pPr lvl="1"/>
            <a:r>
              <a:rPr lang="en-US" dirty="0" smtClean="0"/>
              <a:t>Literature: little work, no strong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32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Bilateral Exchange Rate Volatility</a:t>
            </a:r>
            <a:br>
              <a:rPr lang="en-US" b="1" dirty="0" smtClean="0"/>
            </a:br>
            <a:r>
              <a:rPr lang="en-US" b="1" dirty="0" smtClean="0"/>
              <a:t>and Interest Rates: Pooling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9"/>
            <a:ext cx="10515600" cy="472627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44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Quick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evidence that negative nominal interest rates have affected exchange rate </a:t>
            </a:r>
            <a:r>
              <a:rPr lang="en-US" i="1" dirty="0" smtClean="0"/>
              <a:t>volatility</a:t>
            </a:r>
            <a:endParaRPr lang="en-US" dirty="0" smtClean="0"/>
          </a:p>
          <a:p>
            <a:r>
              <a:rPr lang="en-US" dirty="0" smtClean="0"/>
              <a:t>But NIRP sometimes prompted by concerns about </a:t>
            </a:r>
            <a:r>
              <a:rPr lang="en-US" i="1" dirty="0" smtClean="0"/>
              <a:t>level </a:t>
            </a:r>
            <a:r>
              <a:rPr lang="en-US" dirty="0" smtClean="0"/>
              <a:t>of exchange rate (Denmark, Switzerland)</a:t>
            </a:r>
          </a:p>
          <a:p>
            <a:r>
              <a:rPr lang="en-US" dirty="0" smtClean="0"/>
              <a:t>Now move from second- to first-moment of exchange rate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10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Uncovered Interest Parity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Well-known: UIP fails badly in literature</a:t>
            </a:r>
          </a:p>
          <a:p>
            <a:pPr lvl="1"/>
            <a:r>
              <a:rPr lang="en-US" dirty="0" smtClean="0"/>
              <a:t>Often </a:t>
            </a:r>
            <a:r>
              <a:rPr lang="en-US" i="1" dirty="0" smtClean="0"/>
              <a:t>ex post </a:t>
            </a:r>
            <a:r>
              <a:rPr lang="en-US" dirty="0" smtClean="0"/>
              <a:t>changes in exchange rates</a:t>
            </a:r>
            <a:r>
              <a:rPr lang="en-US" i="1" dirty="0" smtClean="0"/>
              <a:t> negatively</a:t>
            </a:r>
            <a:r>
              <a:rPr lang="en-US" dirty="0" smtClean="0"/>
              <a:t> correlated with forward premium!</a:t>
            </a:r>
          </a:p>
          <a:p>
            <a:r>
              <a:rPr lang="en-US" dirty="0" smtClean="0"/>
              <a:t>Does the UIP relationship change in the presence of negative nominal interest rates?</a:t>
            </a:r>
          </a:p>
          <a:p>
            <a:pPr lvl="1"/>
            <a:r>
              <a:rPr lang="en-US" dirty="0" smtClean="0"/>
              <a:t>Essentially compare </a:t>
            </a:r>
            <a:r>
              <a:rPr lang="en-US" i="1" dirty="0" smtClean="0"/>
              <a:t>ex post</a:t>
            </a:r>
            <a:r>
              <a:rPr lang="en-US" dirty="0" smtClean="0"/>
              <a:t> one-month change in bilateral Swiss exchange rate to forward premium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57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Does the Data Say?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Pooling entails </a:t>
            </a:r>
            <a:r>
              <a:rPr lang="en-US" i="1" dirty="0" smtClean="0"/>
              <a:t>much</a:t>
            </a:r>
            <a:r>
              <a:rPr lang="en-US" dirty="0" smtClean="0"/>
              <a:t> dependency across </a:t>
            </a:r>
          </a:p>
          <a:p>
            <a:pPr lvl="1"/>
            <a:r>
              <a:rPr lang="en-US" dirty="0" smtClean="0"/>
              <a:t>Time (prediction horizon &gt; data frequency) – handle with monthly data</a:t>
            </a:r>
          </a:p>
          <a:p>
            <a:pPr lvl="1"/>
            <a:r>
              <a:rPr lang="en-US" dirty="0" smtClean="0"/>
              <a:t>Countries (cross-sectional dependency) – handle with care!</a:t>
            </a:r>
          </a:p>
          <a:p>
            <a:endParaRPr lang="en-US" dirty="0"/>
          </a:p>
          <a:p>
            <a:r>
              <a:rPr lang="en-US" dirty="0" smtClean="0"/>
              <a:t>Little sign of any strong positive relationship</a:t>
            </a:r>
          </a:p>
          <a:p>
            <a:pPr lvl="1"/>
            <a:r>
              <a:rPr lang="en-US" dirty="0" smtClean="0"/>
              <a:t>But slope is </a:t>
            </a:r>
            <a:r>
              <a:rPr lang="en-US" i="1" dirty="0" smtClean="0"/>
              <a:t>positive, both</a:t>
            </a:r>
            <a:r>
              <a:rPr lang="en-US" dirty="0" smtClean="0"/>
              <a:t> for a) whole sample; b) observations with one negative interest rate (half of sample)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03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Monthly Exchange Rate Changes</a:t>
            </a:r>
            <a:br>
              <a:rPr lang="en-US" b="1" dirty="0" smtClean="0"/>
            </a:br>
            <a:r>
              <a:rPr lang="en-US" b="1" dirty="0" smtClean="0"/>
              <a:t>and Forward Premia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9"/>
            <a:ext cx="10515600" cy="472627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40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Positive Results Warrant Further Investigation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Zoom into periods of different Swiss interest rates</a:t>
            </a:r>
          </a:p>
          <a:p>
            <a:pPr lvl="1"/>
            <a:r>
              <a:rPr lang="en-US" dirty="0" smtClean="0"/>
              <a:t>Histogram suggests: a) periods of very negative rates; and b) periods ≈ 0</a:t>
            </a:r>
          </a:p>
          <a:p>
            <a:pPr lvl="1"/>
            <a:endParaRPr lang="en-US" dirty="0"/>
          </a:p>
          <a:p>
            <a:r>
              <a:rPr lang="en-US" dirty="0" smtClean="0"/>
              <a:t>Swiss interest rates </a:t>
            </a:r>
            <a:r>
              <a:rPr lang="en-US" i="1" dirty="0" smtClean="0"/>
              <a:t>very </a:t>
            </a:r>
            <a:r>
              <a:rPr lang="en-US" dirty="0" smtClean="0"/>
              <a:t>negative(&lt;-.5%): no relationship</a:t>
            </a:r>
          </a:p>
          <a:p>
            <a:r>
              <a:rPr lang="en-US" dirty="0" smtClean="0"/>
              <a:t>Swiss interest rates </a:t>
            </a:r>
            <a:r>
              <a:rPr lang="en-US" i="1" dirty="0" smtClean="0"/>
              <a:t>tiny positive </a:t>
            </a:r>
            <a:r>
              <a:rPr lang="en-US" dirty="0" smtClean="0"/>
              <a:t>(&lt;.1%): no relationship</a:t>
            </a:r>
            <a:endParaRPr lang="en-US" dirty="0"/>
          </a:p>
          <a:p>
            <a:r>
              <a:rPr lang="en-US" dirty="0" smtClean="0"/>
              <a:t>Swiss </a:t>
            </a:r>
            <a:r>
              <a:rPr lang="en-US" dirty="0"/>
              <a:t>interest rates </a:t>
            </a:r>
            <a:r>
              <a:rPr lang="en-US" i="1" dirty="0"/>
              <a:t>tiny </a:t>
            </a:r>
            <a:r>
              <a:rPr lang="en-US" i="1" dirty="0" smtClean="0"/>
              <a:t>negative </a:t>
            </a:r>
            <a:r>
              <a:rPr lang="en-US" dirty="0" smtClean="0"/>
              <a:t>(&gt;-.</a:t>
            </a:r>
            <a:r>
              <a:rPr lang="en-US" dirty="0"/>
              <a:t>1</a:t>
            </a:r>
            <a:r>
              <a:rPr lang="en-US" dirty="0" smtClean="0"/>
              <a:t>%): </a:t>
            </a:r>
            <a:r>
              <a:rPr lang="en-US" i="1" dirty="0" smtClean="0"/>
              <a:t>positive </a:t>
            </a:r>
            <a:r>
              <a:rPr lang="en-US" dirty="0" smtClean="0"/>
              <a:t>relationship</a:t>
            </a:r>
          </a:p>
          <a:p>
            <a:pPr lvl="1"/>
            <a:r>
              <a:rPr lang="en-US" dirty="0" smtClean="0"/>
              <a:t>Statistically significant but poor fit, few observations</a:t>
            </a:r>
          </a:p>
          <a:p>
            <a:pPr lvl="1"/>
            <a:r>
              <a:rPr lang="en-US" dirty="0" smtClean="0"/>
              <a:t>Statistically different slope as interest rates positive/negative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126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Monthly Exchange Rate Changes</a:t>
            </a:r>
            <a:br>
              <a:rPr lang="en-US" b="1" dirty="0" smtClean="0"/>
            </a:br>
            <a:r>
              <a:rPr lang="en-US" b="1" dirty="0" smtClean="0"/>
              <a:t>and Forward Premia: Zooming In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9"/>
            <a:ext cx="10515600" cy="472627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0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Even More Investigation 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 to Euro; </a:t>
            </a:r>
            <a:r>
              <a:rPr lang="en-US" i="1" dirty="0" smtClean="0"/>
              <a:t>many</a:t>
            </a:r>
            <a:r>
              <a:rPr lang="en-US" dirty="0" smtClean="0"/>
              <a:t> more observations with interest rates close to zero (both positive and negative)</a:t>
            </a:r>
          </a:p>
          <a:p>
            <a:endParaRPr lang="en-US" dirty="0" smtClean="0"/>
          </a:p>
          <a:p>
            <a:r>
              <a:rPr lang="en-US" dirty="0" smtClean="0"/>
              <a:t>Euro interest </a:t>
            </a:r>
            <a:r>
              <a:rPr lang="en-US" dirty="0"/>
              <a:t>rates </a:t>
            </a:r>
            <a:r>
              <a:rPr lang="en-US" i="1" dirty="0" smtClean="0"/>
              <a:t>miniscule positive </a:t>
            </a:r>
            <a:r>
              <a:rPr lang="en-US" dirty="0" smtClean="0"/>
              <a:t>(&lt;.05%): negative </a:t>
            </a:r>
            <a:r>
              <a:rPr lang="en-US" dirty="0"/>
              <a:t>relationship</a:t>
            </a:r>
          </a:p>
          <a:p>
            <a:r>
              <a:rPr lang="en-US" dirty="0" smtClean="0"/>
              <a:t>Euro </a:t>
            </a:r>
            <a:r>
              <a:rPr lang="en-US" dirty="0"/>
              <a:t>interest rates </a:t>
            </a:r>
            <a:r>
              <a:rPr lang="en-US" dirty="0" smtClean="0"/>
              <a:t>miniscule</a:t>
            </a:r>
            <a:r>
              <a:rPr lang="en-US" i="1" dirty="0" smtClean="0"/>
              <a:t> </a:t>
            </a:r>
            <a:r>
              <a:rPr lang="en-US" i="1" dirty="0"/>
              <a:t>negative </a:t>
            </a:r>
            <a:r>
              <a:rPr lang="en-US" dirty="0" smtClean="0"/>
              <a:t>(&gt;-.05%): no relationship</a:t>
            </a:r>
          </a:p>
          <a:p>
            <a:pPr lvl="1"/>
            <a:r>
              <a:rPr lang="en-US" dirty="0" smtClean="0"/>
              <a:t>Quite different from Swiss Franc (none/significantly positive)</a:t>
            </a:r>
          </a:p>
          <a:p>
            <a:pPr lvl="1"/>
            <a:r>
              <a:rPr lang="en-US" dirty="0" smtClean="0"/>
              <a:t>Statistical analogue to come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086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Monthly Exchange Rate Changes</a:t>
            </a:r>
            <a:br>
              <a:rPr lang="en-US" b="1" dirty="0" smtClean="0"/>
            </a:br>
            <a:r>
              <a:rPr lang="en-US" b="1" dirty="0" smtClean="0"/>
              <a:t>and Forward Premia: Zooming Into the Euro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9"/>
            <a:ext cx="10515600" cy="472627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27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Testing UIP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Estimate: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log(s</a:t>
            </a:r>
            <a:r>
              <a:rPr lang="en-US" baseline="-25000" dirty="0" smtClean="0"/>
              <a:t>i,t+21</a:t>
            </a:r>
            <a:r>
              <a:rPr lang="en-US" dirty="0"/>
              <a:t>)-log(</a:t>
            </a:r>
            <a:r>
              <a:rPr lang="en-US" dirty="0" err="1"/>
              <a:t>s</a:t>
            </a:r>
            <a:r>
              <a:rPr lang="en-US" baseline="-25000" dirty="0" err="1"/>
              <a:t>i,t</a:t>
            </a:r>
            <a:r>
              <a:rPr lang="en-US" dirty="0"/>
              <a:t>) = α + β[log(f</a:t>
            </a:r>
            <a:r>
              <a:rPr lang="en-US" baseline="-25000" dirty="0"/>
              <a:t>i,t+21,t</a:t>
            </a:r>
            <a:r>
              <a:rPr lang="en-US" dirty="0"/>
              <a:t>)-log(</a:t>
            </a:r>
            <a:r>
              <a:rPr lang="en-US" dirty="0" err="1"/>
              <a:t>s</a:t>
            </a:r>
            <a:r>
              <a:rPr lang="en-US" baseline="-25000" dirty="0" err="1"/>
              <a:t>i,t</a:t>
            </a:r>
            <a:r>
              <a:rPr lang="en-US" dirty="0"/>
              <a:t>)] + </a:t>
            </a:r>
            <a:r>
              <a:rPr lang="en-US" dirty="0" err="1">
                <a:solidFill>
                  <a:srgbClr val="FF0000"/>
                </a:solidFill>
              </a:rPr>
              <a:t>γ</a:t>
            </a:r>
            <a:r>
              <a:rPr lang="en-US" dirty="0" err="1"/>
              <a:t>One</a:t>
            </a:r>
            <a:r>
              <a:rPr lang="en-US" baseline="-25000" dirty="0" err="1"/>
              <a:t>i,t</a:t>
            </a:r>
            <a:r>
              <a:rPr lang="en-US" dirty="0"/>
              <a:t> + </a:t>
            </a:r>
            <a:r>
              <a:rPr lang="en-US" dirty="0" err="1">
                <a:solidFill>
                  <a:srgbClr val="FF0000"/>
                </a:solidFill>
              </a:rPr>
              <a:t>δ</a:t>
            </a:r>
            <a:r>
              <a:rPr lang="en-US" dirty="0" err="1"/>
              <a:t>Both</a:t>
            </a:r>
            <a:r>
              <a:rPr lang="en-US" baseline="-25000" dirty="0" err="1"/>
              <a:t>i,t</a:t>
            </a:r>
            <a:r>
              <a:rPr lang="en-US" dirty="0"/>
              <a:t> + </a:t>
            </a:r>
            <a:r>
              <a:rPr lang="en-US" dirty="0" smtClean="0"/>
              <a:t>ε</a:t>
            </a:r>
            <a:r>
              <a:rPr lang="en-US" baseline="-25000" dirty="0" smtClean="0"/>
              <a:t>i,t+21,t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r>
              <a:rPr lang="en-US" dirty="0" smtClean="0"/>
              <a:t>No risk premium, rational expectations, large sample: </a:t>
            </a:r>
            <a:r>
              <a:rPr lang="en-US" dirty="0"/>
              <a:t>α=0, β=1, </a:t>
            </a:r>
            <a:r>
              <a:rPr lang="en-US" dirty="0" smtClean="0"/>
              <a:t>γ=δ=0</a:t>
            </a:r>
          </a:p>
          <a:p>
            <a:r>
              <a:rPr lang="en-US" dirty="0" smtClean="0"/>
              <a:t>Much of literature has </a:t>
            </a:r>
            <a:r>
              <a:rPr lang="el-GR" dirty="0" smtClean="0"/>
              <a:t>β</a:t>
            </a:r>
            <a:r>
              <a:rPr lang="en-US" dirty="0" smtClean="0"/>
              <a:t>&lt;1 (often negative)</a:t>
            </a:r>
          </a:p>
          <a:p>
            <a:r>
              <a:rPr lang="en-US" dirty="0" smtClean="0"/>
              <a:t>MA errors, so use Newey-West standard errors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65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Summary of Findings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NIRP: almost no observable consequences for exchange rate behavior</a:t>
            </a:r>
          </a:p>
          <a:p>
            <a:pPr lvl="1"/>
            <a:r>
              <a:rPr lang="en-US" dirty="0" smtClean="0"/>
              <a:t>Shocks that drive nominal rates negative similar to those when rates low</a:t>
            </a:r>
          </a:p>
          <a:p>
            <a:pPr lvl="1"/>
            <a:r>
              <a:rPr lang="en-US" dirty="0" smtClean="0"/>
              <a:t>Little evidence of non-</a:t>
            </a:r>
            <a:r>
              <a:rPr lang="en-US" dirty="0" err="1" smtClean="0"/>
              <a:t>linearities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xchange rates similar when interest rates in (0, .25%) and (-.25%, 0)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948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Fama Regressions: NIRP as intercept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853798"/>
              </p:ext>
            </p:extLst>
          </p:nvPr>
        </p:nvGraphicFramePr>
        <p:xfrm>
          <a:off x="838200" y="1690688"/>
          <a:ext cx="10515600" cy="4454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992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Slope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Intercept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One Negative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Interest Rate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Two Negative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Interest Rates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Observations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8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Prevalence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49%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1%</a:t>
                      </a:r>
                      <a:endParaRPr lang="en-US" sz="28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93,937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22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Common</a:t>
                      </a:r>
                      <a:endParaRPr lang="en-US" sz="2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Intercept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.59**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(.12)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.16**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(.06)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93,937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22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Default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.58**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(.13)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.13*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(.07)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.07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(.08)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-.57**</a:t>
                      </a:r>
                      <a:endParaRPr lang="en-US" sz="2800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(.16)</a:t>
                      </a:r>
                      <a:endParaRPr lang="en-US" sz="28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93,937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22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Country</a:t>
                      </a:r>
                      <a:endParaRPr lang="en-US" sz="2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FE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.61**</a:t>
                      </a:r>
                      <a:endParaRPr lang="en-US" sz="28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(.16)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n/a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.10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(.08)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-.87**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(.20)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93,937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61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UIP works poorly: easily reject </a:t>
            </a:r>
            <a:r>
              <a:rPr lang="en-US" dirty="0"/>
              <a:t>α=0, </a:t>
            </a:r>
            <a:r>
              <a:rPr lang="en-US" dirty="0" smtClean="0"/>
              <a:t>β=1</a:t>
            </a:r>
            <a:endParaRPr lang="en-US" dirty="0"/>
          </a:p>
          <a:p>
            <a:pPr lvl="1"/>
            <a:r>
              <a:rPr lang="en-US" dirty="0" smtClean="0"/>
              <a:t>Doesn’t change with NIRP dummies</a:t>
            </a:r>
          </a:p>
          <a:p>
            <a:pPr lvl="1"/>
            <a:r>
              <a:rPr lang="en-US" dirty="0" smtClean="0"/>
              <a:t>Results robust to robustness checks </a:t>
            </a:r>
          </a:p>
          <a:p>
            <a:r>
              <a:rPr lang="en-US" i="1" dirty="0" smtClean="0"/>
              <a:t>But</a:t>
            </a:r>
            <a:r>
              <a:rPr lang="en-US" dirty="0" smtClean="0"/>
              <a:t> UIP works better than usual (</a:t>
            </a:r>
            <a:r>
              <a:rPr lang="el-GR" dirty="0" smtClean="0"/>
              <a:t>β</a:t>
            </a:r>
            <a:r>
              <a:rPr lang="en-US" dirty="0" smtClean="0"/>
              <a:t>&gt;0)</a:t>
            </a:r>
          </a:p>
          <a:p>
            <a:r>
              <a:rPr lang="en-US" dirty="0" smtClean="0"/>
              <a:t>Can also check if </a:t>
            </a:r>
            <a:r>
              <a:rPr lang="en-US" i="1" dirty="0" smtClean="0"/>
              <a:t>slopes</a:t>
            </a:r>
            <a:r>
              <a:rPr lang="en-US" dirty="0" smtClean="0"/>
              <a:t> vary by NIRP (multiplicative, not additive)</a:t>
            </a:r>
          </a:p>
          <a:p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447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Fama Regressions: NIRP as slope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96198"/>
              </p:ext>
            </p:extLst>
          </p:nvPr>
        </p:nvGraphicFramePr>
        <p:xfrm>
          <a:off x="1714500" y="1690688"/>
          <a:ext cx="8763000" cy="4621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992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Negative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Interest Rates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 Negative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Interest Rate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Negative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Interest Rates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Observations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8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Default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-.06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(.11)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.74**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(.14)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-14**</a:t>
                      </a:r>
                      <a:endParaRPr lang="en-US" sz="28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US" sz="28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93,937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22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Country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-.14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(.16)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.78**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(.13)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-17**</a:t>
                      </a:r>
                      <a:endParaRPr lang="en-US" sz="28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(4)</a:t>
                      </a:r>
                      <a:endParaRPr lang="en-US" sz="28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93,937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22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US$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.20*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(.08)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.51**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(.11)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88,979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22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Euro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(.11)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.76**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(.13)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-2.11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(1.80)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93,937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521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Promising Results Warrant Investigation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regression discontinuity approach to focus on importance of negative rates</a:t>
            </a:r>
          </a:p>
          <a:p>
            <a:r>
              <a:rPr lang="en-US" dirty="0" smtClean="0"/>
              <a:t>Use Euro rates (many observations with interest rates ≈ 0) on: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log(s</a:t>
            </a:r>
            <a:r>
              <a:rPr lang="en-US" baseline="-25000" dirty="0"/>
              <a:t>i,t+21</a:t>
            </a:r>
            <a:r>
              <a:rPr lang="en-US" dirty="0"/>
              <a:t>)-log(</a:t>
            </a:r>
            <a:r>
              <a:rPr lang="en-US" dirty="0" err="1"/>
              <a:t>s</a:t>
            </a:r>
            <a:r>
              <a:rPr lang="en-US" baseline="-25000" dirty="0" err="1"/>
              <a:t>i,t</a:t>
            </a:r>
            <a:r>
              <a:rPr lang="en-US" dirty="0"/>
              <a:t>) = [(α</a:t>
            </a:r>
            <a:r>
              <a:rPr lang="en-US" baseline="30000" dirty="0"/>
              <a:t>P</a:t>
            </a:r>
            <a:r>
              <a:rPr lang="en-US" dirty="0"/>
              <a:t> + β</a:t>
            </a:r>
            <a:r>
              <a:rPr lang="en-US" baseline="30000" dirty="0"/>
              <a:t>P</a:t>
            </a:r>
            <a:r>
              <a:rPr lang="en-US" dirty="0"/>
              <a:t>)*</a:t>
            </a:r>
            <a:r>
              <a:rPr lang="en-US" dirty="0" err="1"/>
              <a:t>POS</a:t>
            </a:r>
            <a:r>
              <a:rPr lang="en-US" baseline="-25000" dirty="0" err="1"/>
              <a:t>i,t</a:t>
            </a:r>
            <a:r>
              <a:rPr lang="en-US" dirty="0"/>
              <a:t>]•[log(f</a:t>
            </a:r>
            <a:r>
              <a:rPr lang="en-US" baseline="-25000" dirty="0"/>
              <a:t>i,t+21,t</a:t>
            </a:r>
            <a:r>
              <a:rPr lang="en-US" dirty="0"/>
              <a:t>)-log(</a:t>
            </a:r>
            <a:r>
              <a:rPr lang="en-US" dirty="0" err="1"/>
              <a:t>s</a:t>
            </a:r>
            <a:r>
              <a:rPr lang="en-US" baseline="-25000" dirty="0" err="1"/>
              <a:t>i,t</a:t>
            </a:r>
            <a:r>
              <a:rPr lang="en-US" dirty="0"/>
              <a:t>)]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dirty="0" smtClean="0"/>
              <a:t>                             + </a:t>
            </a:r>
            <a:r>
              <a:rPr lang="en-US" dirty="0"/>
              <a:t>[(α</a:t>
            </a:r>
            <a:r>
              <a:rPr lang="en-US" baseline="30000" dirty="0"/>
              <a:t>N</a:t>
            </a:r>
            <a:r>
              <a:rPr lang="en-US" dirty="0"/>
              <a:t> + β</a:t>
            </a:r>
            <a:r>
              <a:rPr lang="en-US" baseline="30000" dirty="0"/>
              <a:t>N</a:t>
            </a:r>
            <a:r>
              <a:rPr lang="en-US" dirty="0"/>
              <a:t>)*</a:t>
            </a:r>
            <a:r>
              <a:rPr lang="en-US" dirty="0" err="1"/>
              <a:t>NEG</a:t>
            </a:r>
            <a:r>
              <a:rPr lang="en-US" baseline="-25000" dirty="0" err="1"/>
              <a:t>i,t</a:t>
            </a:r>
            <a:r>
              <a:rPr lang="en-US" dirty="0"/>
              <a:t>]•[log(f</a:t>
            </a:r>
            <a:r>
              <a:rPr lang="en-US" baseline="-25000" dirty="0"/>
              <a:t>i,t+21,t</a:t>
            </a:r>
            <a:r>
              <a:rPr lang="en-US" dirty="0"/>
              <a:t>)-log(</a:t>
            </a:r>
            <a:r>
              <a:rPr lang="en-US" dirty="0" err="1"/>
              <a:t>s</a:t>
            </a:r>
            <a:r>
              <a:rPr lang="en-US" baseline="-25000" dirty="0" err="1"/>
              <a:t>i,t</a:t>
            </a:r>
            <a:r>
              <a:rPr lang="en-US" dirty="0"/>
              <a:t>)] + ε</a:t>
            </a:r>
            <a:r>
              <a:rPr lang="en-US" baseline="-25000" dirty="0"/>
              <a:t>i,t+21,t</a:t>
            </a:r>
            <a:r>
              <a:rPr lang="en-US" dirty="0"/>
              <a:t>		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Where POS/NEG is dummy for country i with positive/negative interest rates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187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Testing for Slope </a:t>
            </a:r>
            <a:r>
              <a:rPr lang="en-US" b="1" dirty="0" smtClean="0"/>
              <a:t>Discontinuity</a:t>
            </a:r>
            <a:br>
              <a:rPr lang="en-US" b="1" dirty="0" smtClean="0"/>
            </a:br>
            <a:r>
              <a:rPr lang="en-US" b="1" dirty="0" smtClean="0"/>
              <a:t>of </a:t>
            </a:r>
            <a:r>
              <a:rPr lang="en-US" b="1" dirty="0"/>
              <a:t>Fama </a:t>
            </a:r>
            <a:r>
              <a:rPr lang="en-US" b="1" dirty="0" smtClean="0"/>
              <a:t>Regression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404608"/>
              </p:ext>
            </p:extLst>
          </p:nvPr>
        </p:nvGraphicFramePr>
        <p:xfrm>
          <a:off x="838200" y="1825625"/>
          <a:ext cx="10515600" cy="4530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64724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Size of Euro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Interest rate 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Euro Interest Rate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Equality Test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(p-value)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Observations</a:t>
                      </a:r>
                    </a:p>
                  </a:txBody>
                  <a:tcPr marL="68580" marR="68580" marT="0" marB="0"/>
                </a:tc>
              </a:tr>
              <a:tr h="6472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Negative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7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+/- .05%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.25 (.32)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-.19 (.20)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 (.22)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9,526</a:t>
                      </a:r>
                    </a:p>
                  </a:txBody>
                  <a:tcPr marL="68580" marR="68580" marT="0" marB="0"/>
                </a:tc>
              </a:tr>
              <a:tr h="647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+/- .10%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.76 (.45)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-.23 (.16)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 (.25)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37,742</a:t>
                      </a:r>
                    </a:p>
                  </a:txBody>
                  <a:tcPr marL="68580" marR="68580" marT="0" marB="0"/>
                </a:tc>
              </a:tr>
              <a:tr h="647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+/- .15%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.42 (.27)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.27 (.16)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 (.62)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42,919</a:t>
                      </a:r>
                    </a:p>
                  </a:txBody>
                  <a:tcPr marL="68580" marR="68580" marT="0" marB="0"/>
                </a:tc>
              </a:tr>
              <a:tr h="647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+/- .20%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.77 (.11)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.37 (.17)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4.2* (.04)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47,188</a:t>
                      </a:r>
                    </a:p>
                  </a:txBody>
                  <a:tcPr marL="68580" marR="68580" marT="0" marB="0"/>
                </a:tc>
              </a:tr>
              <a:tr h="647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+/- .25%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.75 (.11)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.47 (.17)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 (.16)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54,689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924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Another Approach: Carry Trade Returns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Carry trade relies on UIP deviations</a:t>
            </a:r>
          </a:p>
          <a:p>
            <a:r>
              <a:rPr lang="en-US" dirty="0" smtClean="0"/>
              <a:t>Consensus in literature of positive but risky returns (Burnside et al)</a:t>
            </a:r>
          </a:p>
          <a:p>
            <a:r>
              <a:rPr lang="en-US" dirty="0" smtClean="0"/>
              <a:t>We ask “Do carry trade returns vary with negative nominal interest rates?”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034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Constructing Carry Trade Returns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Begin with Swiss </a:t>
            </a:r>
            <a:r>
              <a:rPr lang="en-US" dirty="0"/>
              <a:t>Franc as </a:t>
            </a:r>
            <a:r>
              <a:rPr lang="en-US" dirty="0" smtClean="0"/>
              <a:t>default </a:t>
            </a:r>
            <a:r>
              <a:rPr lang="en-US" dirty="0"/>
              <a:t>currency </a:t>
            </a:r>
            <a:r>
              <a:rPr lang="en-US" dirty="0" smtClean="0"/>
              <a:t>to </a:t>
            </a:r>
            <a:r>
              <a:rPr lang="en-US" dirty="0"/>
              <a:t>measure cumulative returns.</a:t>
            </a:r>
          </a:p>
          <a:p>
            <a:pPr lvl="1"/>
            <a:r>
              <a:rPr lang="en-US" dirty="0" smtClean="0"/>
              <a:t>Also </a:t>
            </a:r>
            <a:r>
              <a:rPr lang="en-US" dirty="0"/>
              <a:t>use </a:t>
            </a:r>
            <a:r>
              <a:rPr lang="en-US" dirty="0" smtClean="0"/>
              <a:t>Pound </a:t>
            </a:r>
            <a:r>
              <a:rPr lang="en-US" dirty="0"/>
              <a:t>Sterling and </a:t>
            </a:r>
            <a:r>
              <a:rPr lang="en-US" dirty="0" smtClean="0"/>
              <a:t>American dollar for sensitivity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Each month, </a:t>
            </a:r>
            <a:r>
              <a:rPr lang="en-US" dirty="0" smtClean="0"/>
              <a:t>sort </a:t>
            </a:r>
            <a:r>
              <a:rPr lang="en-US" dirty="0"/>
              <a:t>all 60 currencies (excluding </a:t>
            </a:r>
            <a:r>
              <a:rPr lang="en-US" dirty="0" smtClean="0"/>
              <a:t>base) </a:t>
            </a:r>
            <a:r>
              <a:rPr lang="en-US" dirty="0"/>
              <a:t>by </a:t>
            </a:r>
            <a:r>
              <a:rPr lang="en-US" dirty="0" smtClean="0"/>
              <a:t>interest rate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interest rates implied by CIP through </a:t>
            </a:r>
            <a:r>
              <a:rPr lang="en-US" dirty="0" smtClean="0"/>
              <a:t>forward premium</a:t>
            </a:r>
            <a:endParaRPr lang="en-US" dirty="0"/>
          </a:p>
          <a:p>
            <a:pPr lvl="1"/>
            <a:r>
              <a:rPr lang="en-US" dirty="0" smtClean="0"/>
              <a:t>Also use </a:t>
            </a:r>
            <a:r>
              <a:rPr lang="en-US" dirty="0"/>
              <a:t>explicit </a:t>
            </a:r>
            <a:r>
              <a:rPr lang="en-US" dirty="0" smtClean="0"/>
              <a:t>interest rates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Form </a:t>
            </a:r>
            <a:r>
              <a:rPr lang="en-US" dirty="0"/>
              <a:t>two </a:t>
            </a:r>
            <a:r>
              <a:rPr lang="en-US" dirty="0" smtClean="0"/>
              <a:t>portfolios</a:t>
            </a:r>
          </a:p>
          <a:p>
            <a:pPr lvl="1"/>
            <a:r>
              <a:rPr lang="en-US" dirty="0" smtClean="0"/>
              <a:t>Short </a:t>
            </a:r>
            <a:r>
              <a:rPr lang="en-US" dirty="0"/>
              <a:t>portfolio with </a:t>
            </a:r>
            <a:r>
              <a:rPr lang="en-US" dirty="0" smtClean="0"/>
              <a:t>lowest </a:t>
            </a:r>
            <a:r>
              <a:rPr lang="en-US" dirty="0"/>
              <a:t>three interest rates (equally weighted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Long </a:t>
            </a:r>
            <a:r>
              <a:rPr lang="en-US" dirty="0"/>
              <a:t>portfolio with </a:t>
            </a:r>
            <a:r>
              <a:rPr lang="en-US" dirty="0" smtClean="0"/>
              <a:t>highest </a:t>
            </a:r>
            <a:r>
              <a:rPr lang="en-US" dirty="0"/>
              <a:t>three interest </a:t>
            </a:r>
            <a:r>
              <a:rPr lang="en-US" dirty="0" smtClean="0"/>
              <a:t>rates</a:t>
            </a:r>
            <a:endParaRPr lang="en-US" dirty="0"/>
          </a:p>
          <a:p>
            <a:pPr lvl="1"/>
            <a:r>
              <a:rPr lang="en-US" dirty="0" smtClean="0"/>
              <a:t>Also </a:t>
            </a:r>
            <a:r>
              <a:rPr lang="en-US" dirty="0"/>
              <a:t>consider portfolios with five and ten </a:t>
            </a:r>
            <a:r>
              <a:rPr lang="en-US" dirty="0" smtClean="0"/>
              <a:t>currencies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Construct returns </a:t>
            </a:r>
            <a:r>
              <a:rPr lang="en-US" dirty="0"/>
              <a:t>for </a:t>
            </a:r>
            <a:r>
              <a:rPr lang="en-US" dirty="0" smtClean="0"/>
              <a:t>(long</a:t>
            </a:r>
            <a:r>
              <a:rPr lang="en-US" dirty="0"/>
              <a:t>, short </a:t>
            </a:r>
            <a:r>
              <a:rPr lang="en-US" dirty="0" smtClean="0"/>
              <a:t>and) </a:t>
            </a:r>
            <a:r>
              <a:rPr lang="en-US" dirty="0"/>
              <a:t>long minus short </a:t>
            </a:r>
            <a:r>
              <a:rPr lang="en-US" dirty="0" smtClean="0"/>
              <a:t>portfolios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Each month, </a:t>
            </a:r>
            <a:r>
              <a:rPr lang="en-US" dirty="0" smtClean="0"/>
              <a:t>repeat </a:t>
            </a:r>
            <a:r>
              <a:rPr lang="en-US" dirty="0"/>
              <a:t>steps </a:t>
            </a:r>
            <a:r>
              <a:rPr lang="en-US" dirty="0" smtClean="0"/>
              <a:t>2-4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142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Carry Trade Returns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77133"/>
            <a:ext cx="10515600" cy="472627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189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Using Explicit Interest Rates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77133"/>
            <a:ext cx="10515600" cy="472627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822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Carry Trade Returns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Pervasive but risky</a:t>
            </a:r>
          </a:p>
          <a:p>
            <a:r>
              <a:rPr lang="en-US" dirty="0" smtClean="0"/>
              <a:t>Higher with fewer currencies in portfolios</a:t>
            </a:r>
          </a:p>
          <a:p>
            <a:r>
              <a:rPr lang="en-US" dirty="0" smtClean="0"/>
              <a:t>But … do returns vary with NIRP?</a:t>
            </a:r>
          </a:p>
          <a:p>
            <a:r>
              <a:rPr lang="en-US" dirty="0" smtClean="0"/>
              <a:t>Estimate: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CARRY</a:t>
            </a:r>
            <a:r>
              <a:rPr lang="en-US" baseline="-25000" dirty="0" err="1" smtClean="0"/>
              <a:t>c,s,i,t</a:t>
            </a:r>
            <a:r>
              <a:rPr lang="en-US" dirty="0" smtClean="0"/>
              <a:t> </a:t>
            </a:r>
            <a:r>
              <a:rPr lang="en-US" dirty="0"/>
              <a:t>= α + </a:t>
            </a:r>
            <a:r>
              <a:rPr lang="en-US" dirty="0">
                <a:solidFill>
                  <a:srgbClr val="FF0000"/>
                </a:solidFill>
              </a:rPr>
              <a:t>β</a:t>
            </a:r>
            <a:r>
              <a:rPr lang="en-US" dirty="0" err="1"/>
              <a:t>NEG</a:t>
            </a:r>
            <a:r>
              <a:rPr lang="en-US" baseline="-25000" dirty="0" err="1"/>
              <a:t>t</a:t>
            </a:r>
            <a:r>
              <a:rPr lang="en-US" dirty="0"/>
              <a:t>  + </a:t>
            </a:r>
            <a:r>
              <a:rPr lang="en-US" dirty="0" err="1"/>
              <a:t>ε</a:t>
            </a:r>
            <a:r>
              <a:rPr lang="en-US" baseline="-25000" dirty="0" err="1"/>
              <a:t>c,s,i,t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/>
              <a:t>CARRY</a:t>
            </a:r>
            <a:r>
              <a:rPr lang="en-US" baseline="-25000" dirty="0" err="1"/>
              <a:t>c,s,i,t</a:t>
            </a:r>
            <a:r>
              <a:rPr lang="en-US" dirty="0"/>
              <a:t> </a:t>
            </a:r>
            <a:r>
              <a:rPr lang="en-US" dirty="0" smtClean="0"/>
              <a:t>monthly </a:t>
            </a:r>
            <a:r>
              <a:rPr lang="en-US" dirty="0"/>
              <a:t>flow carry-trade return measured in currency c, with s currencies in both long/short portfolios, using measure i of interest rates (implicit in forward rates/explicit) at month t</a:t>
            </a:r>
            <a:r>
              <a:rPr lang="en-US" dirty="0" smtClean="0"/>
              <a:t>,</a:t>
            </a:r>
            <a:endParaRPr lang="en-US" dirty="0"/>
          </a:p>
          <a:p>
            <a:pPr lvl="1"/>
            <a:r>
              <a:rPr lang="en-US" dirty="0" err="1"/>
              <a:t>NEG</a:t>
            </a:r>
            <a:r>
              <a:rPr lang="en-US" baseline="-25000" dirty="0" err="1"/>
              <a:t>t</a:t>
            </a:r>
            <a:r>
              <a:rPr lang="en-US" dirty="0"/>
              <a:t> </a:t>
            </a:r>
            <a:r>
              <a:rPr lang="en-US" dirty="0" smtClean="0"/>
              <a:t>importance of negative </a:t>
            </a:r>
            <a:r>
              <a:rPr lang="en-US" dirty="0"/>
              <a:t>interest rates </a:t>
            </a:r>
            <a:r>
              <a:rPr lang="en-US" dirty="0" smtClean="0"/>
              <a:t>at t</a:t>
            </a:r>
            <a:r>
              <a:rPr lang="en-US" i="1" dirty="0" smtClean="0"/>
              <a:t> </a:t>
            </a:r>
            <a:r>
              <a:rPr lang="en-US" dirty="0" smtClean="0"/>
              <a:t>(Any? number?)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65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Data Set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span short, hence maximize scope of necessarily limited data set</a:t>
            </a:r>
          </a:p>
          <a:p>
            <a:pPr lvl="1"/>
            <a:r>
              <a:rPr lang="en-US" dirty="0" smtClean="0"/>
              <a:t>Include 61 currencies/economies “countries”</a:t>
            </a:r>
          </a:p>
          <a:p>
            <a:r>
              <a:rPr lang="en-US" dirty="0" smtClean="0"/>
              <a:t>Begin January 2010 (post GFC), continue through May 2016</a:t>
            </a:r>
          </a:p>
          <a:p>
            <a:r>
              <a:rPr lang="en-US" dirty="0" smtClean="0"/>
              <a:t>Daily (highest frequency with many countries)</a:t>
            </a:r>
          </a:p>
          <a:p>
            <a:r>
              <a:rPr lang="en-US" dirty="0" smtClean="0"/>
              <a:t>Switzerland usually base</a:t>
            </a:r>
          </a:p>
          <a:p>
            <a:pPr lvl="1"/>
            <a:r>
              <a:rPr lang="en-US" dirty="0" smtClean="0"/>
              <a:t>First negative nominal rates; longest span of time; most negative rates</a:t>
            </a:r>
          </a:p>
          <a:p>
            <a:pPr lvl="1"/>
            <a:r>
              <a:rPr lang="en-US" dirty="0" smtClean="0"/>
              <a:t>Sensitivity with US$, GBP, Euro as alternatives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987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Returns from Long-Short </a:t>
            </a:r>
            <a:r>
              <a:rPr lang="en-US" b="1" dirty="0" smtClean="0"/>
              <a:t>Portfolios</a:t>
            </a:r>
            <a:br>
              <a:rPr lang="en-US" b="1" dirty="0" smtClean="0"/>
            </a:br>
            <a:r>
              <a:rPr lang="en-US" b="1" dirty="0" smtClean="0"/>
              <a:t>and </a:t>
            </a:r>
            <a:r>
              <a:rPr lang="en-US" dirty="0"/>
              <a:t> </a:t>
            </a:r>
            <a:r>
              <a:rPr lang="en-US" b="1" dirty="0"/>
              <a:t>Negative Interest </a:t>
            </a:r>
            <a:r>
              <a:rPr lang="en-US" b="1" dirty="0" smtClean="0"/>
              <a:t>Rates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616273"/>
              </p:ext>
            </p:extLst>
          </p:nvPr>
        </p:nvGraphicFramePr>
        <p:xfrm>
          <a:off x="838200" y="1825627"/>
          <a:ext cx="10515600" cy="4530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647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Currency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Portfolio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Negative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Interest Rate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Negative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Interest Rates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7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Swiss Franc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Implicit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.002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(.002)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.006</a:t>
                      </a:r>
                      <a:endParaRPr lang="en-US" sz="2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(.007)</a:t>
                      </a:r>
                      <a:endParaRPr lang="en-US" sz="2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7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Swiss Franc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Implicit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.001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(.001)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.007</a:t>
                      </a:r>
                      <a:endParaRPr lang="en-US" sz="2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(.006)</a:t>
                      </a:r>
                      <a:endParaRPr lang="en-US" sz="2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7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Swiss Franc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Implicit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.000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(.001)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.002</a:t>
                      </a:r>
                      <a:endParaRPr lang="en-US" sz="2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(.004)</a:t>
                      </a:r>
                      <a:endParaRPr lang="en-US" sz="2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7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Pound Sterling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Implicit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.002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(.002)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.007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(.007)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7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Dollar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Implicit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.002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(.002)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.006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(.007)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7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Swiss Franc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-.003</a:t>
                      </a:r>
                      <a:endParaRPr lang="en-US" sz="2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(.002)</a:t>
                      </a:r>
                      <a:endParaRPr lang="en-US" sz="2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-.005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(.007)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844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Negative 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evidence that carry trade returns depend on negative nominal interest rates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065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evidence of strong effects of NIRP on exchange rate behavior</a:t>
            </a:r>
          </a:p>
          <a:p>
            <a:pPr lvl="1"/>
            <a:r>
              <a:rPr lang="en-US" dirty="0" smtClean="0"/>
              <a:t>Volatility unaffected by </a:t>
            </a:r>
            <a:r>
              <a:rPr lang="en-US" i="1" dirty="0" smtClean="0"/>
              <a:t>level</a:t>
            </a:r>
            <a:r>
              <a:rPr lang="en-US" dirty="0" smtClean="0"/>
              <a:t> of interest rates, especially around 0</a:t>
            </a:r>
          </a:p>
          <a:p>
            <a:pPr lvl="1"/>
            <a:r>
              <a:rPr lang="en-US" dirty="0" smtClean="0"/>
              <a:t>UIP works better recently, but no differences around 0 interest rates</a:t>
            </a:r>
          </a:p>
          <a:p>
            <a:pPr lvl="1"/>
            <a:r>
              <a:rPr lang="en-US" dirty="0" smtClean="0"/>
              <a:t>Carry trade returns unaffected</a:t>
            </a:r>
          </a:p>
          <a:p>
            <a:r>
              <a:rPr lang="en-US" dirty="0" smtClean="0"/>
              <a:t>Caveat: have </a:t>
            </a:r>
            <a:r>
              <a:rPr lang="en-US" dirty="0"/>
              <a:t>ignored most consequences of NIRP</a:t>
            </a:r>
          </a:p>
          <a:p>
            <a:pPr lvl="1"/>
            <a:r>
              <a:rPr lang="en-US" dirty="0"/>
              <a:t>Growth, inflation</a:t>
            </a:r>
          </a:p>
          <a:p>
            <a:pPr lvl="1"/>
            <a:r>
              <a:rPr lang="en-US" dirty="0"/>
              <a:t>Bank profitability, micro-structural effects</a:t>
            </a:r>
          </a:p>
          <a:p>
            <a:pPr lvl="1"/>
            <a:r>
              <a:rPr lang="en-US" dirty="0"/>
              <a:t>Financial </a:t>
            </a:r>
            <a:r>
              <a:rPr lang="en-US" dirty="0" smtClean="0"/>
              <a:t>Stability</a:t>
            </a:r>
          </a:p>
          <a:p>
            <a:r>
              <a:rPr lang="en-US" dirty="0" smtClean="0"/>
              <a:t>Another caveat: limited sample</a:t>
            </a:r>
          </a:p>
          <a:p>
            <a:pPr lvl="1"/>
            <a:r>
              <a:rPr lang="en-US" dirty="0" smtClean="0"/>
              <a:t>Only 5 economies for limited period of time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4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Data Set, continued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Bilateral rates at 4pm London</a:t>
            </a:r>
          </a:p>
          <a:p>
            <a:pPr lvl="1"/>
            <a:r>
              <a:rPr lang="en-US" dirty="0" smtClean="0"/>
              <a:t>Mid-point, ignoring bid/ask</a:t>
            </a:r>
          </a:p>
          <a:p>
            <a:pPr lvl="1"/>
            <a:r>
              <a:rPr lang="en-US" dirty="0" smtClean="0"/>
              <a:t>Spot, 1 month (=21 business day) </a:t>
            </a:r>
            <a:r>
              <a:rPr lang="en-US" dirty="0" smtClean="0"/>
              <a:t>forwards</a:t>
            </a:r>
          </a:p>
          <a:p>
            <a:pPr lvl="2"/>
            <a:r>
              <a:rPr lang="en-US" dirty="0" smtClean="0"/>
              <a:t>Longer horizon reduces sample size excessively</a:t>
            </a:r>
            <a:endParaRPr lang="en-US" dirty="0" smtClean="0"/>
          </a:p>
          <a:p>
            <a:r>
              <a:rPr lang="en-US" dirty="0" smtClean="0"/>
              <a:t>Effective exchange rates from Bank of England</a:t>
            </a:r>
          </a:p>
          <a:p>
            <a:r>
              <a:rPr lang="en-US" dirty="0" smtClean="0"/>
              <a:t>LIBOR fixings for interest rates</a:t>
            </a:r>
          </a:p>
          <a:p>
            <a:pPr lvl="1"/>
            <a:r>
              <a:rPr lang="en-US" dirty="0" smtClean="0"/>
              <a:t>5 economies only (EMU, Japan, Switzerland, UK, USA)</a:t>
            </a:r>
          </a:p>
          <a:p>
            <a:pPr lvl="1"/>
            <a:r>
              <a:rPr lang="en-US" dirty="0" smtClean="0"/>
              <a:t>Otherwise 1-m Euro-currency interbank deposit rates (additional 8 countries)</a:t>
            </a:r>
          </a:p>
          <a:p>
            <a:pPr lvl="1"/>
            <a:r>
              <a:rPr lang="en-US" dirty="0" smtClean="0"/>
              <a:t>Otherwise </a:t>
            </a:r>
            <a:r>
              <a:rPr lang="en-US" dirty="0" err="1" smtClean="0"/>
              <a:t>Datastream</a:t>
            </a:r>
            <a:r>
              <a:rPr lang="en-US" dirty="0" smtClean="0"/>
              <a:t> 30-day deposit rates</a:t>
            </a:r>
          </a:p>
          <a:p>
            <a:pPr lvl="1"/>
            <a:r>
              <a:rPr lang="en-US" dirty="0" smtClean="0"/>
              <a:t>Sensitivity check: interest rates implicit in forward premium</a:t>
            </a:r>
          </a:p>
          <a:p>
            <a:pPr lvl="1"/>
            <a:r>
              <a:rPr lang="en-US" dirty="0" smtClean="0"/>
              <a:t>Sensitivity check: official interest rates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Country List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922029"/>
              </p:ext>
            </p:extLst>
          </p:nvPr>
        </p:nvGraphicFramePr>
        <p:xfrm>
          <a:off x="838200" y="1444751"/>
          <a:ext cx="10774680" cy="495218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91560"/>
                <a:gridCol w="3591560"/>
                <a:gridCol w="3591560"/>
              </a:tblGrid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Argentina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Australia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Bahrain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Brazil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Botswana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Bulgaria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China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Colombia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Croatia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Czech. Rep.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Denmark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Egypt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EMU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Estonia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Ghana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Hong Kong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1,2,3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Hungary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Iceland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Indonesia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Israel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Japan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Jordan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Kazakhstan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Kenya</a:t>
                      </a:r>
                    </a:p>
                  </a:txBody>
                  <a:tcPr marL="68580" marR="68580" marT="0" marB="0"/>
                </a:tc>
              </a:tr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Korea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Kuwait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Latvia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Lithuania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Malaysia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Mexico</a:t>
                      </a:r>
                    </a:p>
                  </a:txBody>
                  <a:tcPr marL="68580" marR="68580" marT="0" marB="0"/>
                </a:tc>
              </a:tr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Morocco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Norway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Zealand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Oman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Pakistan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Peru</a:t>
                      </a:r>
                    </a:p>
                  </a:txBody>
                  <a:tcPr marL="68580" marR="68580" marT="0" marB="0"/>
                </a:tc>
              </a:tr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Philippines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Qatar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Romania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Russia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Saudi Arabia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Serbia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Singapore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Africa</a:t>
                      </a:r>
                    </a:p>
                  </a:txBody>
                  <a:tcPr marL="68580" marR="68580" marT="0" marB="0"/>
                </a:tc>
              </a:tr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Sri Lanka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Sweden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Switzerland</a:t>
                      </a:r>
                    </a:p>
                  </a:txBody>
                  <a:tcPr marL="68580" marR="68580" marT="0" marB="0"/>
                </a:tc>
              </a:tr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Taiwan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Thailand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Tunisia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Turkey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Uganda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 Arab Rep.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Vietnam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76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Zambia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1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First Look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Swiss interest rates go negative briefly in August 2011</a:t>
            </a:r>
          </a:p>
          <a:p>
            <a:pPr lvl="1"/>
            <a:r>
              <a:rPr lang="en-US" dirty="0" smtClean="0"/>
              <a:t>Follows sudden Swiss Franc </a:t>
            </a:r>
            <a:r>
              <a:rPr lang="en-US" dirty="0" smtClean="0"/>
              <a:t>appreciation</a:t>
            </a:r>
          </a:p>
          <a:p>
            <a:pPr lvl="1"/>
            <a:r>
              <a:rPr lang="en-US" dirty="0" smtClean="0"/>
              <a:t>SNB </a:t>
            </a:r>
            <a:r>
              <a:rPr lang="en-US" dirty="0" smtClean="0"/>
              <a:t>diagnoses “massive overvaluation”, loosens to protect competitiveness, reduce deflationary pressure</a:t>
            </a:r>
          </a:p>
          <a:p>
            <a:pPr lvl="2"/>
            <a:r>
              <a:rPr lang="en-US" dirty="0" smtClean="0"/>
              <a:t>September 2011: SNB places floor on Euro/Swiss Franc exchange rate</a:t>
            </a:r>
          </a:p>
          <a:p>
            <a:pPr lvl="2"/>
            <a:r>
              <a:rPr lang="en-US" dirty="0"/>
              <a:t>January </a:t>
            </a:r>
            <a:r>
              <a:rPr lang="en-US" dirty="0" smtClean="0"/>
              <a:t>2015: exchange rate constraint removed, jump appreciation, NIRP begins in </a:t>
            </a:r>
            <a:r>
              <a:rPr lang="en-US" dirty="0" smtClean="0"/>
              <a:t>earnest</a:t>
            </a:r>
          </a:p>
          <a:p>
            <a:pPr lvl="2"/>
            <a:r>
              <a:rPr lang="en-US" dirty="0"/>
              <a:t>NIRP endogenous to FX rates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64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Swiss Interest and Effective Exchange Rates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184" y="1456367"/>
            <a:ext cx="6031649" cy="440991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86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Bilateral (Swiss) Exchange Rates</a:t>
            </a:r>
            <a:br>
              <a:rPr lang="en-US" b="1" dirty="0" smtClean="0"/>
            </a:br>
            <a:r>
              <a:rPr lang="en-US" b="1" dirty="0" smtClean="0"/>
              <a:t>and National Interest Rates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56931"/>
            <a:ext cx="9896856" cy="463969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Negative Nominal Interest Rates and Exchange Rates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3D95-3A6D-41FF-9EEC-29CEC82809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21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2338</Words>
  <Application>Microsoft Office PowerPoint</Application>
  <PresentationFormat>Widescreen</PresentationFormat>
  <Paragraphs>588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Times New Roman</vt:lpstr>
      <vt:lpstr>Office Theme</vt:lpstr>
      <vt:lpstr>Exchange Rate Behavior with Negative Interest Rates: Some Early Negative Observations</vt:lpstr>
      <vt:lpstr>Motivation</vt:lpstr>
      <vt:lpstr>Summary of Findings</vt:lpstr>
      <vt:lpstr>Data Set</vt:lpstr>
      <vt:lpstr>Data Set, continued</vt:lpstr>
      <vt:lpstr>Country List</vt:lpstr>
      <vt:lpstr>First Look</vt:lpstr>
      <vt:lpstr>Swiss Interest and Effective Exchange Rates</vt:lpstr>
      <vt:lpstr>Bilateral (Swiss) Exchange Rates and National Interest Rates</vt:lpstr>
      <vt:lpstr>Little Linkage Between EER Volatility and Interest Rate Level</vt:lpstr>
      <vt:lpstr>Effective Exchange Rate Volatility and Interest Rates: Switzerland</vt:lpstr>
      <vt:lpstr>Also True of Other Currencies</vt:lpstr>
      <vt:lpstr>Effective Exchange Rate Volatility and Interest Rates: Others</vt:lpstr>
      <vt:lpstr>Econometric Verification</vt:lpstr>
      <vt:lpstr>Regressions of Effective Exchange Rate Volatility on Interest Rates</vt:lpstr>
      <vt:lpstr>Sensitivity Analysis</vt:lpstr>
      <vt:lpstr>True in Bilateral Rates too …</vt:lpstr>
      <vt:lpstr>Bilateral Exchange Rate Volatility and Interest Rates</vt:lpstr>
      <vt:lpstr>Pooling Bilateral Rates</vt:lpstr>
      <vt:lpstr>Bilateral Exchange Rate Volatility and Interest Rates: Pooling</vt:lpstr>
      <vt:lpstr>Quick Summary</vt:lpstr>
      <vt:lpstr>Uncovered Interest Parity</vt:lpstr>
      <vt:lpstr>What Does the Data Say?</vt:lpstr>
      <vt:lpstr>Monthly Exchange Rate Changes and Forward Premia</vt:lpstr>
      <vt:lpstr>Positive Results Warrant Further Investigation</vt:lpstr>
      <vt:lpstr>Monthly Exchange Rate Changes and Forward Premia: Zooming In</vt:lpstr>
      <vt:lpstr>Even More Investigation …</vt:lpstr>
      <vt:lpstr>Monthly Exchange Rate Changes and Forward Premia: Zooming Into the Euro</vt:lpstr>
      <vt:lpstr>Testing UIP</vt:lpstr>
      <vt:lpstr>Fama Regressions: NIRP as intercept</vt:lpstr>
      <vt:lpstr>Results</vt:lpstr>
      <vt:lpstr>Fama Regressions: NIRP as slope</vt:lpstr>
      <vt:lpstr>Promising Results Warrant Investigation</vt:lpstr>
      <vt:lpstr>Testing for Slope Discontinuity of Fama Regression</vt:lpstr>
      <vt:lpstr>Another Approach: Carry Trade Returns</vt:lpstr>
      <vt:lpstr>Constructing Carry Trade Returns</vt:lpstr>
      <vt:lpstr>Carry Trade Returns</vt:lpstr>
      <vt:lpstr>Using Explicit Interest Rates</vt:lpstr>
      <vt:lpstr>Carry Trade Returns</vt:lpstr>
      <vt:lpstr>Returns from Long-Short Portfolios and  Negative Interest Rates</vt:lpstr>
      <vt:lpstr>Negative Results</vt:lpstr>
      <vt:lpstr>Conclusion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Exchange Rate Behavior with Negative Interest Rates: Some Early Negative Observations</dc:title>
  <dc:creator>Andrew Rose</dc:creator>
  <cp:lastModifiedBy>Andrew Rose</cp:lastModifiedBy>
  <cp:revision>34</cp:revision>
  <dcterms:created xsi:type="dcterms:W3CDTF">2016-09-19T17:37:35Z</dcterms:created>
  <dcterms:modified xsi:type="dcterms:W3CDTF">2016-12-01T21:17:51Z</dcterms:modified>
</cp:coreProperties>
</file>