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6" r:id="rId5"/>
    <p:sldId id="267" r:id="rId6"/>
    <p:sldId id="260" r:id="rId7"/>
    <p:sldId id="263" r:id="rId8"/>
    <p:sldId id="264" r:id="rId9"/>
    <p:sldId id="265" r:id="rId10"/>
    <p:sldId id="261" r:id="rId11"/>
    <p:sldId id="258" r:id="rId12"/>
    <p:sldId id="262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77" d="100"/>
          <a:sy n="77" d="100"/>
        </p:scale>
        <p:origin x="84" y="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C66766-2276-459C-B8B4-9A0BA1D014F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E9A2AD-3D51-43A2-9CE3-0DEEBED31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99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49F98-38AB-4C70-A520-F240288CA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9455CA-25F5-4F7D-8EFA-6162D7DC4C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3535B-FA73-441E-9E59-0E4FC469B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A454-3AC1-4292-ACEC-9490B22C7958}" type="datetime1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9C792-8FB5-4611-8127-CF175AA80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Global Monetary Policy: Rose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4098E-3423-4314-A73C-F2F135C09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62A9-6EB2-4E10-83B5-9910469E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2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61F7A-AD0E-4DAC-A2A1-4909DDB13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57B3F9-354E-4FEB-B8AF-B703039974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C0911-253A-4BAA-B0EC-B466F4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B1BD-B21E-4958-A7C0-77CD064825BF}" type="datetime1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79C3B-E882-489C-9A29-B220D461D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Global Monetary Policy: Rose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F3D95-764C-431B-9858-19E30F6D8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62A9-6EB2-4E10-83B5-9910469E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1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34FF6-4B62-4F4C-9B69-47A51F09C4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FB48AE-AE48-4C99-837D-2C044BAEF4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255B8-0030-4C29-B93B-BD7096C11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7FB9-A196-43DC-BF42-79567BAAC5C7}" type="datetime1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A46F4-BEB9-4B0D-8D76-2F0177320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Global Monetary Policy: Rose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86EA2-D034-42BE-A3C1-909009DD8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62A9-6EB2-4E10-83B5-9910469E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87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191F2-9528-4482-BB4B-3BCEE46DE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44786-D3B3-4D10-8C06-33C4449EC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4C9DD-E0C3-4158-ADEA-674B176BE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6FC10-9080-4734-B56E-5BC3FD971132}" type="datetime1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11BE7-7C03-4AD4-90B5-BDC816C43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Global Monetary Policy: Rose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04EFD-DA41-4DDF-8196-893BB8B92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62A9-6EB2-4E10-83B5-9910469E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3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5B2C2-1ADC-4E1F-9656-EECFBA9C7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E8334-FA2A-4BA9-9CC8-38FEAD1A2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222FF-2039-448A-A495-8C385BAA0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EA2D-6FB7-4813-B3ED-D567A9EE903D}" type="datetime1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CCC50-E77F-43CB-B243-D2FFA7D30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Global Monetary Policy: Rose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07C10-856B-453C-A3F9-2E25E531C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62A9-6EB2-4E10-83B5-9910469E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1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FE75D-96F1-46FE-8EC2-B79E09935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E60EE-D9D5-41C1-9740-7C6E89D77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B37A60-98B7-44C0-B0BE-BD612D591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4A36B0-1A4D-47B2-AD8D-E854F1505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D391-0BB4-4062-A071-03EA7947B6AB}" type="datetime1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97B01B-CD52-45B1-BB9F-E18052096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Global Monetary Policy: Rose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2838C6-6953-4143-A54B-83C2DBC49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62A9-6EB2-4E10-83B5-9910469E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80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01BAD-6B62-4B9E-B1EC-28D91F909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3C863D-5CE1-46B2-A818-F2F3C0844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C6701-754F-4197-A433-1642E278F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B89219-E282-40C5-A79E-73A5FC5C0C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F532BA-B01B-41A2-847F-41320BB433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AEBED1-B0BE-4823-AC65-C70230BE7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B1DA-4A6E-4723-8CE6-1F895E069614}" type="datetime1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5CAF5A-C72B-433A-8714-4C5BC3864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Global Monetary Policy: Rose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0BE538-946A-4620-9525-9621BB3C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62A9-6EB2-4E10-83B5-9910469E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62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7A7A1-83DE-4F7A-BF01-78DA27585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468FA1-B771-43C3-97AA-F4A8A9E33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F5EB-D1B3-4743-916C-4950EEAA861B}" type="datetime1">
              <a:rPr lang="en-US" smtClean="0"/>
              <a:t>8/14/2018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BB4FF4-F125-4D04-8EC8-1648508FA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Global Monetary Policy: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687933-702C-44E8-B2BC-B08AA2E54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62A9-6EB2-4E10-83B5-9910469E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8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83C4C9-A3F1-4F10-8AF2-156131D73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50ED-5A5A-45C2-BB56-2E284415B728}" type="datetime1">
              <a:rPr lang="en-US" smtClean="0"/>
              <a:t>8/14/2018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D5A228-E241-49EA-9998-4713978BB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Global Monetary Policy: Rose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CFA9C3-A03E-46CD-804E-9DC9F5498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62A9-6EB2-4E10-83B5-9910469E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8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C62D3-8792-4713-BADF-7C8F6489F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272CD-DFF6-4E0F-94C3-7350E0CB7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4EC82F-03EE-4150-834B-89FB4ECDA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8A0FC3-02CC-45AE-A7EE-73904D712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7DD0-F040-48B4-9375-49EE37B7A89C}" type="datetime1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8173C2-B5E6-44CC-B645-700A9FFFE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Global Monetary Policy: Rose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D201D7-605D-453A-82B1-4A8C65BC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62A9-6EB2-4E10-83B5-9910469E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2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F28D9-5DB9-495F-A4D5-21F8113C4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8F8DA9-8774-40BE-81EB-5146699998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C7AFD3-C1E3-4069-A304-75EB28509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47A416-91A1-4FC4-B2BC-1BCC506AB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7476-15DF-4EBF-A484-9C5326DC8D61}" type="datetime1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6E114-60CE-4EAE-A700-2588C4A4E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Global Monetary Policy: Rose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B6EEA-C280-4D06-97C1-E05697DDD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62A9-6EB2-4E10-83B5-9910469E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B36D7E-5C47-4E29-911D-E556BFA78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AFFC7-ADB7-452E-9795-D91255251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83A23-F0BB-437A-AD13-070490138C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B2DCD-3762-400B-BD12-D141533FC4C9}" type="datetime1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E10A7-4E47-4EC4-BAE4-DA8495F56B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Global Monetary Policy: Rose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009B7-99D1-434B-B688-C4EBA23D7A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362A9-6EB2-4E10-83B5-9910469E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2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93563-F6B0-4630-AB02-4738F220B3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Comments on</a:t>
            </a:r>
            <a:br>
              <a:rPr lang="en-US" dirty="0"/>
            </a:br>
            <a:r>
              <a:rPr lang="en-US" dirty="0"/>
              <a:t>Global Monetary Policy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EDE9D6-CF2E-4153-B07A-B6ED47C8DA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Andrew K Rose</a:t>
            </a:r>
          </a:p>
          <a:p>
            <a:r>
              <a:rPr lang="en-US" dirty="0"/>
              <a:t>Berkeley-Haas</a:t>
            </a:r>
          </a:p>
          <a:p>
            <a:r>
              <a:rPr lang="en-US" dirty="0"/>
              <a:t>ABFER, CEPR and NBER</a:t>
            </a:r>
          </a:p>
          <a:p>
            <a:r>
              <a:rPr lang="en-US" dirty="0"/>
              <a:t>Canberra, Aug 2018</a:t>
            </a:r>
          </a:p>
        </p:txBody>
      </p:sp>
    </p:spTree>
    <p:extLst>
      <p:ext uri="{BB962C8B-B14F-4D97-AF65-F5344CB8AC3E}">
        <p14:creationId xmlns:p14="http://schemas.microsoft.com/office/powerpoint/2010/main" val="2793754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C28D2-6C97-4DA6-8B80-72CFC5DE1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Potential Long Run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86414-9897-46C7-9312-8990B5323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inward-looking right-wing populists continue to govern</a:t>
            </a:r>
          </a:p>
          <a:p>
            <a:r>
              <a:rPr lang="en-US" dirty="0"/>
              <a:t>Could we end up with a world characterized by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Rising Capital Mobility, and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i="1" dirty="0"/>
              <a:t>Shrinking</a:t>
            </a:r>
            <a:r>
              <a:rPr lang="en-US" dirty="0"/>
              <a:t> Openness to Trade in Goods and Services?</a:t>
            </a:r>
          </a:p>
          <a:p>
            <a:endParaRPr lang="en-US" dirty="0"/>
          </a:p>
          <a:p>
            <a:r>
              <a:rPr lang="en-US" dirty="0"/>
              <a:t>Seems far-fetched … but not something that has been much modelled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763FF1-87CF-438D-99DC-D8E4F8CD2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Global Monetary Policy: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F749A3-E3D5-4E3B-AD7B-896085A01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62A9-6EB2-4E10-83B5-9910469EA8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2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E7346-44D7-4BCE-8DF6-42D5F125A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to be confused with Serenity!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54A8C-EF2C-4CF5-959E-6E818E6FF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Crises occur even absent shifts in monetary policy regime</a:t>
            </a:r>
          </a:p>
          <a:p>
            <a:r>
              <a:rPr lang="en-US" dirty="0"/>
              <a:t>World seems vulnerable now:</a:t>
            </a:r>
          </a:p>
          <a:p>
            <a:pPr lvl="1"/>
            <a:r>
              <a:rPr lang="en-US" dirty="0"/>
              <a:t>Lots of leverage (not just China)</a:t>
            </a:r>
          </a:p>
          <a:p>
            <a:pPr lvl="1"/>
            <a:r>
              <a:rPr lang="en-US" dirty="0"/>
              <a:t>Fiscal space is limited in both stock/flow terms for larger economies</a:t>
            </a:r>
          </a:p>
          <a:p>
            <a:pPr lvl="1"/>
            <a:r>
              <a:rPr lang="en-US" dirty="0"/>
              <a:t>Monetary space is </a:t>
            </a:r>
            <a:r>
              <a:rPr lang="en-US" i="1" dirty="0"/>
              <a:t>very</a:t>
            </a:r>
            <a:r>
              <a:rPr lang="en-US" dirty="0"/>
              <a:t> limited for most large economies (except US)</a:t>
            </a:r>
          </a:p>
          <a:p>
            <a:pPr lvl="1"/>
            <a:r>
              <a:rPr lang="en-US" dirty="0"/>
              <a:t>Some high asset prices</a:t>
            </a:r>
          </a:p>
          <a:p>
            <a:r>
              <a:rPr lang="en-US" dirty="0"/>
              <a:t>Longer run</a:t>
            </a:r>
          </a:p>
          <a:p>
            <a:pPr lvl="1"/>
            <a:r>
              <a:rPr lang="en-US" dirty="0"/>
              <a:t>Disappointing productivity growth for larger economies</a:t>
            </a:r>
          </a:p>
          <a:p>
            <a:r>
              <a:rPr lang="en-US" dirty="0"/>
              <a:t>Even longer</a:t>
            </a:r>
          </a:p>
          <a:p>
            <a:pPr lvl="1"/>
            <a:r>
              <a:rPr lang="en-US" dirty="0"/>
              <a:t>Demographic decline for most large economies (except US)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B8B10-5A27-476D-A06F-3979EFAF8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Global Monetary Policy: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ECCDD0-A001-46A8-B27A-4512A338F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62A9-6EB2-4E10-83B5-9910469EA8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1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E17C4-0E38-4F89-9515-1EB659350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American-Specific Fears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1BB71-037E-4FE6-A7F1-B9B8D7163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Monetary tightening has often lead to recessions historically</a:t>
            </a:r>
          </a:p>
          <a:p>
            <a:pPr lvl="1"/>
            <a:r>
              <a:rPr lang="en-US" dirty="0"/>
              <a:t>Low real interest rates and inflation targets implies limited room for relaxation</a:t>
            </a:r>
          </a:p>
          <a:p>
            <a:r>
              <a:rPr lang="en-US" dirty="0"/>
              <a:t>Fiscal loosening implies little room for fiscal support</a:t>
            </a:r>
          </a:p>
          <a:p>
            <a:pPr lvl="1"/>
            <a:r>
              <a:rPr lang="en-US" dirty="0"/>
              <a:t>Especially given longer-term concerns</a:t>
            </a:r>
          </a:p>
          <a:p>
            <a:r>
              <a:rPr lang="en-US" dirty="0"/>
              <a:t>Limited executive ability, especially compared with past</a:t>
            </a:r>
          </a:p>
          <a:p>
            <a:pPr lvl="1"/>
            <a:r>
              <a:rPr lang="en-US" dirty="0"/>
              <a:t>Especially limited concern for/interest in </a:t>
            </a:r>
            <a:r>
              <a:rPr lang="en-US" dirty="0" err="1"/>
              <a:t>RoW</a:t>
            </a:r>
            <a:endParaRPr lang="en-US" dirty="0"/>
          </a:p>
          <a:p>
            <a:r>
              <a:rPr lang="en-US" dirty="0"/>
              <a:t>Special role for US$ as reserve/invoice/debt currency (exorbitant privilege)</a:t>
            </a:r>
          </a:p>
          <a:p>
            <a:pPr lvl="1"/>
            <a:r>
              <a:rPr lang="en-US" dirty="0"/>
              <a:t>Continuing, even growing as demand for safe assets rises</a:t>
            </a:r>
          </a:p>
          <a:p>
            <a:pPr lvl="1"/>
            <a:r>
              <a:rPr lang="en-US" dirty="0"/>
              <a:t>$ appreciation is disproportionately costly for firms with dollar liabilities, their (bank/bond) creditors, and their countries</a:t>
            </a:r>
          </a:p>
          <a:p>
            <a:r>
              <a:rPr lang="en-US" dirty="0"/>
              <a:t>Tightening US monetary/loosening fiscal policy a recipe for $ appreciation</a:t>
            </a:r>
          </a:p>
          <a:p>
            <a:pPr lvl="1"/>
            <a:r>
              <a:rPr lang="en-US" dirty="0"/>
              <a:t>Hence also </a:t>
            </a:r>
            <a:r>
              <a:rPr lang="en-US" i="1" dirty="0"/>
              <a:t>increase</a:t>
            </a:r>
            <a:r>
              <a:rPr lang="en-US" dirty="0"/>
              <a:t> in US current account deficit … with volatile President obsessed with trade deficits 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403A8B-665C-4303-883D-17BC479C7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Global Monetary Policy: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31E9AC-8E2B-4EE5-B723-70AAB9A40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62A9-6EB2-4E10-83B5-9910469EA82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7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E5771-FE23-43E0-87E6-0937F0F2B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Task: Address Second Two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691B2-40CA-4532-9754-6470EDFB5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“What tectonic shift may occur in monetary policy regimes globally and why?”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/>
              <a:t>No such change is likely</a:t>
            </a:r>
          </a:p>
          <a:p>
            <a:pPr lvl="2"/>
            <a:r>
              <a:rPr lang="en-US" dirty="0"/>
              <a:t>Possible (and unlikely) shift is collapse in EMU for purely internal reasons</a:t>
            </a:r>
          </a:p>
          <a:p>
            <a:pPr lvl="2"/>
            <a:r>
              <a:rPr lang="en-US" dirty="0"/>
              <a:t>Even less plausible: widespread banking crisis due to negative nominal interest rates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“Would a shift in monetary policy regime in a major developing economy necessitate changes to policy in other economies?”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Irrelevant since no such shift is likely</a:t>
            </a:r>
          </a:p>
          <a:p>
            <a:pPr lvl="2"/>
            <a:r>
              <a:rPr lang="en-US" dirty="0"/>
              <a:t>But even then, hard to see a move away from evolving status quo</a:t>
            </a:r>
          </a:p>
          <a:p>
            <a:pPr marL="971550" lvl="1" indent="-514350">
              <a:buFont typeface="+mj-lt"/>
              <a:buAutoNum type="alphaU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And now, a little elaboration 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C5F053-0BF1-40BA-AFB2-09790001E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Global Monetary Policy: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5957B3-23D3-4766-A625-926FD59F0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62A9-6EB2-4E10-83B5-9910469EA8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1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C5ED0-2F53-4C26-B4CF-12A01426B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Inflation Targeting Rocks!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F3C99-66BC-4A51-92D2-297FABD2A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the </a:t>
            </a:r>
            <a:r>
              <a:rPr lang="en-US" i="1" dirty="0"/>
              <a:t>only</a:t>
            </a:r>
            <a:r>
              <a:rPr lang="en-US" dirty="0"/>
              <a:t> monetary regime to have </a:t>
            </a:r>
            <a:r>
              <a:rPr lang="en-US" i="1" dirty="0"/>
              <a:t>never</a:t>
            </a:r>
            <a:r>
              <a:rPr lang="en-US" dirty="0"/>
              <a:t> experienced a crash/regime shift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Widespread: all large currencies (US$, €, ₤, ¥) float, all essentially with inflation targeting</a:t>
            </a:r>
          </a:p>
          <a:p>
            <a:pPr lvl="2"/>
            <a:r>
              <a:rPr lang="en-US" dirty="0"/>
              <a:t>Almost all other smaller rich countries (Australia, Canada, NZ, Sweden, Switzerland …)</a:t>
            </a:r>
          </a:p>
          <a:p>
            <a:pPr lvl="2"/>
            <a:r>
              <a:rPr lang="en-US" dirty="0"/>
              <a:t>Large and growing number of emerging markets (Brazil, Chile, Korea, Mexico, Peru, S Africa, Thailand) means it can spread further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Unusual: contrasts favorably with fixed exchange rates, other regimes</a:t>
            </a:r>
          </a:p>
          <a:p>
            <a:pPr lvl="2"/>
            <a:r>
              <a:rPr lang="en-US" dirty="0"/>
              <a:t>Fixes only persistent for Denmark, HK, some small/poor states</a:t>
            </a:r>
          </a:p>
          <a:p>
            <a:pPr lvl="2"/>
            <a:r>
              <a:rPr lang="en-US" i="1" dirty="0"/>
              <a:t>Many</a:t>
            </a:r>
            <a:r>
              <a:rPr lang="en-US" dirty="0"/>
              <a:t> crashes in Asia Latin America, Africa, Europe 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DD1BD9-A896-4183-919D-25B1D52B5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Global Monetary Policy: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E71A35-CA96-4FA0-88F5-DFBE824D1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62A9-6EB2-4E10-83B5-9910469EA8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4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0A831-5DE1-471A-969B-3AF069ED9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Growing Durability of Exchange Rate Regimes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43EC01-B6D5-48FC-9DD7-EDD16BA59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Global Monetary Policy: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52A9D6-7F0F-4BBB-8EFA-22C57F2C1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62A9-6EB2-4E10-83B5-9910469EA82D}" type="slidenum">
              <a:rPr lang="en-US" smtClean="0"/>
              <a:t>4</a:t>
            </a:fld>
            <a:endParaRPr lang="en-US"/>
          </a:p>
        </p:txBody>
      </p:sp>
      <p:pic>
        <p:nvPicPr>
          <p:cNvPr id="6" name="Content Placeholder 5" descr="pg4b.emf">
            <a:extLst>
              <a:ext uri="{FF2B5EF4-FFF2-40B4-BE49-F238E27FC236}">
                <a16:creationId xmlns:a16="http://schemas.microsoft.com/office/drawing/2014/main" id="{CEF58775-2657-41C7-966B-C5B16C9E8D5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443135"/>
            <a:ext cx="10515599" cy="4820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86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C5ED0-2F53-4C26-B4CF-12A01426B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Durability,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F3C99-66BC-4A51-92D2-297FABD2A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Inflation Targeting is also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Tested: no country abandoned IT through/after Global Financial Crisis of 2008-09 (though many hit hard)</a:t>
            </a:r>
          </a:p>
          <a:p>
            <a:pPr lvl="2"/>
            <a:r>
              <a:rPr lang="en-US" dirty="0"/>
              <a:t>IT countries have also experienced/are experiencing unconventional monetary policy with: a) forward guidance; b) quantitative easing; c) negative nominal interest rates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Comprehensible: domestic goals aligned with monetary objectives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Singular: no plausible alternative exists</a:t>
            </a:r>
          </a:p>
          <a:p>
            <a:pPr lvl="1"/>
            <a:endParaRPr lang="en-US" dirty="0"/>
          </a:p>
          <a:p>
            <a:r>
              <a:rPr lang="en-US" dirty="0"/>
              <a:t>So it’s hard to imagine a tectonic shift in monetary policy regimes globally</a:t>
            </a:r>
          </a:p>
          <a:p>
            <a:pPr lvl="1"/>
            <a:r>
              <a:rPr lang="en-US" dirty="0"/>
              <a:t>Hence hard to think of regime-change consequences for other countries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DD1BD9-A896-4183-919D-25B1D52B5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Global Monetary Policy: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E71A35-CA96-4FA0-88F5-DFBE824D1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62A9-6EB2-4E10-83B5-9910469EA8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7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1081F-DF09-4ADD-920C-8C1301DBA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Possible Exception: EMU Collapse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403CF-4D09-4A80-ACD7-E965CB01E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Seems unlikely now</a:t>
            </a:r>
          </a:p>
          <a:p>
            <a:pPr lvl="1"/>
            <a:r>
              <a:rPr lang="en-US" dirty="0"/>
              <a:t>Greece has already been through the wringer (and 3 programs)</a:t>
            </a:r>
          </a:p>
          <a:p>
            <a:pPr lvl="1"/>
            <a:r>
              <a:rPr lang="en-US" dirty="0"/>
              <a:t>Cyprus, Ireland, Portugal, Slovenia have all been tested</a:t>
            </a:r>
          </a:p>
          <a:p>
            <a:r>
              <a:rPr lang="en-US" dirty="0"/>
              <a:t>But a serious banking crisis in Italy is possible (Spain less so)</a:t>
            </a:r>
          </a:p>
          <a:p>
            <a:pPr lvl="1"/>
            <a:r>
              <a:rPr lang="en-US" dirty="0"/>
              <a:t>Italy </a:t>
            </a:r>
            <a:r>
              <a:rPr lang="en-US" i="1" dirty="0"/>
              <a:t>much</a:t>
            </a:r>
            <a:r>
              <a:rPr lang="en-US" dirty="0"/>
              <a:t> larger than other countries</a:t>
            </a:r>
          </a:p>
          <a:p>
            <a:pPr lvl="1"/>
            <a:r>
              <a:rPr lang="en-US" dirty="0"/>
              <a:t>Populist Italian government united by skepticism of Euro</a:t>
            </a:r>
          </a:p>
          <a:p>
            <a:pPr lvl="1"/>
            <a:r>
              <a:rPr lang="en-US" dirty="0"/>
              <a:t>Continuing issues with productivity growth, demographic decline, unemployment …</a:t>
            </a:r>
          </a:p>
          <a:p>
            <a:pPr lvl="1"/>
            <a:r>
              <a:rPr lang="en-US" dirty="0"/>
              <a:t>But EMU leaders have managed to avoid such issues historically</a:t>
            </a:r>
          </a:p>
          <a:p>
            <a:pPr lvl="2"/>
            <a:r>
              <a:rPr lang="en-US" dirty="0"/>
              <a:t>Exception is Brexit … but UK not part of EMU, little direct effect visible thus far</a:t>
            </a:r>
          </a:p>
          <a:p>
            <a:endParaRPr lang="en-US" dirty="0"/>
          </a:p>
          <a:p>
            <a:r>
              <a:rPr lang="en-US" dirty="0"/>
              <a:t>EMU collapse (even </a:t>
            </a:r>
            <a:r>
              <a:rPr lang="en-US" dirty="0" err="1"/>
              <a:t>Italexit</a:t>
            </a:r>
            <a:r>
              <a:rPr lang="en-US" dirty="0"/>
              <a:t>) would surely result in global financial crisis</a:t>
            </a:r>
          </a:p>
          <a:p>
            <a:pPr lvl="1"/>
            <a:r>
              <a:rPr lang="en-US" dirty="0"/>
              <a:t>Even then, hard to see how this would lead to tectonic shift in monetary regimes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D0F71F-BFFF-4457-88E7-16DBBDC8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Global Monetary Policy: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92A73-2739-4B56-9158-8C89BEE09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62A9-6EB2-4E10-83B5-9910469EA8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2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CEC32-57C2-4C63-97E9-6796BEC40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Less Likely: Wide Banking Crisis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9B07D-F11E-4124-964C-9F8144F61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Nominal interest rates have been (slightly) negative in Denmark, EMU, Japan, Sweden, Switzerland … for years</a:t>
            </a:r>
          </a:p>
          <a:p>
            <a:pPr lvl="1"/>
            <a:r>
              <a:rPr lang="en-US" dirty="0"/>
              <a:t>Banks complaining about effects on profitability, hence lending</a:t>
            </a:r>
          </a:p>
          <a:p>
            <a:r>
              <a:rPr lang="en-US" dirty="0"/>
              <a:t>Thus far, little </a:t>
            </a:r>
            <a:r>
              <a:rPr lang="en-US" i="1" dirty="0"/>
              <a:t>overall</a:t>
            </a:r>
            <a:r>
              <a:rPr lang="en-US" dirty="0"/>
              <a:t> effect on net bank income</a:t>
            </a:r>
          </a:p>
          <a:p>
            <a:pPr lvl="1"/>
            <a:r>
              <a:rPr lang="en-US" dirty="0"/>
              <a:t>Curious, since deposit rates seem sticky at 0</a:t>
            </a:r>
          </a:p>
          <a:p>
            <a:r>
              <a:rPr lang="en-US" dirty="0"/>
              <a:t>Why?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F7CFEA-2DB7-44ED-9FB5-5C41FCE4F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Global Monetary Policy: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7AA7C9-D34A-49D6-8BDD-A80E0141A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62A9-6EB2-4E10-83B5-9910469EA8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7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A752E-0D40-4FB2-B8A6-FE10F100E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Shameless Self-Promotion: Effect of Negative Nominal Interest Rate Dummy in Bank Panel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2A2929D-D9AD-4A7F-BBE5-55F46BC2E7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804532"/>
              </p:ext>
            </p:extLst>
          </p:nvPr>
        </p:nvGraphicFramePr>
        <p:xfrm>
          <a:off x="838200" y="1825625"/>
          <a:ext cx="10515600" cy="446320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92589675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1954827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94900909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1490473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7745949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737349792"/>
                    </a:ext>
                  </a:extLst>
                </a:gridCol>
              </a:tblGrid>
              <a:tr h="11158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Regressand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(/Total Assets):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[30,792]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Large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[4,001]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Small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[26,791]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High-Deposit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[24,957]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Low-Deposit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[5,756]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4698138"/>
                  </a:ext>
                </a:extLst>
              </a:tr>
              <a:tr h="11158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Income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.031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(.021)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.059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(.037)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.025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(.026)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.013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(.022)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.124*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(.056)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2872886"/>
                  </a:ext>
                </a:extLst>
              </a:tr>
              <a:tr h="11158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Net Interest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Income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-.054**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(.016)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(.031)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-.055**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(.018)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-.029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(.015)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-.244**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(.053)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876204"/>
                  </a:ext>
                </a:extLst>
              </a:tr>
              <a:tr h="11158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Net Non-Interest Income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.052**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(.011)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.030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(.022)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.047**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(.013)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.008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(.011)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.323**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(.045)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0780168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32565E-4ED7-4A19-BADB-9097F92FB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Global Monetary Policy: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216CDA-4E9F-4AFC-93D6-2ED892386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62A9-6EB2-4E10-83B5-9910469EA8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5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CEC32-57C2-4C63-97E9-6796BEC40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Perhaps a Future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9B07D-F11E-4124-964C-9F8144F61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Reduction in net interest income offset by </a:t>
            </a:r>
          </a:p>
          <a:p>
            <a:r>
              <a:rPr lang="en-US" dirty="0"/>
              <a:t>Gains in net non-interest income</a:t>
            </a:r>
          </a:p>
          <a:p>
            <a:r>
              <a:rPr lang="en-US" dirty="0"/>
              <a:t>But this may not be sustainable</a:t>
            </a:r>
          </a:p>
          <a:p>
            <a:pPr lvl="1"/>
            <a:r>
              <a:rPr lang="en-US" dirty="0"/>
              <a:t>Fees can rise permanently</a:t>
            </a:r>
          </a:p>
          <a:p>
            <a:pPr lvl="1"/>
            <a:r>
              <a:rPr lang="en-US" dirty="0"/>
              <a:t>But gains from stock/bond market rallies (associated with move to negative rates) intrinsically transitory</a:t>
            </a:r>
          </a:p>
          <a:p>
            <a:pPr lvl="1"/>
            <a:r>
              <a:rPr lang="en-US" dirty="0"/>
              <a:t>Ongoing work with Lopez and Spiegel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Still, hard to imagine this resulting in regime shift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F7CFEA-2DB7-44ED-9FB5-5C41FCE4F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Global Monetary Policy: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7AA7C9-D34A-49D6-8BDD-A80E0141A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62A9-6EB2-4E10-83B5-9910469EA8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9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1028</Words>
  <Application>Microsoft Office PowerPoint</Application>
  <PresentationFormat>Widescreen</PresentationFormat>
  <Paragraphs>161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Comments on Global Monetary Policy</vt:lpstr>
      <vt:lpstr>My Task: Address Second Two Questions</vt:lpstr>
      <vt:lpstr>Inflation Targeting Rocks!</vt:lpstr>
      <vt:lpstr>Growing Durability of Exchange Rate Regimes</vt:lpstr>
      <vt:lpstr>IT Durability, continued</vt:lpstr>
      <vt:lpstr>One Possible Exception: EMU Collapse</vt:lpstr>
      <vt:lpstr>Even Less Likely: Wide Banking Crisis</vt:lpstr>
      <vt:lpstr>Shameless Self-Promotion: Effect of Negative Nominal Interest Rate Dummy in Bank Panel</vt:lpstr>
      <vt:lpstr>Perhaps a Future Issue</vt:lpstr>
      <vt:lpstr>A Potential Long Run Issue</vt:lpstr>
      <vt:lpstr>Not to be confused with Serenity!</vt:lpstr>
      <vt:lpstr>American-Specific Fears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Global Monetary Policy Regimes</dc:title>
  <dc:creator>Andrew Rose</dc:creator>
  <cp:lastModifiedBy>Andrew Rose</cp:lastModifiedBy>
  <cp:revision>52</cp:revision>
  <cp:lastPrinted>2018-08-15T02:41:36Z</cp:lastPrinted>
  <dcterms:created xsi:type="dcterms:W3CDTF">2018-08-14T05:51:43Z</dcterms:created>
  <dcterms:modified xsi:type="dcterms:W3CDTF">2018-08-15T02:43:24Z</dcterms:modified>
</cp:coreProperties>
</file>