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77" r:id="rId3"/>
    <p:sldId id="263" r:id="rId4"/>
    <p:sldId id="261" r:id="rId5"/>
    <p:sldId id="271" r:id="rId6"/>
    <p:sldId id="279" r:id="rId7"/>
    <p:sldId id="262" r:id="rId8"/>
    <p:sldId id="280" r:id="rId9"/>
    <p:sldId id="285" r:id="rId10"/>
    <p:sldId id="290" r:id="rId11"/>
    <p:sldId id="278" r:id="rId12"/>
    <p:sldId id="268" r:id="rId13"/>
    <p:sldId id="269" r:id="rId14"/>
    <p:sldId id="270" r:id="rId15"/>
    <p:sldId id="286" r:id="rId16"/>
    <p:sldId id="260" r:id="rId17"/>
    <p:sldId id="276" r:id="rId18"/>
    <p:sldId id="287" r:id="rId19"/>
    <p:sldId id="267" r:id="rId20"/>
    <p:sldId id="272" r:id="rId21"/>
    <p:sldId id="291" r:id="rId22"/>
    <p:sldId id="274" r:id="rId23"/>
    <p:sldId id="273" r:id="rId24"/>
    <p:sldId id="259" r:id="rId25"/>
    <p:sldId id="281" r:id="rId26"/>
    <p:sldId id="265" r:id="rId27"/>
    <p:sldId id="266" r:id="rId28"/>
    <p:sldId id="275" r:id="rId29"/>
    <p:sldId id="292" r:id="rId30"/>
    <p:sldId id="282" r:id="rId31"/>
    <p:sldId id="257" r:id="rId32"/>
    <p:sldId id="283" r:id="rId33"/>
    <p:sldId id="284" r:id="rId34"/>
    <p:sldId id="288" r:id="rId35"/>
    <p:sldId id="289" r:id="rId3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5" autoAdjust="0"/>
    <p:restoredTop sz="94660"/>
  </p:normalViewPr>
  <p:slideViewPr>
    <p:cSldViewPr snapToGrid="0">
      <p:cViewPr varScale="1">
        <p:scale>
          <a:sx n="68" d="100"/>
          <a:sy n="68" d="100"/>
        </p:scale>
        <p:origin x="42" y="168"/>
      </p:cViewPr>
      <p:guideLst/>
    </p:cSldViewPr>
  </p:slideViewPr>
  <p:notesTextViewPr>
    <p:cViewPr>
      <p:scale>
        <a:sx n="3" d="2"/>
        <a:sy n="3" d="2"/>
      </p:scale>
      <p:origin x="0" y="0"/>
    </p:cViewPr>
  </p:notesTextViewPr>
  <p:sorterViewPr>
    <p:cViewPr>
      <p:scale>
        <a:sx n="100" d="100"/>
        <a:sy n="100" d="100"/>
      </p:scale>
      <p:origin x="0" y="-7701"/>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D12A9FE-83C4-4519-B273-8E44606762A4}" type="datetimeFigureOut">
              <a:rPr lang="en-US" smtClean="0"/>
              <a:t>3/27/2017</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434333E-1E97-49DB-8418-907CD25E25FD}" type="slidenum">
              <a:rPr lang="en-US" smtClean="0"/>
              <a:t>‹#›</a:t>
            </a:fld>
            <a:endParaRPr lang="en-US" dirty="0"/>
          </a:p>
        </p:txBody>
      </p:sp>
    </p:spTree>
    <p:extLst>
      <p:ext uri="{BB962C8B-B14F-4D97-AF65-F5344CB8AC3E}">
        <p14:creationId xmlns:p14="http://schemas.microsoft.com/office/powerpoint/2010/main" val="1666334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34333E-1E97-49DB-8418-907CD25E25FD}" type="slidenum">
              <a:rPr lang="en-US" smtClean="0"/>
              <a:t>1</a:t>
            </a:fld>
            <a:endParaRPr lang="en-US" dirty="0"/>
          </a:p>
        </p:txBody>
      </p:sp>
    </p:spTree>
    <p:extLst>
      <p:ext uri="{BB962C8B-B14F-4D97-AF65-F5344CB8AC3E}">
        <p14:creationId xmlns:p14="http://schemas.microsoft.com/office/powerpoint/2010/main" val="1319956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AE3C00-1D3F-448E-A6C4-739C9C0A78BB}" type="datetime1">
              <a:rPr lang="en-US" smtClean="0"/>
              <a:t>3/27/2017</a:t>
            </a:fld>
            <a:endParaRPr lang="en-US" dirty="0"/>
          </a:p>
        </p:txBody>
      </p:sp>
      <p:sp>
        <p:nvSpPr>
          <p:cNvPr id="5" name="Footer Placeholder 4"/>
          <p:cNvSpPr>
            <a:spLocks noGrp="1"/>
          </p:cNvSpPr>
          <p:nvPr>
            <p:ph type="ftr" sz="quarter" idx="11"/>
          </p:nvPr>
        </p:nvSpPr>
        <p:spPr/>
        <p:txBody>
          <a:bodyPr/>
          <a:lstStyle/>
          <a:p>
            <a:r>
              <a:rPr lang="en-US" dirty="0" smtClean="0"/>
              <a:t>Rose: PEIF April 2017</a:t>
            </a:r>
            <a:endParaRPr lang="en-US" dirty="0"/>
          </a:p>
        </p:txBody>
      </p:sp>
      <p:sp>
        <p:nvSpPr>
          <p:cNvPr id="6" name="Slide Number Placeholder 5"/>
          <p:cNvSpPr>
            <a:spLocks noGrp="1"/>
          </p:cNvSpPr>
          <p:nvPr>
            <p:ph type="sldNum" sz="quarter" idx="12"/>
          </p:nvPr>
        </p:nvSpPr>
        <p:spPr/>
        <p:txBody>
          <a:bodyPr/>
          <a:lstStyle/>
          <a:p>
            <a:fld id="{4EEF326C-5432-4B0F-AB8E-0406B15F3053}" type="slidenum">
              <a:rPr lang="en-US" smtClean="0"/>
              <a:t>‹#›</a:t>
            </a:fld>
            <a:endParaRPr lang="en-US" dirty="0"/>
          </a:p>
        </p:txBody>
      </p:sp>
    </p:spTree>
    <p:extLst>
      <p:ext uri="{BB962C8B-B14F-4D97-AF65-F5344CB8AC3E}">
        <p14:creationId xmlns:p14="http://schemas.microsoft.com/office/powerpoint/2010/main" val="2184886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91BA6-24BB-47C9-B46C-EE09C811A004}" type="datetime1">
              <a:rPr lang="en-US" smtClean="0"/>
              <a:t>3/27/2017</a:t>
            </a:fld>
            <a:endParaRPr lang="en-US" dirty="0"/>
          </a:p>
        </p:txBody>
      </p:sp>
      <p:sp>
        <p:nvSpPr>
          <p:cNvPr id="5" name="Footer Placeholder 4"/>
          <p:cNvSpPr>
            <a:spLocks noGrp="1"/>
          </p:cNvSpPr>
          <p:nvPr>
            <p:ph type="ftr" sz="quarter" idx="11"/>
          </p:nvPr>
        </p:nvSpPr>
        <p:spPr/>
        <p:txBody>
          <a:bodyPr/>
          <a:lstStyle/>
          <a:p>
            <a:r>
              <a:rPr lang="en-US" dirty="0" smtClean="0"/>
              <a:t>Rose: PEIF April 2017</a:t>
            </a:r>
            <a:endParaRPr lang="en-US" dirty="0"/>
          </a:p>
        </p:txBody>
      </p:sp>
      <p:sp>
        <p:nvSpPr>
          <p:cNvPr id="6" name="Slide Number Placeholder 5"/>
          <p:cNvSpPr>
            <a:spLocks noGrp="1"/>
          </p:cNvSpPr>
          <p:nvPr>
            <p:ph type="sldNum" sz="quarter" idx="12"/>
          </p:nvPr>
        </p:nvSpPr>
        <p:spPr/>
        <p:txBody>
          <a:bodyPr/>
          <a:lstStyle/>
          <a:p>
            <a:fld id="{4EEF326C-5432-4B0F-AB8E-0406B15F3053}" type="slidenum">
              <a:rPr lang="en-US" smtClean="0"/>
              <a:t>‹#›</a:t>
            </a:fld>
            <a:endParaRPr lang="en-US" dirty="0"/>
          </a:p>
        </p:txBody>
      </p:sp>
    </p:spTree>
    <p:extLst>
      <p:ext uri="{BB962C8B-B14F-4D97-AF65-F5344CB8AC3E}">
        <p14:creationId xmlns:p14="http://schemas.microsoft.com/office/powerpoint/2010/main" val="3879213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DAC596-EFC4-4079-9DCA-4033382F7FB5}" type="datetime1">
              <a:rPr lang="en-US" smtClean="0"/>
              <a:t>3/27/2017</a:t>
            </a:fld>
            <a:endParaRPr lang="en-US" dirty="0"/>
          </a:p>
        </p:txBody>
      </p:sp>
      <p:sp>
        <p:nvSpPr>
          <p:cNvPr id="5" name="Footer Placeholder 4"/>
          <p:cNvSpPr>
            <a:spLocks noGrp="1"/>
          </p:cNvSpPr>
          <p:nvPr>
            <p:ph type="ftr" sz="quarter" idx="11"/>
          </p:nvPr>
        </p:nvSpPr>
        <p:spPr/>
        <p:txBody>
          <a:bodyPr/>
          <a:lstStyle/>
          <a:p>
            <a:r>
              <a:rPr lang="en-US" dirty="0" smtClean="0"/>
              <a:t>Rose: PEIF April 2017</a:t>
            </a:r>
            <a:endParaRPr lang="en-US" dirty="0"/>
          </a:p>
        </p:txBody>
      </p:sp>
      <p:sp>
        <p:nvSpPr>
          <p:cNvPr id="6" name="Slide Number Placeholder 5"/>
          <p:cNvSpPr>
            <a:spLocks noGrp="1"/>
          </p:cNvSpPr>
          <p:nvPr>
            <p:ph type="sldNum" sz="quarter" idx="12"/>
          </p:nvPr>
        </p:nvSpPr>
        <p:spPr/>
        <p:txBody>
          <a:bodyPr/>
          <a:lstStyle/>
          <a:p>
            <a:fld id="{4EEF326C-5432-4B0F-AB8E-0406B15F3053}" type="slidenum">
              <a:rPr lang="en-US" smtClean="0"/>
              <a:t>‹#›</a:t>
            </a:fld>
            <a:endParaRPr lang="en-US" dirty="0"/>
          </a:p>
        </p:txBody>
      </p:sp>
    </p:spTree>
    <p:extLst>
      <p:ext uri="{BB962C8B-B14F-4D97-AF65-F5344CB8AC3E}">
        <p14:creationId xmlns:p14="http://schemas.microsoft.com/office/powerpoint/2010/main" val="1020841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14B6FC-77A5-4480-9F27-01AC5FAD52F9}" type="datetime1">
              <a:rPr lang="en-US" smtClean="0"/>
              <a:t>3/27/2017</a:t>
            </a:fld>
            <a:endParaRPr lang="en-US" dirty="0"/>
          </a:p>
        </p:txBody>
      </p:sp>
      <p:sp>
        <p:nvSpPr>
          <p:cNvPr id="5" name="Footer Placeholder 4"/>
          <p:cNvSpPr>
            <a:spLocks noGrp="1"/>
          </p:cNvSpPr>
          <p:nvPr>
            <p:ph type="ftr" sz="quarter" idx="11"/>
          </p:nvPr>
        </p:nvSpPr>
        <p:spPr/>
        <p:txBody>
          <a:bodyPr/>
          <a:lstStyle/>
          <a:p>
            <a:r>
              <a:rPr lang="en-US" dirty="0" smtClean="0"/>
              <a:t>Rose: PEIF April 2017</a:t>
            </a:r>
            <a:endParaRPr lang="en-US" dirty="0"/>
          </a:p>
        </p:txBody>
      </p:sp>
      <p:sp>
        <p:nvSpPr>
          <p:cNvPr id="6" name="Slide Number Placeholder 5"/>
          <p:cNvSpPr>
            <a:spLocks noGrp="1"/>
          </p:cNvSpPr>
          <p:nvPr>
            <p:ph type="sldNum" sz="quarter" idx="12"/>
          </p:nvPr>
        </p:nvSpPr>
        <p:spPr/>
        <p:txBody>
          <a:bodyPr/>
          <a:lstStyle/>
          <a:p>
            <a:fld id="{4EEF326C-5432-4B0F-AB8E-0406B15F3053}" type="slidenum">
              <a:rPr lang="en-US" smtClean="0"/>
              <a:t>‹#›</a:t>
            </a:fld>
            <a:endParaRPr lang="en-US" dirty="0"/>
          </a:p>
        </p:txBody>
      </p:sp>
    </p:spTree>
    <p:extLst>
      <p:ext uri="{BB962C8B-B14F-4D97-AF65-F5344CB8AC3E}">
        <p14:creationId xmlns:p14="http://schemas.microsoft.com/office/powerpoint/2010/main" val="2552825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92F89A-B799-47F6-8259-EB31F352F6D2}" type="datetime1">
              <a:rPr lang="en-US" smtClean="0"/>
              <a:t>3/27/2017</a:t>
            </a:fld>
            <a:endParaRPr lang="en-US" dirty="0"/>
          </a:p>
        </p:txBody>
      </p:sp>
      <p:sp>
        <p:nvSpPr>
          <p:cNvPr id="5" name="Footer Placeholder 4"/>
          <p:cNvSpPr>
            <a:spLocks noGrp="1"/>
          </p:cNvSpPr>
          <p:nvPr>
            <p:ph type="ftr" sz="quarter" idx="11"/>
          </p:nvPr>
        </p:nvSpPr>
        <p:spPr/>
        <p:txBody>
          <a:bodyPr/>
          <a:lstStyle/>
          <a:p>
            <a:r>
              <a:rPr lang="en-US" dirty="0" smtClean="0"/>
              <a:t>Rose: PEIF April 2017</a:t>
            </a:r>
            <a:endParaRPr lang="en-US" dirty="0"/>
          </a:p>
        </p:txBody>
      </p:sp>
      <p:sp>
        <p:nvSpPr>
          <p:cNvPr id="6" name="Slide Number Placeholder 5"/>
          <p:cNvSpPr>
            <a:spLocks noGrp="1"/>
          </p:cNvSpPr>
          <p:nvPr>
            <p:ph type="sldNum" sz="quarter" idx="12"/>
          </p:nvPr>
        </p:nvSpPr>
        <p:spPr/>
        <p:txBody>
          <a:bodyPr/>
          <a:lstStyle/>
          <a:p>
            <a:fld id="{4EEF326C-5432-4B0F-AB8E-0406B15F3053}" type="slidenum">
              <a:rPr lang="en-US" smtClean="0"/>
              <a:t>‹#›</a:t>
            </a:fld>
            <a:endParaRPr lang="en-US" dirty="0"/>
          </a:p>
        </p:txBody>
      </p:sp>
    </p:spTree>
    <p:extLst>
      <p:ext uri="{BB962C8B-B14F-4D97-AF65-F5344CB8AC3E}">
        <p14:creationId xmlns:p14="http://schemas.microsoft.com/office/powerpoint/2010/main" val="1104040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74DF55-B445-45D9-80AE-99C6F4CA3EFC}" type="datetime1">
              <a:rPr lang="en-US" smtClean="0"/>
              <a:t>3/27/2017</a:t>
            </a:fld>
            <a:endParaRPr lang="en-US" dirty="0"/>
          </a:p>
        </p:txBody>
      </p:sp>
      <p:sp>
        <p:nvSpPr>
          <p:cNvPr id="6" name="Footer Placeholder 5"/>
          <p:cNvSpPr>
            <a:spLocks noGrp="1"/>
          </p:cNvSpPr>
          <p:nvPr>
            <p:ph type="ftr" sz="quarter" idx="11"/>
          </p:nvPr>
        </p:nvSpPr>
        <p:spPr/>
        <p:txBody>
          <a:bodyPr/>
          <a:lstStyle/>
          <a:p>
            <a:r>
              <a:rPr lang="en-US" dirty="0" smtClean="0"/>
              <a:t>Rose: PEIF April 2017</a:t>
            </a:r>
            <a:endParaRPr lang="en-US" dirty="0"/>
          </a:p>
        </p:txBody>
      </p:sp>
      <p:sp>
        <p:nvSpPr>
          <p:cNvPr id="7" name="Slide Number Placeholder 6"/>
          <p:cNvSpPr>
            <a:spLocks noGrp="1"/>
          </p:cNvSpPr>
          <p:nvPr>
            <p:ph type="sldNum" sz="quarter" idx="12"/>
          </p:nvPr>
        </p:nvSpPr>
        <p:spPr/>
        <p:txBody>
          <a:bodyPr/>
          <a:lstStyle/>
          <a:p>
            <a:fld id="{4EEF326C-5432-4B0F-AB8E-0406B15F3053}" type="slidenum">
              <a:rPr lang="en-US" smtClean="0"/>
              <a:t>‹#›</a:t>
            </a:fld>
            <a:endParaRPr lang="en-US" dirty="0"/>
          </a:p>
        </p:txBody>
      </p:sp>
    </p:spTree>
    <p:extLst>
      <p:ext uri="{BB962C8B-B14F-4D97-AF65-F5344CB8AC3E}">
        <p14:creationId xmlns:p14="http://schemas.microsoft.com/office/powerpoint/2010/main" val="2029679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AFEA10-8F92-454C-9ADD-02CC178E92D1}" type="datetime1">
              <a:rPr lang="en-US" smtClean="0"/>
              <a:t>3/27/2017</a:t>
            </a:fld>
            <a:endParaRPr lang="en-US" dirty="0"/>
          </a:p>
        </p:txBody>
      </p:sp>
      <p:sp>
        <p:nvSpPr>
          <p:cNvPr id="8" name="Footer Placeholder 7"/>
          <p:cNvSpPr>
            <a:spLocks noGrp="1"/>
          </p:cNvSpPr>
          <p:nvPr>
            <p:ph type="ftr" sz="quarter" idx="11"/>
          </p:nvPr>
        </p:nvSpPr>
        <p:spPr/>
        <p:txBody>
          <a:bodyPr/>
          <a:lstStyle/>
          <a:p>
            <a:r>
              <a:rPr lang="en-US" dirty="0" smtClean="0"/>
              <a:t>Rose: PEIF April 2017</a:t>
            </a:r>
            <a:endParaRPr lang="en-US" dirty="0"/>
          </a:p>
        </p:txBody>
      </p:sp>
      <p:sp>
        <p:nvSpPr>
          <p:cNvPr id="9" name="Slide Number Placeholder 8"/>
          <p:cNvSpPr>
            <a:spLocks noGrp="1"/>
          </p:cNvSpPr>
          <p:nvPr>
            <p:ph type="sldNum" sz="quarter" idx="12"/>
          </p:nvPr>
        </p:nvSpPr>
        <p:spPr/>
        <p:txBody>
          <a:bodyPr/>
          <a:lstStyle/>
          <a:p>
            <a:fld id="{4EEF326C-5432-4B0F-AB8E-0406B15F3053}" type="slidenum">
              <a:rPr lang="en-US" smtClean="0"/>
              <a:t>‹#›</a:t>
            </a:fld>
            <a:endParaRPr lang="en-US" dirty="0"/>
          </a:p>
        </p:txBody>
      </p:sp>
    </p:spTree>
    <p:extLst>
      <p:ext uri="{BB962C8B-B14F-4D97-AF65-F5344CB8AC3E}">
        <p14:creationId xmlns:p14="http://schemas.microsoft.com/office/powerpoint/2010/main" val="3676065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68429D-9941-4C18-AE7A-D9890A04E286}" type="datetime1">
              <a:rPr lang="en-US" smtClean="0"/>
              <a:t>3/27/2017</a:t>
            </a:fld>
            <a:endParaRPr lang="en-US" dirty="0"/>
          </a:p>
        </p:txBody>
      </p:sp>
      <p:sp>
        <p:nvSpPr>
          <p:cNvPr id="4" name="Footer Placeholder 3"/>
          <p:cNvSpPr>
            <a:spLocks noGrp="1"/>
          </p:cNvSpPr>
          <p:nvPr>
            <p:ph type="ftr" sz="quarter" idx="11"/>
          </p:nvPr>
        </p:nvSpPr>
        <p:spPr/>
        <p:txBody>
          <a:bodyPr/>
          <a:lstStyle/>
          <a:p>
            <a:r>
              <a:rPr lang="en-US" dirty="0" smtClean="0"/>
              <a:t>Rose: PEIF April 2017</a:t>
            </a:r>
            <a:endParaRPr lang="en-US" dirty="0"/>
          </a:p>
        </p:txBody>
      </p:sp>
      <p:sp>
        <p:nvSpPr>
          <p:cNvPr id="5" name="Slide Number Placeholder 4"/>
          <p:cNvSpPr>
            <a:spLocks noGrp="1"/>
          </p:cNvSpPr>
          <p:nvPr>
            <p:ph type="sldNum" sz="quarter" idx="12"/>
          </p:nvPr>
        </p:nvSpPr>
        <p:spPr/>
        <p:txBody>
          <a:bodyPr/>
          <a:lstStyle/>
          <a:p>
            <a:fld id="{4EEF326C-5432-4B0F-AB8E-0406B15F3053}" type="slidenum">
              <a:rPr lang="en-US" smtClean="0"/>
              <a:t>‹#›</a:t>
            </a:fld>
            <a:endParaRPr lang="en-US" dirty="0"/>
          </a:p>
        </p:txBody>
      </p:sp>
    </p:spTree>
    <p:extLst>
      <p:ext uri="{BB962C8B-B14F-4D97-AF65-F5344CB8AC3E}">
        <p14:creationId xmlns:p14="http://schemas.microsoft.com/office/powerpoint/2010/main" val="348600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E136FB-1D6E-4A35-A5BA-2BE8D49A8CE3}" type="datetime1">
              <a:rPr lang="en-US" smtClean="0"/>
              <a:t>3/27/2017</a:t>
            </a:fld>
            <a:endParaRPr lang="en-US" dirty="0"/>
          </a:p>
        </p:txBody>
      </p:sp>
      <p:sp>
        <p:nvSpPr>
          <p:cNvPr id="3" name="Footer Placeholder 2"/>
          <p:cNvSpPr>
            <a:spLocks noGrp="1"/>
          </p:cNvSpPr>
          <p:nvPr>
            <p:ph type="ftr" sz="quarter" idx="11"/>
          </p:nvPr>
        </p:nvSpPr>
        <p:spPr/>
        <p:txBody>
          <a:bodyPr/>
          <a:lstStyle/>
          <a:p>
            <a:r>
              <a:rPr lang="en-US" dirty="0" smtClean="0"/>
              <a:t>Rose: PEIF April 2017</a:t>
            </a:r>
            <a:endParaRPr lang="en-US" dirty="0"/>
          </a:p>
        </p:txBody>
      </p:sp>
      <p:sp>
        <p:nvSpPr>
          <p:cNvPr id="4" name="Slide Number Placeholder 3"/>
          <p:cNvSpPr>
            <a:spLocks noGrp="1"/>
          </p:cNvSpPr>
          <p:nvPr>
            <p:ph type="sldNum" sz="quarter" idx="12"/>
          </p:nvPr>
        </p:nvSpPr>
        <p:spPr/>
        <p:txBody>
          <a:bodyPr/>
          <a:lstStyle/>
          <a:p>
            <a:fld id="{4EEF326C-5432-4B0F-AB8E-0406B15F3053}" type="slidenum">
              <a:rPr lang="en-US" smtClean="0"/>
              <a:t>‹#›</a:t>
            </a:fld>
            <a:endParaRPr lang="en-US" dirty="0"/>
          </a:p>
        </p:txBody>
      </p:sp>
    </p:spTree>
    <p:extLst>
      <p:ext uri="{BB962C8B-B14F-4D97-AF65-F5344CB8AC3E}">
        <p14:creationId xmlns:p14="http://schemas.microsoft.com/office/powerpoint/2010/main" val="2592771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2D8F99-80A8-4538-A4A4-7B565EF0B383}" type="datetime1">
              <a:rPr lang="en-US" smtClean="0"/>
              <a:t>3/27/2017</a:t>
            </a:fld>
            <a:endParaRPr lang="en-US" dirty="0"/>
          </a:p>
        </p:txBody>
      </p:sp>
      <p:sp>
        <p:nvSpPr>
          <p:cNvPr id="6" name="Footer Placeholder 5"/>
          <p:cNvSpPr>
            <a:spLocks noGrp="1"/>
          </p:cNvSpPr>
          <p:nvPr>
            <p:ph type="ftr" sz="quarter" idx="11"/>
          </p:nvPr>
        </p:nvSpPr>
        <p:spPr/>
        <p:txBody>
          <a:bodyPr/>
          <a:lstStyle/>
          <a:p>
            <a:r>
              <a:rPr lang="en-US" dirty="0" smtClean="0"/>
              <a:t>Rose: PEIF April 2017</a:t>
            </a:r>
            <a:endParaRPr lang="en-US" dirty="0"/>
          </a:p>
        </p:txBody>
      </p:sp>
      <p:sp>
        <p:nvSpPr>
          <p:cNvPr id="7" name="Slide Number Placeholder 6"/>
          <p:cNvSpPr>
            <a:spLocks noGrp="1"/>
          </p:cNvSpPr>
          <p:nvPr>
            <p:ph type="sldNum" sz="quarter" idx="12"/>
          </p:nvPr>
        </p:nvSpPr>
        <p:spPr/>
        <p:txBody>
          <a:bodyPr/>
          <a:lstStyle/>
          <a:p>
            <a:fld id="{4EEF326C-5432-4B0F-AB8E-0406B15F3053}" type="slidenum">
              <a:rPr lang="en-US" smtClean="0"/>
              <a:t>‹#›</a:t>
            </a:fld>
            <a:endParaRPr lang="en-US" dirty="0"/>
          </a:p>
        </p:txBody>
      </p:sp>
    </p:spTree>
    <p:extLst>
      <p:ext uri="{BB962C8B-B14F-4D97-AF65-F5344CB8AC3E}">
        <p14:creationId xmlns:p14="http://schemas.microsoft.com/office/powerpoint/2010/main" val="377850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7B7344-E0FA-4DB9-9110-E54FF83E60D2}" type="datetime1">
              <a:rPr lang="en-US" smtClean="0"/>
              <a:t>3/27/2017</a:t>
            </a:fld>
            <a:endParaRPr lang="en-US" dirty="0"/>
          </a:p>
        </p:txBody>
      </p:sp>
      <p:sp>
        <p:nvSpPr>
          <p:cNvPr id="6" name="Footer Placeholder 5"/>
          <p:cNvSpPr>
            <a:spLocks noGrp="1"/>
          </p:cNvSpPr>
          <p:nvPr>
            <p:ph type="ftr" sz="quarter" idx="11"/>
          </p:nvPr>
        </p:nvSpPr>
        <p:spPr/>
        <p:txBody>
          <a:bodyPr/>
          <a:lstStyle/>
          <a:p>
            <a:r>
              <a:rPr lang="en-US" dirty="0" smtClean="0"/>
              <a:t>Rose: PEIF April 2017</a:t>
            </a:r>
            <a:endParaRPr lang="en-US" dirty="0"/>
          </a:p>
        </p:txBody>
      </p:sp>
      <p:sp>
        <p:nvSpPr>
          <p:cNvPr id="7" name="Slide Number Placeholder 6"/>
          <p:cNvSpPr>
            <a:spLocks noGrp="1"/>
          </p:cNvSpPr>
          <p:nvPr>
            <p:ph type="sldNum" sz="quarter" idx="12"/>
          </p:nvPr>
        </p:nvSpPr>
        <p:spPr/>
        <p:txBody>
          <a:bodyPr/>
          <a:lstStyle/>
          <a:p>
            <a:fld id="{4EEF326C-5432-4B0F-AB8E-0406B15F3053}" type="slidenum">
              <a:rPr lang="en-US" smtClean="0"/>
              <a:t>‹#›</a:t>
            </a:fld>
            <a:endParaRPr lang="en-US" dirty="0"/>
          </a:p>
        </p:txBody>
      </p:sp>
    </p:spTree>
    <p:extLst>
      <p:ext uri="{BB962C8B-B14F-4D97-AF65-F5344CB8AC3E}">
        <p14:creationId xmlns:p14="http://schemas.microsoft.com/office/powerpoint/2010/main" val="210881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98E2F1-B692-4755-A8CA-CD596870AC13}" type="datetime1">
              <a:rPr lang="en-US" smtClean="0"/>
              <a:t>3/27/2017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Rose: PEIF April 2017</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EF326C-5432-4B0F-AB8E-0406B15F3053}" type="slidenum">
              <a:rPr lang="en-US" smtClean="0"/>
              <a:t>‹#›</a:t>
            </a:fld>
            <a:endParaRPr lang="en-US" dirty="0"/>
          </a:p>
        </p:txBody>
      </p:sp>
    </p:spTree>
    <p:extLst>
      <p:ext uri="{BB962C8B-B14F-4D97-AF65-F5344CB8AC3E}">
        <p14:creationId xmlns:p14="http://schemas.microsoft.com/office/powerpoint/2010/main" val="286934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Endogenous Optimum Currency Areas: Where Do We </a:t>
            </a:r>
            <a:r>
              <a:rPr lang="en-US" dirty="0" smtClean="0"/>
              <a:t>Stand?</a:t>
            </a:r>
            <a:endParaRPr lang="en-US" dirty="0"/>
          </a:p>
        </p:txBody>
      </p:sp>
      <p:sp>
        <p:nvSpPr>
          <p:cNvPr id="3" name="Subtitle 2"/>
          <p:cNvSpPr>
            <a:spLocks noGrp="1"/>
          </p:cNvSpPr>
          <p:nvPr>
            <p:ph type="subTitle" idx="1"/>
          </p:nvPr>
        </p:nvSpPr>
        <p:spPr/>
        <p:txBody>
          <a:bodyPr>
            <a:noAutofit/>
          </a:bodyPr>
          <a:lstStyle/>
          <a:p>
            <a:r>
              <a:rPr lang="en-US" sz="3600" dirty="0" smtClean="0"/>
              <a:t>Andrew K. Rose</a:t>
            </a:r>
          </a:p>
          <a:p>
            <a:r>
              <a:rPr lang="en-US" sz="3600" dirty="0" smtClean="0"/>
              <a:t>Berkeley-Haas</a:t>
            </a:r>
          </a:p>
          <a:p>
            <a:r>
              <a:rPr lang="en-US" sz="3600" dirty="0" smtClean="0"/>
              <a:t>ABFER, CEPR and NBER</a:t>
            </a:r>
            <a:endParaRPr lang="en-US" sz="3600" dirty="0"/>
          </a:p>
        </p:txBody>
      </p:sp>
      <p:sp>
        <p:nvSpPr>
          <p:cNvPr id="4" name="Footer Placeholder 3"/>
          <p:cNvSpPr>
            <a:spLocks noGrp="1"/>
          </p:cNvSpPr>
          <p:nvPr>
            <p:ph type="ftr" sz="quarter" idx="11"/>
          </p:nvPr>
        </p:nvSpPr>
        <p:spPr/>
        <p:txBody>
          <a:bodyPr/>
          <a:lstStyle/>
          <a:p>
            <a:r>
              <a:rPr lang="en-US" dirty="0" smtClean="0"/>
              <a:t>Rose: PEIF April 2017</a:t>
            </a:r>
            <a:endParaRPr lang="en-US" dirty="0"/>
          </a:p>
        </p:txBody>
      </p:sp>
      <p:sp>
        <p:nvSpPr>
          <p:cNvPr id="5" name="Slide Number Placeholder 4"/>
          <p:cNvSpPr>
            <a:spLocks noGrp="1"/>
          </p:cNvSpPr>
          <p:nvPr>
            <p:ph type="sldNum" sz="quarter" idx="12"/>
          </p:nvPr>
        </p:nvSpPr>
        <p:spPr/>
        <p:txBody>
          <a:bodyPr/>
          <a:lstStyle/>
          <a:p>
            <a:fld id="{4EEF326C-5432-4B0F-AB8E-0406B15F3053}" type="slidenum">
              <a:rPr lang="en-US" smtClean="0"/>
              <a:t>1</a:t>
            </a:fld>
            <a:endParaRPr lang="en-US" dirty="0"/>
          </a:p>
        </p:txBody>
      </p:sp>
    </p:spTree>
    <p:extLst>
      <p:ext uri="{BB962C8B-B14F-4D97-AF65-F5344CB8AC3E}">
        <p14:creationId xmlns:p14="http://schemas.microsoft.com/office/powerpoint/2010/main" val="1775191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Cautionary Note 3</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Follow-up to point 7 above:</a:t>
            </a:r>
          </a:p>
          <a:p>
            <a:r>
              <a:rPr lang="en-US" dirty="0" smtClean="0"/>
              <a:t>Some BCS-Trade Linkages associated with change in structure of economy</a:t>
            </a:r>
          </a:p>
          <a:p>
            <a:pPr lvl="1"/>
            <a:r>
              <a:rPr lang="en-US" dirty="0" smtClean="0"/>
              <a:t>Specialization/Movement of resources across sectoral boundaries</a:t>
            </a:r>
          </a:p>
          <a:p>
            <a:r>
              <a:rPr lang="en-US" dirty="0" smtClean="0"/>
              <a:t>But Not All</a:t>
            </a:r>
            <a:endParaRPr lang="en-US" dirty="0"/>
          </a:p>
          <a:p>
            <a:pPr lvl="1"/>
            <a:r>
              <a:rPr lang="en-US" dirty="0" smtClean="0"/>
              <a:t>Switch from idiosyncratic national monetary shocks to common international monetary shocks</a:t>
            </a:r>
          </a:p>
          <a:p>
            <a:r>
              <a:rPr lang="en-US" dirty="0" smtClean="0"/>
              <a:t>Hence unclear what is appropriate frequency for empirics</a:t>
            </a:r>
          </a:p>
          <a:p>
            <a:pPr lvl="1"/>
            <a:r>
              <a:rPr lang="en-US" dirty="0" smtClean="0"/>
              <a:t>In practice need to examine changes </a:t>
            </a:r>
            <a:r>
              <a:rPr lang="en-US" i="1" dirty="0" smtClean="0"/>
              <a:t>over time </a:t>
            </a:r>
            <a:r>
              <a:rPr lang="en-US" dirty="0" smtClean="0"/>
              <a:t>of BCS </a:t>
            </a:r>
            <a:r>
              <a:rPr lang="en-US" i="1" dirty="0" smtClean="0"/>
              <a:t>across countries</a:t>
            </a:r>
          </a:p>
          <a:p>
            <a:pPr lvl="1"/>
            <a:r>
              <a:rPr lang="en-US" dirty="0" smtClean="0"/>
              <a:t>I.e., time-series changes of cross-sectional phenomena</a:t>
            </a:r>
          </a:p>
          <a:p>
            <a:pPr lvl="1"/>
            <a:r>
              <a:rPr lang="en-US" dirty="0" smtClean="0"/>
              <a:t>An unusual, unfamiliar space</a:t>
            </a:r>
            <a:endParaRPr lang="en-US" dirty="0"/>
          </a:p>
          <a:p>
            <a:pPr lvl="2"/>
            <a:endParaRPr lang="en-US" i="1" dirty="0" smtClean="0"/>
          </a:p>
        </p:txBody>
      </p:sp>
      <p:sp>
        <p:nvSpPr>
          <p:cNvPr id="4" name="Footer Placeholder 3"/>
          <p:cNvSpPr>
            <a:spLocks noGrp="1"/>
          </p:cNvSpPr>
          <p:nvPr>
            <p:ph type="ftr" sz="quarter" idx="11"/>
          </p:nvPr>
        </p:nvSpPr>
        <p:spPr/>
        <p:txBody>
          <a:bodyPr/>
          <a:lstStyle/>
          <a:p>
            <a:r>
              <a:rPr lang="en-US" dirty="0" smtClean="0"/>
              <a:t>Rose: PEIF April 2017</a:t>
            </a:r>
            <a:endParaRPr lang="en-US" dirty="0"/>
          </a:p>
        </p:txBody>
      </p:sp>
      <p:sp>
        <p:nvSpPr>
          <p:cNvPr id="5" name="Slide Number Placeholder 4"/>
          <p:cNvSpPr>
            <a:spLocks noGrp="1"/>
          </p:cNvSpPr>
          <p:nvPr>
            <p:ph type="sldNum" sz="quarter" idx="12"/>
          </p:nvPr>
        </p:nvSpPr>
        <p:spPr/>
        <p:txBody>
          <a:bodyPr/>
          <a:lstStyle/>
          <a:p>
            <a:fld id="{4EEF326C-5432-4B0F-AB8E-0406B15F3053}" type="slidenum">
              <a:rPr lang="en-US" smtClean="0"/>
              <a:t>10</a:t>
            </a:fld>
            <a:endParaRPr lang="en-US" dirty="0"/>
          </a:p>
        </p:txBody>
      </p:sp>
    </p:spTree>
    <p:extLst>
      <p:ext uri="{BB962C8B-B14F-4D97-AF65-F5344CB8AC3E}">
        <p14:creationId xmlns:p14="http://schemas.microsoft.com/office/powerpoint/2010/main" val="1255834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Tangent: A Unified Framework</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Imbs (</a:t>
            </a:r>
            <a:r>
              <a:rPr lang="en-US" i="1" dirty="0"/>
              <a:t>RES</a:t>
            </a:r>
            <a:r>
              <a:rPr lang="en-US" dirty="0"/>
              <a:t> </a:t>
            </a:r>
            <a:r>
              <a:rPr lang="en-US" dirty="0" smtClean="0"/>
              <a:t>2004) provides a unifying statistical framework</a:t>
            </a:r>
          </a:p>
          <a:p>
            <a:r>
              <a:rPr lang="en-US" dirty="0" smtClean="0"/>
              <a:t>BCS driven by: a) trade integration; b) specialization; c) financial integration</a:t>
            </a:r>
          </a:p>
          <a:p>
            <a:r>
              <a:rPr lang="en-US" dirty="0" smtClean="0"/>
              <a:t>But also:</a:t>
            </a:r>
          </a:p>
          <a:p>
            <a:pPr lvl="1"/>
            <a:r>
              <a:rPr lang="en-US" dirty="0" smtClean="0"/>
              <a:t>Specialization driven by a) trade integration; b) financial integration</a:t>
            </a:r>
          </a:p>
          <a:p>
            <a:pPr lvl="1"/>
            <a:r>
              <a:rPr lang="en-US" dirty="0"/>
              <a:t>Trade integration driven by specialization</a:t>
            </a:r>
          </a:p>
          <a:p>
            <a:pPr lvl="1"/>
            <a:r>
              <a:rPr lang="en-US" dirty="0" smtClean="0"/>
              <a:t>Financial integration ... ?</a:t>
            </a:r>
          </a:p>
          <a:p>
            <a:r>
              <a:rPr lang="en-US" dirty="0" smtClean="0"/>
              <a:t>Estimates simultaneous system via 3SLS</a:t>
            </a:r>
          </a:p>
          <a:p>
            <a:pPr lvl="1"/>
            <a:r>
              <a:rPr lang="en-US" dirty="0" smtClean="0"/>
              <a:t>But means researcher must take views on </a:t>
            </a:r>
            <a:r>
              <a:rPr lang="en-US" i="1" dirty="0" smtClean="0"/>
              <a:t>many</a:t>
            </a:r>
            <a:r>
              <a:rPr lang="en-US" dirty="0" smtClean="0"/>
              <a:t> structures</a:t>
            </a:r>
          </a:p>
          <a:p>
            <a:pPr lvl="1"/>
            <a:r>
              <a:rPr lang="en-US" dirty="0" smtClean="0"/>
              <a:t>Considerable data/estimation requirements</a:t>
            </a:r>
          </a:p>
          <a:p>
            <a:pPr lvl="1"/>
            <a:r>
              <a:rPr lang="en-US" dirty="0" smtClean="0"/>
              <a:t>3SLS means mistakes anywhere spill over</a:t>
            </a:r>
          </a:p>
          <a:p>
            <a:pPr lvl="1"/>
            <a:r>
              <a:rPr lang="en-US" dirty="0" smtClean="0"/>
              <a:t>Hence satisfying to purists, but unpopular </a:t>
            </a:r>
            <a:endParaRPr lang="en-US" dirty="0"/>
          </a:p>
        </p:txBody>
      </p:sp>
      <p:sp>
        <p:nvSpPr>
          <p:cNvPr id="4" name="Footer Placeholder 3"/>
          <p:cNvSpPr>
            <a:spLocks noGrp="1"/>
          </p:cNvSpPr>
          <p:nvPr>
            <p:ph type="ftr" sz="quarter" idx="11"/>
          </p:nvPr>
        </p:nvSpPr>
        <p:spPr/>
        <p:txBody>
          <a:bodyPr/>
          <a:lstStyle/>
          <a:p>
            <a:r>
              <a:rPr lang="en-US" smtClean="0"/>
              <a:t>Rose: PEIF April 2017</a:t>
            </a:r>
            <a:endParaRPr lang="en-US" dirty="0"/>
          </a:p>
        </p:txBody>
      </p:sp>
      <p:sp>
        <p:nvSpPr>
          <p:cNvPr id="5" name="Slide Number Placeholder 4"/>
          <p:cNvSpPr>
            <a:spLocks noGrp="1"/>
          </p:cNvSpPr>
          <p:nvPr>
            <p:ph type="sldNum" sz="quarter" idx="12"/>
          </p:nvPr>
        </p:nvSpPr>
        <p:spPr/>
        <p:txBody>
          <a:bodyPr/>
          <a:lstStyle/>
          <a:p>
            <a:fld id="{4EEF326C-5432-4B0F-AB8E-0406B15F3053}" type="slidenum">
              <a:rPr lang="en-US" smtClean="0"/>
              <a:t>11</a:t>
            </a:fld>
            <a:endParaRPr lang="en-US" dirty="0"/>
          </a:p>
        </p:txBody>
      </p:sp>
    </p:spTree>
    <p:extLst>
      <p:ext uri="{BB962C8B-B14F-4D97-AF65-F5344CB8AC3E}">
        <p14:creationId xmlns:p14="http://schemas.microsoft.com/office/powerpoint/2010/main" val="2530858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Quantifying the Trade – BCS Effect Empirically</a:t>
            </a:r>
            <a:endParaRPr lang="en-US" dirty="0"/>
          </a:p>
        </p:txBody>
      </p:sp>
      <p:sp>
        <p:nvSpPr>
          <p:cNvPr id="3" name="Content Placeholder 2"/>
          <p:cNvSpPr>
            <a:spLocks noGrp="1"/>
          </p:cNvSpPr>
          <p:nvPr>
            <p:ph idx="1"/>
          </p:nvPr>
        </p:nvSpPr>
        <p:spPr/>
        <p:txBody>
          <a:bodyPr/>
          <a:lstStyle/>
          <a:p>
            <a:r>
              <a:rPr lang="en-US" dirty="0" smtClean="0"/>
              <a:t>In 2008, I conducted a meta-analysis of 20 studies linking trade to BCS</a:t>
            </a:r>
          </a:p>
          <a:p>
            <a:r>
              <a:rPr lang="en-US" dirty="0" smtClean="0"/>
              <a:t>Estimates of </a:t>
            </a:r>
            <a:r>
              <a:rPr lang="el-GR" dirty="0" smtClean="0"/>
              <a:t>β</a:t>
            </a:r>
            <a:r>
              <a:rPr lang="en-US" dirty="0" smtClean="0"/>
              <a:t> from standard estimating equation:</a:t>
            </a:r>
          </a:p>
          <a:p>
            <a:pPr marL="0" indent="0">
              <a:buNone/>
            </a:pPr>
            <a:endParaRPr lang="en-US" dirty="0" smtClean="0"/>
          </a:p>
          <a:p>
            <a:pPr marL="0" indent="0">
              <a:buNone/>
            </a:pPr>
            <a:r>
              <a:rPr lang="en-US" dirty="0" smtClean="0"/>
              <a:t>	</a:t>
            </a:r>
            <a:r>
              <a:rPr lang="en-US" dirty="0" err="1" smtClean="0"/>
              <a:t>BCS</a:t>
            </a:r>
            <a:r>
              <a:rPr lang="en-US" baseline="-25000" dirty="0" err="1" smtClean="0"/>
              <a:t>ijt</a:t>
            </a:r>
            <a:r>
              <a:rPr lang="en-US" dirty="0" smtClean="0"/>
              <a:t> </a:t>
            </a:r>
            <a:r>
              <a:rPr lang="en-US" dirty="0"/>
              <a:t>= </a:t>
            </a:r>
            <a:r>
              <a:rPr lang="en-US" dirty="0">
                <a:sym typeface="Symbol" panose="05050102010706020507" pitchFamily="18" charset="2"/>
              </a:rPr>
              <a:t></a:t>
            </a:r>
            <a:r>
              <a:rPr lang="en-US" dirty="0"/>
              <a:t> + </a:t>
            </a:r>
            <a:r>
              <a:rPr lang="en-US" b="1" dirty="0" smtClean="0">
                <a:solidFill>
                  <a:srgbClr val="FF0000"/>
                </a:solidFill>
                <a:sym typeface="Symbol" panose="05050102010706020507" pitchFamily="18" charset="2"/>
              </a:rPr>
              <a:t></a:t>
            </a:r>
            <a:r>
              <a:rPr lang="en-US" dirty="0" smtClean="0"/>
              <a:t>*</a:t>
            </a:r>
            <a:r>
              <a:rPr lang="en-US" dirty="0"/>
              <a:t>ln(</a:t>
            </a:r>
            <a:r>
              <a:rPr lang="en-US" dirty="0" err="1"/>
              <a:t>trade</a:t>
            </a:r>
            <a:r>
              <a:rPr lang="en-US" baseline="-25000" dirty="0" err="1"/>
              <a:t>ijt</a:t>
            </a:r>
            <a:r>
              <a:rPr lang="en-US" dirty="0"/>
              <a:t>) + controls + </a:t>
            </a:r>
            <a:r>
              <a:rPr lang="en-US" dirty="0">
                <a:sym typeface="Symbol" panose="05050102010706020507" pitchFamily="18" charset="2"/>
              </a:rPr>
              <a:t></a:t>
            </a:r>
            <a:r>
              <a:rPr lang="en-US" baseline="-25000" dirty="0"/>
              <a:t>ijt</a:t>
            </a:r>
            <a:r>
              <a:rPr lang="en-US" dirty="0"/>
              <a:t>					</a:t>
            </a:r>
          </a:p>
          <a:p>
            <a:endParaRPr lang="en-US" dirty="0"/>
          </a:p>
        </p:txBody>
      </p:sp>
      <p:sp>
        <p:nvSpPr>
          <p:cNvPr id="4" name="Footer Placeholder 3"/>
          <p:cNvSpPr>
            <a:spLocks noGrp="1"/>
          </p:cNvSpPr>
          <p:nvPr>
            <p:ph type="ftr" sz="quarter" idx="11"/>
          </p:nvPr>
        </p:nvSpPr>
        <p:spPr/>
        <p:txBody>
          <a:bodyPr/>
          <a:lstStyle/>
          <a:p>
            <a:r>
              <a:rPr lang="en-US" dirty="0" smtClean="0"/>
              <a:t>Rose: PEIF April 2017</a:t>
            </a:r>
            <a:endParaRPr lang="en-US" dirty="0"/>
          </a:p>
        </p:txBody>
      </p:sp>
      <p:sp>
        <p:nvSpPr>
          <p:cNvPr id="5" name="Slide Number Placeholder 4"/>
          <p:cNvSpPr>
            <a:spLocks noGrp="1"/>
          </p:cNvSpPr>
          <p:nvPr>
            <p:ph type="sldNum" sz="quarter" idx="12"/>
          </p:nvPr>
        </p:nvSpPr>
        <p:spPr/>
        <p:txBody>
          <a:bodyPr/>
          <a:lstStyle/>
          <a:p>
            <a:fld id="{4EEF326C-5432-4B0F-AB8E-0406B15F3053}" type="slidenum">
              <a:rPr lang="en-US" smtClean="0"/>
              <a:t>12</a:t>
            </a:fld>
            <a:endParaRPr lang="en-US" dirty="0"/>
          </a:p>
        </p:txBody>
      </p:sp>
    </p:spTree>
    <p:extLst>
      <p:ext uri="{BB962C8B-B14F-4D97-AF65-F5344CB8AC3E}">
        <p14:creationId xmlns:p14="http://schemas.microsoft.com/office/powerpoint/2010/main" val="3088485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6033"/>
            <a:ext cx="10515600" cy="703452"/>
          </a:xfrm>
        </p:spPr>
        <p:txBody>
          <a:bodyPr>
            <a:normAutofit/>
          </a:bodyPr>
          <a:lstStyle/>
          <a:p>
            <a:r>
              <a:rPr lang="en-US" dirty="0" smtClean="0"/>
              <a:t>Literature (as of 2008)</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45658429"/>
              </p:ext>
            </p:extLst>
          </p:nvPr>
        </p:nvGraphicFramePr>
        <p:xfrm>
          <a:off x="838200" y="1230376"/>
          <a:ext cx="10515600" cy="5024120"/>
        </p:xfrm>
        <a:graphic>
          <a:graphicData uri="http://schemas.openxmlformats.org/drawingml/2006/table">
            <a:tbl>
              <a:tblPr firstRow="1" bandRow="1">
                <a:tableStyleId>{5C22544A-7EE6-4342-B048-85BDC9FD1C3A}</a:tableStyleId>
              </a:tblPr>
              <a:tblGrid>
                <a:gridCol w="1314450"/>
                <a:gridCol w="1314450"/>
                <a:gridCol w="1314450"/>
                <a:gridCol w="1314450"/>
                <a:gridCol w="1314450"/>
                <a:gridCol w="1314450"/>
                <a:gridCol w="1314450"/>
                <a:gridCol w="1314450"/>
              </a:tblGrid>
              <a:tr h="370840">
                <a:tc>
                  <a:txBody>
                    <a:bodyPr/>
                    <a:lstStyle/>
                    <a:p>
                      <a:pPr algn="l" fontAlgn="b"/>
                      <a:endParaRPr lang="en-US" sz="1600" b="0" i="0" u="none" strike="noStrike" dirty="0">
                        <a:solidFill>
                          <a:srgbClr val="000000"/>
                        </a:solidFill>
                        <a:effectLst/>
                        <a:latin typeface="+mn-lt"/>
                      </a:endParaRPr>
                    </a:p>
                  </a:txBody>
                  <a:tcPr marL="0" marR="0" marT="0" marB="0" anchor="b"/>
                </a:tc>
                <a:tc>
                  <a:txBody>
                    <a:bodyPr/>
                    <a:lstStyle/>
                    <a:p>
                      <a:pPr algn="l" fontAlgn="b"/>
                      <a:endParaRPr lang="en-US" sz="1600" b="0" i="0" u="none" strike="noStrike" dirty="0">
                        <a:solidFill>
                          <a:srgbClr val="000000"/>
                        </a:solidFill>
                        <a:effectLst/>
                        <a:latin typeface="+mn-lt"/>
                      </a:endParaRPr>
                    </a:p>
                  </a:txBody>
                  <a:tcPr marL="0" marR="0" marT="0" marB="0" anchor="b"/>
                </a:tc>
                <a:tc>
                  <a:txBody>
                    <a:bodyPr/>
                    <a:lstStyle/>
                    <a:p>
                      <a:pPr algn="ctr" fontAlgn="b"/>
                      <a:r>
                        <a:rPr lang="en-US" sz="1600" b="0" i="0" u="none" strike="noStrike" dirty="0">
                          <a:solidFill>
                            <a:srgbClr val="000000"/>
                          </a:solidFill>
                          <a:effectLst/>
                          <a:latin typeface="+mn-lt"/>
                        </a:rPr>
                        <a:t>Beta</a:t>
                      </a:r>
                    </a:p>
                  </a:txBody>
                  <a:tcPr marL="0" marR="0" marT="0" marB="0" anchor="b"/>
                </a:tc>
                <a:tc>
                  <a:txBody>
                    <a:bodyPr/>
                    <a:lstStyle/>
                    <a:p>
                      <a:pPr algn="ctr" fontAlgn="b"/>
                      <a:r>
                        <a:rPr lang="en-US" sz="1600" b="0" i="0" u="none" strike="noStrike" dirty="0">
                          <a:solidFill>
                            <a:srgbClr val="000000"/>
                          </a:solidFill>
                          <a:effectLst/>
                          <a:latin typeface="+mn-lt"/>
                        </a:rPr>
                        <a:t>SE</a:t>
                      </a:r>
                    </a:p>
                  </a:txBody>
                  <a:tcPr marL="0" marR="0" marT="0" marB="0" anchor="b"/>
                </a:tc>
                <a:tc>
                  <a:txBody>
                    <a:bodyPr/>
                    <a:lstStyle/>
                    <a:p>
                      <a:endParaRPr lang="en-US" sz="1600" dirty="0">
                        <a:latin typeface="+mn-lt"/>
                      </a:endParaRPr>
                    </a:p>
                  </a:txBody>
                  <a:tcPr/>
                </a:tc>
                <a:tc>
                  <a:txBody>
                    <a:bodyPr/>
                    <a:lstStyle/>
                    <a:p>
                      <a:endParaRPr lang="en-US" sz="1600" dirty="0">
                        <a:latin typeface="+mn-lt"/>
                      </a:endParaRPr>
                    </a:p>
                  </a:txBody>
                  <a:tcPr/>
                </a:tc>
                <a:tc>
                  <a:txBody>
                    <a:bodyPr/>
                    <a:lstStyle/>
                    <a:p>
                      <a:pPr algn="ctr" fontAlgn="b"/>
                      <a:r>
                        <a:rPr lang="en-US" sz="1600" b="0" i="0" u="none" strike="noStrike" dirty="0">
                          <a:solidFill>
                            <a:srgbClr val="000000"/>
                          </a:solidFill>
                          <a:effectLst/>
                          <a:latin typeface="+mn-lt"/>
                        </a:rPr>
                        <a:t>Beta</a:t>
                      </a:r>
                    </a:p>
                  </a:txBody>
                  <a:tcPr marL="0" marR="0" marT="0" marB="0" anchor="b"/>
                </a:tc>
                <a:tc>
                  <a:txBody>
                    <a:bodyPr/>
                    <a:lstStyle/>
                    <a:p>
                      <a:pPr algn="ctr" fontAlgn="b"/>
                      <a:r>
                        <a:rPr lang="en-US" sz="1600" b="0" i="0" u="none" strike="noStrike" dirty="0">
                          <a:solidFill>
                            <a:srgbClr val="000000"/>
                          </a:solidFill>
                          <a:effectLst/>
                          <a:latin typeface="+mn-lt"/>
                        </a:rPr>
                        <a:t>SE</a:t>
                      </a:r>
                    </a:p>
                  </a:txBody>
                  <a:tcPr marL="0" marR="0" marT="0" marB="0" anchor="b"/>
                </a:tc>
              </a:tr>
              <a:tr h="370840">
                <a:tc>
                  <a:txBody>
                    <a:bodyPr/>
                    <a:lstStyle/>
                    <a:p>
                      <a:pPr algn="l" fontAlgn="b"/>
                      <a:r>
                        <a:rPr lang="en-US" sz="1600" b="0" i="0" u="none" strike="noStrike" dirty="0">
                          <a:solidFill>
                            <a:srgbClr val="000000"/>
                          </a:solidFill>
                          <a:effectLst/>
                          <a:latin typeface="+mn-lt"/>
                        </a:rPr>
                        <a:t>Baxter and Kouparitsas</a:t>
                      </a:r>
                    </a:p>
                  </a:txBody>
                  <a:tcPr marL="0" marR="0" marT="0" marB="0" anchor="b"/>
                </a:tc>
                <a:tc>
                  <a:txBody>
                    <a:bodyPr/>
                    <a:lstStyle/>
                    <a:p>
                      <a:pPr algn="ctr" fontAlgn="b"/>
                      <a:r>
                        <a:rPr lang="en-US" sz="1600" b="0" i="0" u="none" strike="noStrike" dirty="0">
                          <a:solidFill>
                            <a:srgbClr val="000000"/>
                          </a:solidFill>
                          <a:effectLst/>
                          <a:latin typeface="+mn-lt"/>
                        </a:rPr>
                        <a:t>2005</a:t>
                      </a:r>
                    </a:p>
                  </a:txBody>
                  <a:tcPr marL="0" marR="0" marT="0" marB="0" anchor="b"/>
                </a:tc>
                <a:tc>
                  <a:txBody>
                    <a:bodyPr/>
                    <a:lstStyle/>
                    <a:p>
                      <a:pPr algn="ctr" fontAlgn="b"/>
                      <a:r>
                        <a:rPr lang="en-US" sz="1600" b="0" i="0" u="none" strike="noStrike" dirty="0">
                          <a:solidFill>
                            <a:srgbClr val="000000"/>
                          </a:solidFill>
                          <a:effectLst/>
                          <a:latin typeface="+mn-lt"/>
                        </a:rPr>
                        <a:t>0.13</a:t>
                      </a:r>
                    </a:p>
                  </a:txBody>
                  <a:tcPr marL="0" marR="0" marT="0" marB="0" anchor="b"/>
                </a:tc>
                <a:tc>
                  <a:txBody>
                    <a:bodyPr/>
                    <a:lstStyle/>
                    <a:p>
                      <a:pPr algn="ctr" fontAlgn="b"/>
                      <a:r>
                        <a:rPr lang="en-US" sz="1600" b="0" i="0" u="none" strike="noStrike" dirty="0">
                          <a:solidFill>
                            <a:srgbClr val="000000"/>
                          </a:solidFill>
                          <a:effectLst/>
                          <a:latin typeface="+mn-lt"/>
                        </a:rPr>
                        <a:t>0.03</a:t>
                      </a:r>
                    </a:p>
                  </a:txBody>
                  <a:tcPr marL="0" marR="0" marT="0" marB="0" anchor="b"/>
                </a:tc>
                <a:tc>
                  <a:txBody>
                    <a:bodyPr/>
                    <a:lstStyle/>
                    <a:p>
                      <a:pPr algn="l" fontAlgn="b"/>
                      <a:r>
                        <a:rPr lang="en-US" sz="1600" b="0" i="0" u="none" strike="noStrike" dirty="0">
                          <a:solidFill>
                            <a:srgbClr val="000000"/>
                          </a:solidFill>
                          <a:effectLst/>
                          <a:latin typeface="+mn-lt"/>
                        </a:rPr>
                        <a:t>Gruben, Koo and Mills</a:t>
                      </a:r>
                    </a:p>
                  </a:txBody>
                  <a:tcPr marL="0" marR="0" marT="0" marB="0" anchor="b"/>
                </a:tc>
                <a:tc>
                  <a:txBody>
                    <a:bodyPr/>
                    <a:lstStyle/>
                    <a:p>
                      <a:pPr algn="ctr" fontAlgn="b"/>
                      <a:r>
                        <a:rPr lang="en-US" sz="1600" b="0" i="0" u="none" strike="noStrike" dirty="0">
                          <a:solidFill>
                            <a:srgbClr val="000000"/>
                          </a:solidFill>
                          <a:effectLst/>
                          <a:latin typeface="+mn-lt"/>
                        </a:rPr>
                        <a:t>2002</a:t>
                      </a:r>
                    </a:p>
                  </a:txBody>
                  <a:tcPr marL="0" marR="0" marT="0" marB="0" anchor="b"/>
                </a:tc>
                <a:tc>
                  <a:txBody>
                    <a:bodyPr/>
                    <a:lstStyle/>
                    <a:p>
                      <a:pPr algn="ctr" fontAlgn="b"/>
                      <a:r>
                        <a:rPr lang="en-US" sz="1600" b="0" i="0" u="none" strike="noStrike" dirty="0">
                          <a:solidFill>
                            <a:srgbClr val="000000"/>
                          </a:solidFill>
                          <a:effectLst/>
                          <a:latin typeface="+mn-lt"/>
                        </a:rPr>
                        <a:t>0.06</a:t>
                      </a:r>
                    </a:p>
                  </a:txBody>
                  <a:tcPr marL="0" marR="0" marT="0" marB="0" anchor="b"/>
                </a:tc>
                <a:tc>
                  <a:txBody>
                    <a:bodyPr/>
                    <a:lstStyle/>
                    <a:p>
                      <a:pPr algn="ctr" fontAlgn="b"/>
                      <a:r>
                        <a:rPr lang="en-US" sz="1600" b="0" i="0" u="none" strike="noStrike" dirty="0">
                          <a:solidFill>
                            <a:srgbClr val="000000"/>
                          </a:solidFill>
                          <a:effectLst/>
                          <a:latin typeface="+mn-lt"/>
                        </a:rPr>
                        <a:t>0.02</a:t>
                      </a:r>
                    </a:p>
                  </a:txBody>
                  <a:tcPr marL="0" marR="0" marT="0" marB="0" anchor="b"/>
                </a:tc>
              </a:tr>
              <a:tr h="370840">
                <a:tc>
                  <a:txBody>
                    <a:bodyPr/>
                    <a:lstStyle/>
                    <a:p>
                      <a:pPr algn="l" fontAlgn="b"/>
                      <a:r>
                        <a:rPr lang="en-US" sz="1600" b="0" i="0" u="none" strike="noStrike" dirty="0">
                          <a:solidFill>
                            <a:srgbClr val="000000"/>
                          </a:solidFill>
                          <a:effectLst/>
                          <a:latin typeface="+mn-lt"/>
                        </a:rPr>
                        <a:t>Bower and Guillenmineau</a:t>
                      </a:r>
                    </a:p>
                  </a:txBody>
                  <a:tcPr marL="0" marR="0" marT="0" marB="0" anchor="b"/>
                </a:tc>
                <a:tc>
                  <a:txBody>
                    <a:bodyPr/>
                    <a:lstStyle/>
                    <a:p>
                      <a:pPr algn="ctr" fontAlgn="b"/>
                      <a:r>
                        <a:rPr lang="en-US" sz="1600" b="0" i="0" u="none" strike="noStrike" dirty="0">
                          <a:solidFill>
                            <a:srgbClr val="000000"/>
                          </a:solidFill>
                          <a:effectLst/>
                          <a:latin typeface="+mn-lt"/>
                        </a:rPr>
                        <a:t>2006</a:t>
                      </a:r>
                    </a:p>
                  </a:txBody>
                  <a:tcPr marL="0" marR="0" marT="0" marB="0" anchor="b"/>
                </a:tc>
                <a:tc>
                  <a:txBody>
                    <a:bodyPr/>
                    <a:lstStyle/>
                    <a:p>
                      <a:pPr algn="ctr" fontAlgn="b"/>
                      <a:r>
                        <a:rPr lang="en-US" sz="1600" b="0" i="0" u="none" strike="noStrike" dirty="0">
                          <a:solidFill>
                            <a:srgbClr val="000000"/>
                          </a:solidFill>
                          <a:effectLst/>
                          <a:latin typeface="+mn-lt"/>
                        </a:rPr>
                        <a:t>0.02</a:t>
                      </a:r>
                    </a:p>
                  </a:txBody>
                  <a:tcPr marL="0" marR="0" marT="0" marB="0" anchor="b"/>
                </a:tc>
                <a:tc>
                  <a:txBody>
                    <a:bodyPr/>
                    <a:lstStyle/>
                    <a:p>
                      <a:pPr algn="ctr" fontAlgn="b"/>
                      <a:r>
                        <a:rPr lang="en-US" sz="1600" b="0" i="0" u="none" strike="noStrike" dirty="0">
                          <a:solidFill>
                            <a:srgbClr val="000000"/>
                          </a:solidFill>
                          <a:effectLst/>
                          <a:latin typeface="+mn-lt"/>
                        </a:rPr>
                        <a:t>0.01</a:t>
                      </a:r>
                    </a:p>
                  </a:txBody>
                  <a:tcPr marL="0" marR="0" marT="0" marB="0" anchor="b"/>
                </a:tc>
                <a:tc>
                  <a:txBody>
                    <a:bodyPr/>
                    <a:lstStyle/>
                    <a:p>
                      <a:pPr algn="l" fontAlgn="b"/>
                      <a:r>
                        <a:rPr lang="en-US" sz="1600" b="0" i="0" u="none" strike="noStrike" dirty="0">
                          <a:solidFill>
                            <a:srgbClr val="000000"/>
                          </a:solidFill>
                          <a:effectLst/>
                          <a:latin typeface="+mn-lt"/>
                        </a:rPr>
                        <a:t>Imbs</a:t>
                      </a:r>
                    </a:p>
                  </a:txBody>
                  <a:tcPr marL="0" marR="0" marT="0" marB="0" anchor="b"/>
                </a:tc>
                <a:tc>
                  <a:txBody>
                    <a:bodyPr/>
                    <a:lstStyle/>
                    <a:p>
                      <a:pPr algn="ctr" fontAlgn="b"/>
                      <a:r>
                        <a:rPr lang="en-US" sz="1600" b="0" i="0" u="none" strike="noStrike" dirty="0">
                          <a:solidFill>
                            <a:srgbClr val="000000"/>
                          </a:solidFill>
                          <a:effectLst/>
                          <a:latin typeface="+mn-lt"/>
                        </a:rPr>
                        <a:t>2003</a:t>
                      </a:r>
                    </a:p>
                  </a:txBody>
                  <a:tcPr marL="0" marR="0" marT="0" marB="0" anchor="b"/>
                </a:tc>
                <a:tc>
                  <a:txBody>
                    <a:bodyPr/>
                    <a:lstStyle/>
                    <a:p>
                      <a:pPr algn="ctr" fontAlgn="b"/>
                      <a:r>
                        <a:rPr lang="en-US" sz="1600" b="0" i="0" u="none" strike="noStrike" dirty="0">
                          <a:solidFill>
                            <a:srgbClr val="000000"/>
                          </a:solidFill>
                          <a:effectLst/>
                          <a:latin typeface="+mn-lt"/>
                        </a:rPr>
                        <a:t>0.03</a:t>
                      </a:r>
                    </a:p>
                  </a:txBody>
                  <a:tcPr marL="0" marR="0" marT="0" marB="0" anchor="b"/>
                </a:tc>
                <a:tc>
                  <a:txBody>
                    <a:bodyPr/>
                    <a:lstStyle/>
                    <a:p>
                      <a:pPr algn="ctr" fontAlgn="b"/>
                      <a:r>
                        <a:rPr lang="en-US" sz="1600" b="0" i="0" u="none" strike="noStrike" dirty="0">
                          <a:solidFill>
                            <a:srgbClr val="000000"/>
                          </a:solidFill>
                          <a:effectLst/>
                          <a:latin typeface="+mn-lt"/>
                        </a:rPr>
                        <a:t>0.02</a:t>
                      </a:r>
                    </a:p>
                  </a:txBody>
                  <a:tcPr marL="0" marR="0" marT="0" marB="0" anchor="b"/>
                </a:tc>
              </a:tr>
              <a:tr h="370840">
                <a:tc>
                  <a:txBody>
                    <a:bodyPr/>
                    <a:lstStyle/>
                    <a:p>
                      <a:pPr algn="l" fontAlgn="b"/>
                      <a:r>
                        <a:rPr lang="en-US" sz="1600" b="0" i="0" u="none" strike="noStrike" dirty="0">
                          <a:solidFill>
                            <a:srgbClr val="000000"/>
                          </a:solidFill>
                          <a:effectLst/>
                          <a:latin typeface="+mn-lt"/>
                        </a:rPr>
                        <a:t>Calder</a:t>
                      </a:r>
                    </a:p>
                  </a:txBody>
                  <a:tcPr marL="0" marR="0" marT="0" marB="0" anchor="b"/>
                </a:tc>
                <a:tc>
                  <a:txBody>
                    <a:bodyPr/>
                    <a:lstStyle/>
                    <a:p>
                      <a:pPr algn="ctr" fontAlgn="b"/>
                      <a:r>
                        <a:rPr lang="en-US" sz="1600" b="0" i="0" u="none" strike="noStrike" dirty="0">
                          <a:solidFill>
                            <a:srgbClr val="000000"/>
                          </a:solidFill>
                          <a:effectLst/>
                          <a:latin typeface="+mn-lt"/>
                        </a:rPr>
                        <a:t>2007</a:t>
                      </a:r>
                    </a:p>
                  </a:txBody>
                  <a:tcPr marL="0" marR="0" marT="0" marB="0" anchor="b"/>
                </a:tc>
                <a:tc>
                  <a:txBody>
                    <a:bodyPr/>
                    <a:lstStyle/>
                    <a:p>
                      <a:pPr algn="ctr" fontAlgn="b"/>
                      <a:r>
                        <a:rPr lang="en-US" sz="1600" b="0" i="0" u="none" strike="noStrike" dirty="0">
                          <a:solidFill>
                            <a:srgbClr val="000000"/>
                          </a:solidFill>
                          <a:effectLst/>
                          <a:latin typeface="+mn-lt"/>
                        </a:rPr>
                        <a:t>0.01</a:t>
                      </a:r>
                    </a:p>
                  </a:txBody>
                  <a:tcPr marL="0" marR="0" marT="0" marB="0" anchor="b"/>
                </a:tc>
                <a:tc>
                  <a:txBody>
                    <a:bodyPr/>
                    <a:lstStyle/>
                    <a:p>
                      <a:pPr algn="ctr" fontAlgn="b"/>
                      <a:r>
                        <a:rPr lang="en-US" sz="1600" b="0" i="0" u="none" strike="noStrike" dirty="0">
                          <a:solidFill>
                            <a:srgbClr val="000000"/>
                          </a:solidFill>
                          <a:effectLst/>
                          <a:latin typeface="+mn-lt"/>
                        </a:rPr>
                        <a:t>0.00</a:t>
                      </a:r>
                    </a:p>
                  </a:txBody>
                  <a:tcPr marL="0" marR="0" marT="0" marB="0" anchor="b"/>
                </a:tc>
                <a:tc>
                  <a:txBody>
                    <a:bodyPr/>
                    <a:lstStyle/>
                    <a:p>
                      <a:pPr algn="l" fontAlgn="b"/>
                      <a:r>
                        <a:rPr lang="en-US" sz="1600" b="0" i="0" u="none" strike="noStrike" dirty="0">
                          <a:solidFill>
                            <a:srgbClr val="000000"/>
                          </a:solidFill>
                          <a:effectLst/>
                          <a:latin typeface="+mn-lt"/>
                        </a:rPr>
                        <a:t>Imbs</a:t>
                      </a:r>
                    </a:p>
                  </a:txBody>
                  <a:tcPr marL="0" marR="0" marT="0" marB="0" anchor="b"/>
                </a:tc>
                <a:tc>
                  <a:txBody>
                    <a:bodyPr/>
                    <a:lstStyle/>
                    <a:p>
                      <a:pPr algn="ctr" fontAlgn="b"/>
                      <a:r>
                        <a:rPr lang="en-US" sz="1600" b="0" i="0" u="none" strike="noStrike" dirty="0">
                          <a:solidFill>
                            <a:srgbClr val="000000"/>
                          </a:solidFill>
                          <a:effectLst/>
                          <a:latin typeface="+mn-lt"/>
                        </a:rPr>
                        <a:t>2004</a:t>
                      </a:r>
                    </a:p>
                  </a:txBody>
                  <a:tcPr marL="0" marR="0" marT="0" marB="0" anchor="b"/>
                </a:tc>
                <a:tc>
                  <a:txBody>
                    <a:bodyPr/>
                    <a:lstStyle/>
                    <a:p>
                      <a:pPr algn="ctr" fontAlgn="b"/>
                      <a:r>
                        <a:rPr lang="en-US" sz="1600" b="0" i="0" u="none" strike="noStrike" dirty="0">
                          <a:solidFill>
                            <a:srgbClr val="000000"/>
                          </a:solidFill>
                          <a:effectLst/>
                          <a:latin typeface="+mn-lt"/>
                        </a:rPr>
                        <a:t>0.07</a:t>
                      </a:r>
                    </a:p>
                  </a:txBody>
                  <a:tcPr marL="0" marR="0" marT="0" marB="0" anchor="b"/>
                </a:tc>
                <a:tc>
                  <a:txBody>
                    <a:bodyPr/>
                    <a:lstStyle/>
                    <a:p>
                      <a:pPr algn="ctr" fontAlgn="b"/>
                      <a:r>
                        <a:rPr lang="en-US" sz="1600" b="0" i="0" u="none" strike="noStrike" dirty="0">
                          <a:solidFill>
                            <a:srgbClr val="000000"/>
                          </a:solidFill>
                          <a:effectLst/>
                          <a:latin typeface="+mn-lt"/>
                        </a:rPr>
                        <a:t>0.02</a:t>
                      </a:r>
                    </a:p>
                  </a:txBody>
                  <a:tcPr marL="0" marR="0" marT="0" marB="0" anchor="b"/>
                </a:tc>
              </a:tr>
              <a:tr h="370840">
                <a:tc>
                  <a:txBody>
                    <a:bodyPr/>
                    <a:lstStyle/>
                    <a:p>
                      <a:pPr algn="l" fontAlgn="b"/>
                      <a:r>
                        <a:rPr lang="en-US" sz="1600" b="0" i="0" u="none" strike="noStrike" dirty="0">
                          <a:solidFill>
                            <a:srgbClr val="000000"/>
                          </a:solidFill>
                          <a:effectLst/>
                          <a:latin typeface="+mn-lt"/>
                        </a:rPr>
                        <a:t>Calderon, Chong and Stein</a:t>
                      </a:r>
                    </a:p>
                  </a:txBody>
                  <a:tcPr marL="0" marR="0" marT="0" marB="0" anchor="b"/>
                </a:tc>
                <a:tc>
                  <a:txBody>
                    <a:bodyPr/>
                    <a:lstStyle/>
                    <a:p>
                      <a:pPr algn="ctr" fontAlgn="b"/>
                      <a:r>
                        <a:rPr lang="en-US" sz="1600" b="0" i="0" u="none" strike="noStrike" dirty="0">
                          <a:solidFill>
                            <a:srgbClr val="000000"/>
                          </a:solidFill>
                          <a:effectLst/>
                          <a:latin typeface="+mn-lt"/>
                        </a:rPr>
                        <a:t>2007</a:t>
                      </a:r>
                    </a:p>
                  </a:txBody>
                  <a:tcPr marL="0" marR="0" marT="0" marB="0" anchor="b"/>
                </a:tc>
                <a:tc>
                  <a:txBody>
                    <a:bodyPr/>
                    <a:lstStyle/>
                    <a:p>
                      <a:pPr algn="ctr" fontAlgn="b"/>
                      <a:r>
                        <a:rPr lang="en-US" sz="1600" b="0" i="0" u="none" strike="noStrike" dirty="0">
                          <a:solidFill>
                            <a:srgbClr val="000000"/>
                          </a:solidFill>
                          <a:effectLst/>
                          <a:latin typeface="+mn-lt"/>
                        </a:rPr>
                        <a:t>0.02</a:t>
                      </a:r>
                    </a:p>
                  </a:txBody>
                  <a:tcPr marL="0" marR="0" marT="0" marB="0" anchor="b"/>
                </a:tc>
                <a:tc>
                  <a:txBody>
                    <a:bodyPr/>
                    <a:lstStyle/>
                    <a:p>
                      <a:pPr algn="ctr" fontAlgn="b"/>
                      <a:r>
                        <a:rPr lang="en-US" sz="1600" b="0" i="0" u="none" strike="noStrike" dirty="0">
                          <a:solidFill>
                            <a:srgbClr val="000000"/>
                          </a:solidFill>
                          <a:effectLst/>
                          <a:latin typeface="+mn-lt"/>
                        </a:rPr>
                        <a:t>0.00</a:t>
                      </a:r>
                    </a:p>
                  </a:txBody>
                  <a:tcPr marL="0" marR="0" marT="0" marB="0" anchor="b"/>
                </a:tc>
                <a:tc>
                  <a:txBody>
                    <a:bodyPr/>
                    <a:lstStyle/>
                    <a:p>
                      <a:pPr algn="l" fontAlgn="b"/>
                      <a:r>
                        <a:rPr lang="nl-NL" sz="1600" b="0" i="0" u="none" strike="noStrike">
                          <a:solidFill>
                            <a:srgbClr val="000000"/>
                          </a:solidFill>
                          <a:effectLst/>
                          <a:latin typeface="+mn-lt"/>
                        </a:rPr>
                        <a:t>Inklaar, Jong-a-Pin and de Haan</a:t>
                      </a:r>
                    </a:p>
                  </a:txBody>
                  <a:tcPr marL="0" marR="0" marT="0" marB="0" anchor="b"/>
                </a:tc>
                <a:tc>
                  <a:txBody>
                    <a:bodyPr/>
                    <a:lstStyle/>
                    <a:p>
                      <a:pPr algn="ctr" fontAlgn="b"/>
                      <a:r>
                        <a:rPr lang="en-US" sz="1600" b="0" i="0" u="none" strike="noStrike" dirty="0">
                          <a:solidFill>
                            <a:srgbClr val="000000"/>
                          </a:solidFill>
                          <a:effectLst/>
                          <a:latin typeface="+mn-lt"/>
                        </a:rPr>
                        <a:t>2005</a:t>
                      </a:r>
                    </a:p>
                  </a:txBody>
                  <a:tcPr marL="0" marR="0" marT="0" marB="0" anchor="b"/>
                </a:tc>
                <a:tc>
                  <a:txBody>
                    <a:bodyPr/>
                    <a:lstStyle/>
                    <a:p>
                      <a:pPr algn="ctr" fontAlgn="b"/>
                      <a:r>
                        <a:rPr lang="en-US" sz="1600" b="0" i="0" u="none" strike="noStrike" dirty="0">
                          <a:solidFill>
                            <a:srgbClr val="000000"/>
                          </a:solidFill>
                          <a:effectLst/>
                          <a:latin typeface="+mn-lt"/>
                        </a:rPr>
                        <a:t>0.12</a:t>
                      </a:r>
                    </a:p>
                  </a:txBody>
                  <a:tcPr marL="0" marR="0" marT="0" marB="0" anchor="b"/>
                </a:tc>
                <a:tc>
                  <a:txBody>
                    <a:bodyPr/>
                    <a:lstStyle/>
                    <a:p>
                      <a:pPr algn="ctr" fontAlgn="b"/>
                      <a:r>
                        <a:rPr lang="en-US" sz="1600" b="0" i="0" u="none" strike="noStrike" dirty="0">
                          <a:solidFill>
                            <a:srgbClr val="000000"/>
                          </a:solidFill>
                          <a:effectLst/>
                          <a:latin typeface="+mn-lt"/>
                        </a:rPr>
                        <a:t>0.04</a:t>
                      </a:r>
                    </a:p>
                  </a:txBody>
                  <a:tcPr marL="0" marR="0" marT="0" marB="0" anchor="b"/>
                </a:tc>
              </a:tr>
              <a:tr h="370840">
                <a:tc>
                  <a:txBody>
                    <a:bodyPr/>
                    <a:lstStyle/>
                    <a:p>
                      <a:pPr algn="l" fontAlgn="b"/>
                      <a:r>
                        <a:rPr lang="en-US" sz="1600" b="0" i="0" u="none" strike="noStrike" dirty="0">
                          <a:solidFill>
                            <a:srgbClr val="000000"/>
                          </a:solidFill>
                          <a:effectLst/>
                          <a:latin typeface="+mn-lt"/>
                        </a:rPr>
                        <a:t>Choe</a:t>
                      </a:r>
                    </a:p>
                  </a:txBody>
                  <a:tcPr marL="0" marR="0" marT="0" marB="0" anchor="b"/>
                </a:tc>
                <a:tc>
                  <a:txBody>
                    <a:bodyPr/>
                    <a:lstStyle/>
                    <a:p>
                      <a:pPr algn="ctr" fontAlgn="b"/>
                      <a:r>
                        <a:rPr lang="en-US" sz="1600" b="0" i="0" u="none" strike="noStrike" dirty="0">
                          <a:solidFill>
                            <a:srgbClr val="000000"/>
                          </a:solidFill>
                          <a:effectLst/>
                          <a:latin typeface="+mn-lt"/>
                        </a:rPr>
                        <a:t>2001</a:t>
                      </a:r>
                    </a:p>
                  </a:txBody>
                  <a:tcPr marL="0" marR="0" marT="0" marB="0" anchor="b"/>
                </a:tc>
                <a:tc>
                  <a:txBody>
                    <a:bodyPr/>
                    <a:lstStyle/>
                    <a:p>
                      <a:pPr algn="ctr" fontAlgn="b"/>
                      <a:r>
                        <a:rPr lang="en-US" sz="1600" b="0" i="0" u="none" strike="noStrike" dirty="0">
                          <a:solidFill>
                            <a:srgbClr val="000000"/>
                          </a:solidFill>
                          <a:effectLst/>
                          <a:latin typeface="+mn-lt"/>
                        </a:rPr>
                        <a:t>0.03</a:t>
                      </a:r>
                    </a:p>
                  </a:txBody>
                  <a:tcPr marL="0" marR="0" marT="0" marB="0" anchor="b"/>
                </a:tc>
                <a:tc>
                  <a:txBody>
                    <a:bodyPr/>
                    <a:lstStyle/>
                    <a:p>
                      <a:pPr algn="ctr" fontAlgn="b"/>
                      <a:r>
                        <a:rPr lang="en-US" sz="1600" b="0" i="0" u="none" strike="noStrike" dirty="0">
                          <a:solidFill>
                            <a:srgbClr val="000000"/>
                          </a:solidFill>
                          <a:effectLst/>
                          <a:latin typeface="+mn-lt"/>
                        </a:rPr>
                        <a:t>0.01</a:t>
                      </a:r>
                    </a:p>
                  </a:txBody>
                  <a:tcPr marL="0" marR="0" marT="0" marB="0" anchor="b"/>
                </a:tc>
                <a:tc>
                  <a:txBody>
                    <a:bodyPr/>
                    <a:lstStyle/>
                    <a:p>
                      <a:pPr algn="l" fontAlgn="b"/>
                      <a:r>
                        <a:rPr lang="en-US" sz="1600" b="0" i="0" u="none" strike="noStrike" dirty="0">
                          <a:solidFill>
                            <a:srgbClr val="000000"/>
                          </a:solidFill>
                          <a:effectLst/>
                          <a:latin typeface="+mn-lt"/>
                        </a:rPr>
                        <a:t>Kose and Yi</a:t>
                      </a:r>
                    </a:p>
                  </a:txBody>
                  <a:tcPr marL="0" marR="0" marT="0" marB="0" anchor="b"/>
                </a:tc>
                <a:tc>
                  <a:txBody>
                    <a:bodyPr/>
                    <a:lstStyle/>
                    <a:p>
                      <a:pPr algn="ctr" fontAlgn="b"/>
                      <a:r>
                        <a:rPr lang="en-US" sz="1600" b="0" i="0" u="none" strike="noStrike" dirty="0">
                          <a:solidFill>
                            <a:srgbClr val="000000"/>
                          </a:solidFill>
                          <a:effectLst/>
                          <a:latin typeface="+mn-lt"/>
                        </a:rPr>
                        <a:t>2005</a:t>
                      </a:r>
                    </a:p>
                  </a:txBody>
                  <a:tcPr marL="0" marR="0" marT="0" marB="0" anchor="b"/>
                </a:tc>
                <a:tc>
                  <a:txBody>
                    <a:bodyPr/>
                    <a:lstStyle/>
                    <a:p>
                      <a:pPr algn="ctr" fontAlgn="b"/>
                      <a:r>
                        <a:rPr lang="en-US" sz="1600" b="0" i="0" u="none" strike="noStrike" dirty="0">
                          <a:solidFill>
                            <a:srgbClr val="000000"/>
                          </a:solidFill>
                          <a:effectLst/>
                          <a:latin typeface="+mn-lt"/>
                        </a:rPr>
                        <a:t>0.09</a:t>
                      </a:r>
                    </a:p>
                  </a:txBody>
                  <a:tcPr marL="0" marR="0" marT="0" marB="0" anchor="b"/>
                </a:tc>
                <a:tc>
                  <a:txBody>
                    <a:bodyPr/>
                    <a:lstStyle/>
                    <a:p>
                      <a:pPr algn="ctr" fontAlgn="b"/>
                      <a:r>
                        <a:rPr lang="en-US" sz="1600" b="0" i="0" u="none" strike="noStrike" dirty="0">
                          <a:solidFill>
                            <a:srgbClr val="000000"/>
                          </a:solidFill>
                          <a:effectLst/>
                          <a:latin typeface="+mn-lt"/>
                        </a:rPr>
                        <a:t>0.02</a:t>
                      </a:r>
                    </a:p>
                  </a:txBody>
                  <a:tcPr marL="0" marR="0" marT="0" marB="0" anchor="b"/>
                </a:tc>
              </a:tr>
              <a:tr h="370840">
                <a:tc>
                  <a:txBody>
                    <a:bodyPr/>
                    <a:lstStyle/>
                    <a:p>
                      <a:pPr algn="l" fontAlgn="b"/>
                      <a:r>
                        <a:rPr lang="en-US" sz="1600" b="0" i="0" u="none" strike="noStrike" dirty="0">
                          <a:solidFill>
                            <a:srgbClr val="000000"/>
                          </a:solidFill>
                          <a:effectLst/>
                          <a:latin typeface="+mn-lt"/>
                        </a:rPr>
                        <a:t>Clark and van Wincoop</a:t>
                      </a:r>
                    </a:p>
                  </a:txBody>
                  <a:tcPr marL="0" marR="0" marT="0" marB="0" anchor="b"/>
                </a:tc>
                <a:tc>
                  <a:txBody>
                    <a:bodyPr/>
                    <a:lstStyle/>
                    <a:p>
                      <a:pPr algn="ctr" fontAlgn="b"/>
                      <a:r>
                        <a:rPr lang="en-US" sz="1600" b="0" i="0" u="none" strike="noStrike" dirty="0">
                          <a:solidFill>
                            <a:srgbClr val="000000"/>
                          </a:solidFill>
                          <a:effectLst/>
                          <a:latin typeface="+mn-lt"/>
                        </a:rPr>
                        <a:t>2001</a:t>
                      </a:r>
                    </a:p>
                  </a:txBody>
                  <a:tcPr marL="0" marR="0" marT="0" marB="0" anchor="b"/>
                </a:tc>
                <a:tc>
                  <a:txBody>
                    <a:bodyPr/>
                    <a:lstStyle/>
                    <a:p>
                      <a:pPr algn="ctr" fontAlgn="b"/>
                      <a:r>
                        <a:rPr lang="en-US" sz="1600" b="0" i="0" u="none" strike="noStrike" dirty="0">
                          <a:solidFill>
                            <a:srgbClr val="000000"/>
                          </a:solidFill>
                          <a:effectLst/>
                          <a:latin typeface="+mn-lt"/>
                        </a:rPr>
                        <a:t>0.09</a:t>
                      </a:r>
                    </a:p>
                  </a:txBody>
                  <a:tcPr marL="0" marR="0" marT="0" marB="0" anchor="b"/>
                </a:tc>
                <a:tc>
                  <a:txBody>
                    <a:bodyPr/>
                    <a:lstStyle/>
                    <a:p>
                      <a:pPr algn="ctr" fontAlgn="b"/>
                      <a:r>
                        <a:rPr lang="en-US" sz="1600" b="0" i="0" u="none" strike="noStrike" dirty="0">
                          <a:solidFill>
                            <a:srgbClr val="000000"/>
                          </a:solidFill>
                          <a:effectLst/>
                          <a:latin typeface="+mn-lt"/>
                        </a:rPr>
                        <a:t>0.03</a:t>
                      </a:r>
                    </a:p>
                  </a:txBody>
                  <a:tcPr marL="0" marR="0" marT="0" marB="0" anchor="b"/>
                </a:tc>
                <a:tc>
                  <a:txBody>
                    <a:bodyPr/>
                    <a:lstStyle/>
                    <a:p>
                      <a:pPr algn="l" fontAlgn="b"/>
                      <a:r>
                        <a:rPr lang="en-US" sz="1600" b="0" i="0" u="none" strike="noStrike" dirty="0">
                          <a:solidFill>
                            <a:srgbClr val="000000"/>
                          </a:solidFill>
                          <a:effectLst/>
                          <a:latin typeface="+mn-lt"/>
                        </a:rPr>
                        <a:t>Kose, Prasad and Terrones</a:t>
                      </a:r>
                    </a:p>
                  </a:txBody>
                  <a:tcPr marL="0" marR="0" marT="0" marB="0" anchor="b"/>
                </a:tc>
                <a:tc>
                  <a:txBody>
                    <a:bodyPr/>
                    <a:lstStyle/>
                    <a:p>
                      <a:pPr algn="ctr" fontAlgn="b"/>
                      <a:r>
                        <a:rPr lang="en-US" sz="1600" b="0" i="0" u="none" strike="noStrike" dirty="0">
                          <a:solidFill>
                            <a:srgbClr val="000000"/>
                          </a:solidFill>
                          <a:effectLst/>
                          <a:latin typeface="+mn-lt"/>
                        </a:rPr>
                        <a:t>2003</a:t>
                      </a:r>
                    </a:p>
                  </a:txBody>
                  <a:tcPr marL="0" marR="0" marT="0" marB="0" anchor="b"/>
                </a:tc>
                <a:tc>
                  <a:txBody>
                    <a:bodyPr/>
                    <a:lstStyle/>
                    <a:p>
                      <a:pPr algn="ctr" fontAlgn="b"/>
                      <a:r>
                        <a:rPr lang="en-US" sz="1600" b="0" i="0" u="none" strike="noStrike" dirty="0">
                          <a:solidFill>
                            <a:srgbClr val="000000"/>
                          </a:solidFill>
                          <a:effectLst/>
                          <a:latin typeface="+mn-lt"/>
                        </a:rPr>
                        <a:t>0.01</a:t>
                      </a:r>
                    </a:p>
                  </a:txBody>
                  <a:tcPr marL="0" marR="0" marT="0" marB="0" anchor="b"/>
                </a:tc>
                <a:tc>
                  <a:txBody>
                    <a:bodyPr/>
                    <a:lstStyle/>
                    <a:p>
                      <a:pPr algn="ctr" fontAlgn="b"/>
                      <a:r>
                        <a:rPr lang="en-US" sz="1600" b="0" i="0" u="none" strike="noStrike" dirty="0">
                          <a:solidFill>
                            <a:srgbClr val="000000"/>
                          </a:solidFill>
                          <a:effectLst/>
                          <a:latin typeface="+mn-lt"/>
                        </a:rPr>
                        <a:t>0.00</a:t>
                      </a:r>
                    </a:p>
                  </a:txBody>
                  <a:tcPr marL="0" marR="0" marT="0" marB="0" anchor="b"/>
                </a:tc>
              </a:tr>
              <a:tr h="370840">
                <a:tc>
                  <a:txBody>
                    <a:bodyPr/>
                    <a:lstStyle/>
                    <a:p>
                      <a:pPr algn="l" fontAlgn="b"/>
                      <a:r>
                        <a:rPr lang="en-US" sz="1600" b="0" i="0" u="none" strike="noStrike" dirty="0">
                          <a:solidFill>
                            <a:srgbClr val="000000"/>
                          </a:solidFill>
                          <a:effectLst/>
                          <a:latin typeface="+mn-lt"/>
                        </a:rPr>
                        <a:t>Crosby</a:t>
                      </a:r>
                    </a:p>
                  </a:txBody>
                  <a:tcPr marL="0" marR="0" marT="0" marB="0" anchor="b"/>
                </a:tc>
                <a:tc>
                  <a:txBody>
                    <a:bodyPr/>
                    <a:lstStyle/>
                    <a:p>
                      <a:pPr algn="ctr" fontAlgn="b"/>
                      <a:r>
                        <a:rPr lang="en-US" sz="1600" b="0" i="0" u="none" strike="noStrike" dirty="0">
                          <a:solidFill>
                            <a:srgbClr val="000000"/>
                          </a:solidFill>
                          <a:effectLst/>
                          <a:latin typeface="+mn-lt"/>
                        </a:rPr>
                        <a:t>2003</a:t>
                      </a:r>
                    </a:p>
                  </a:txBody>
                  <a:tcPr marL="0" marR="0" marT="0" marB="0" anchor="b"/>
                </a:tc>
                <a:tc>
                  <a:txBody>
                    <a:bodyPr/>
                    <a:lstStyle/>
                    <a:p>
                      <a:pPr algn="ctr" fontAlgn="b"/>
                      <a:r>
                        <a:rPr lang="en-US" sz="1600" b="0" i="0" u="none" strike="noStrike" dirty="0">
                          <a:solidFill>
                            <a:srgbClr val="000000"/>
                          </a:solidFill>
                          <a:effectLst/>
                          <a:latin typeface="+mn-lt"/>
                        </a:rPr>
                        <a:t>0.05</a:t>
                      </a:r>
                    </a:p>
                  </a:txBody>
                  <a:tcPr marL="0" marR="0" marT="0" marB="0" anchor="b"/>
                </a:tc>
                <a:tc>
                  <a:txBody>
                    <a:bodyPr/>
                    <a:lstStyle/>
                    <a:p>
                      <a:pPr algn="ctr" fontAlgn="b"/>
                      <a:r>
                        <a:rPr lang="en-US" sz="1600" b="0" i="0" u="none" strike="noStrike" dirty="0">
                          <a:solidFill>
                            <a:srgbClr val="000000"/>
                          </a:solidFill>
                          <a:effectLst/>
                          <a:latin typeface="+mn-lt"/>
                        </a:rPr>
                        <a:t>0.06</a:t>
                      </a:r>
                    </a:p>
                  </a:txBody>
                  <a:tcPr marL="0" marR="0" marT="0" marB="0" anchor="b"/>
                </a:tc>
                <a:tc>
                  <a:txBody>
                    <a:bodyPr/>
                    <a:lstStyle/>
                    <a:p>
                      <a:pPr algn="l" fontAlgn="b"/>
                      <a:r>
                        <a:rPr lang="en-US" sz="1600" b="0" i="0" u="none" strike="noStrike" dirty="0">
                          <a:solidFill>
                            <a:srgbClr val="000000"/>
                          </a:solidFill>
                          <a:effectLst/>
                          <a:latin typeface="+mn-lt"/>
                        </a:rPr>
                        <a:t>Kumakura</a:t>
                      </a:r>
                    </a:p>
                  </a:txBody>
                  <a:tcPr marL="0" marR="0" marT="0" marB="0" anchor="b"/>
                </a:tc>
                <a:tc>
                  <a:txBody>
                    <a:bodyPr/>
                    <a:lstStyle/>
                    <a:p>
                      <a:pPr algn="ctr" fontAlgn="b"/>
                      <a:r>
                        <a:rPr lang="en-US" sz="1600" b="0" i="0" u="none" strike="noStrike" dirty="0">
                          <a:solidFill>
                            <a:srgbClr val="000000"/>
                          </a:solidFill>
                          <a:effectLst/>
                          <a:latin typeface="+mn-lt"/>
                        </a:rPr>
                        <a:t>2006</a:t>
                      </a:r>
                    </a:p>
                  </a:txBody>
                  <a:tcPr marL="0" marR="0" marT="0" marB="0" anchor="b"/>
                </a:tc>
                <a:tc>
                  <a:txBody>
                    <a:bodyPr/>
                    <a:lstStyle/>
                    <a:p>
                      <a:pPr algn="ctr" fontAlgn="b"/>
                      <a:r>
                        <a:rPr lang="en-US" sz="1600" b="0" i="0" u="none" strike="noStrike" dirty="0">
                          <a:solidFill>
                            <a:srgbClr val="000000"/>
                          </a:solidFill>
                          <a:effectLst/>
                          <a:latin typeface="+mn-lt"/>
                        </a:rPr>
                        <a:t>0.06</a:t>
                      </a:r>
                    </a:p>
                  </a:txBody>
                  <a:tcPr marL="0" marR="0" marT="0" marB="0" anchor="b"/>
                </a:tc>
                <a:tc>
                  <a:txBody>
                    <a:bodyPr/>
                    <a:lstStyle/>
                    <a:p>
                      <a:pPr algn="ctr" fontAlgn="b"/>
                      <a:r>
                        <a:rPr lang="en-US" sz="1600" b="0" i="0" u="none" strike="noStrike" dirty="0">
                          <a:solidFill>
                            <a:srgbClr val="000000"/>
                          </a:solidFill>
                          <a:effectLst/>
                          <a:latin typeface="+mn-lt"/>
                        </a:rPr>
                        <a:t>0.04</a:t>
                      </a:r>
                    </a:p>
                  </a:txBody>
                  <a:tcPr marL="0" marR="0" marT="0" marB="0" anchor="b"/>
                </a:tc>
              </a:tr>
              <a:tr h="370840">
                <a:tc>
                  <a:txBody>
                    <a:bodyPr/>
                    <a:lstStyle/>
                    <a:p>
                      <a:pPr algn="l" fontAlgn="b"/>
                      <a:r>
                        <a:rPr lang="en-US" sz="1600" b="0" i="0" u="none" strike="noStrike" dirty="0">
                          <a:solidFill>
                            <a:srgbClr val="000000"/>
                          </a:solidFill>
                          <a:effectLst/>
                          <a:latin typeface="+mn-lt"/>
                        </a:rPr>
                        <a:t>Fidrmuc</a:t>
                      </a:r>
                    </a:p>
                  </a:txBody>
                  <a:tcPr marL="0" marR="0" marT="0" marB="0" anchor="b"/>
                </a:tc>
                <a:tc>
                  <a:txBody>
                    <a:bodyPr/>
                    <a:lstStyle/>
                    <a:p>
                      <a:pPr algn="ctr" fontAlgn="b"/>
                      <a:r>
                        <a:rPr lang="en-US" sz="1600" b="0" i="0" u="none" strike="noStrike" dirty="0">
                          <a:solidFill>
                            <a:srgbClr val="000000"/>
                          </a:solidFill>
                          <a:effectLst/>
                          <a:latin typeface="+mn-lt"/>
                        </a:rPr>
                        <a:t>2004</a:t>
                      </a:r>
                    </a:p>
                  </a:txBody>
                  <a:tcPr marL="0" marR="0" marT="0" marB="0" anchor="b"/>
                </a:tc>
                <a:tc>
                  <a:txBody>
                    <a:bodyPr/>
                    <a:lstStyle/>
                    <a:p>
                      <a:pPr algn="ctr" fontAlgn="b"/>
                      <a:r>
                        <a:rPr lang="en-US" sz="1600" b="0" i="0" u="none" strike="noStrike" dirty="0">
                          <a:solidFill>
                            <a:srgbClr val="000000"/>
                          </a:solidFill>
                          <a:effectLst/>
                          <a:latin typeface="+mn-lt"/>
                        </a:rPr>
                        <a:t>0.02</a:t>
                      </a:r>
                    </a:p>
                  </a:txBody>
                  <a:tcPr marL="0" marR="0" marT="0" marB="0" anchor="b"/>
                </a:tc>
                <a:tc>
                  <a:txBody>
                    <a:bodyPr/>
                    <a:lstStyle/>
                    <a:p>
                      <a:pPr algn="ctr" fontAlgn="b"/>
                      <a:r>
                        <a:rPr lang="en-US" sz="1600" b="0" i="0" u="none" strike="noStrike" dirty="0">
                          <a:solidFill>
                            <a:srgbClr val="000000"/>
                          </a:solidFill>
                          <a:effectLst/>
                          <a:latin typeface="+mn-lt"/>
                        </a:rPr>
                        <a:t>0.04</a:t>
                      </a:r>
                    </a:p>
                  </a:txBody>
                  <a:tcPr marL="0" marR="0" marT="0" marB="0" anchor="b"/>
                </a:tc>
                <a:tc>
                  <a:txBody>
                    <a:bodyPr/>
                    <a:lstStyle/>
                    <a:p>
                      <a:pPr algn="l" fontAlgn="b"/>
                      <a:r>
                        <a:rPr lang="en-US" sz="1600" b="0" i="0" u="none" strike="noStrike" dirty="0">
                          <a:solidFill>
                            <a:srgbClr val="000000"/>
                          </a:solidFill>
                          <a:effectLst/>
                          <a:latin typeface="+mn-lt"/>
                        </a:rPr>
                        <a:t>Kumakura</a:t>
                      </a:r>
                    </a:p>
                  </a:txBody>
                  <a:tcPr marL="0" marR="0" marT="0" marB="0" anchor="b"/>
                </a:tc>
                <a:tc>
                  <a:txBody>
                    <a:bodyPr/>
                    <a:lstStyle/>
                    <a:p>
                      <a:pPr algn="ctr" fontAlgn="b"/>
                      <a:r>
                        <a:rPr lang="en-US" sz="1600" b="0" i="0" u="none" strike="noStrike" dirty="0">
                          <a:solidFill>
                            <a:srgbClr val="000000"/>
                          </a:solidFill>
                          <a:effectLst/>
                          <a:latin typeface="+mn-lt"/>
                        </a:rPr>
                        <a:t>2007</a:t>
                      </a:r>
                    </a:p>
                  </a:txBody>
                  <a:tcPr marL="0" marR="0" marT="0" marB="0" anchor="b"/>
                </a:tc>
                <a:tc>
                  <a:txBody>
                    <a:bodyPr/>
                    <a:lstStyle/>
                    <a:p>
                      <a:pPr algn="ctr" fontAlgn="b"/>
                      <a:r>
                        <a:rPr lang="en-US" sz="1600" b="0" i="0" u="none" strike="noStrike" dirty="0">
                          <a:solidFill>
                            <a:srgbClr val="000000"/>
                          </a:solidFill>
                          <a:effectLst/>
                          <a:latin typeface="+mn-lt"/>
                        </a:rPr>
                        <a:t>0.06</a:t>
                      </a:r>
                    </a:p>
                  </a:txBody>
                  <a:tcPr marL="0" marR="0" marT="0" marB="0" anchor="b"/>
                </a:tc>
                <a:tc>
                  <a:txBody>
                    <a:bodyPr/>
                    <a:lstStyle/>
                    <a:p>
                      <a:pPr algn="ctr" fontAlgn="b"/>
                      <a:r>
                        <a:rPr lang="en-US" sz="1600" b="0" i="0" u="none" strike="noStrike" dirty="0">
                          <a:solidFill>
                            <a:srgbClr val="000000"/>
                          </a:solidFill>
                          <a:effectLst/>
                          <a:latin typeface="+mn-lt"/>
                        </a:rPr>
                        <a:t>0.01</a:t>
                      </a:r>
                    </a:p>
                  </a:txBody>
                  <a:tcPr marL="0" marR="0" marT="0" marB="0" anchor="b"/>
                </a:tc>
              </a:tr>
              <a:tr h="370840">
                <a:tc>
                  <a:txBody>
                    <a:bodyPr/>
                    <a:lstStyle/>
                    <a:p>
                      <a:pPr algn="l" fontAlgn="b"/>
                      <a:r>
                        <a:rPr lang="en-US" sz="1600" b="0" i="0" u="none" strike="noStrike" dirty="0">
                          <a:solidFill>
                            <a:srgbClr val="000000"/>
                          </a:solidFill>
                          <a:effectLst/>
                          <a:latin typeface="+mn-lt"/>
                        </a:rPr>
                        <a:t>Fiess</a:t>
                      </a:r>
                    </a:p>
                  </a:txBody>
                  <a:tcPr marL="0" marR="0" marT="0" marB="0" anchor="b"/>
                </a:tc>
                <a:tc>
                  <a:txBody>
                    <a:bodyPr/>
                    <a:lstStyle/>
                    <a:p>
                      <a:pPr algn="ctr" fontAlgn="b"/>
                      <a:r>
                        <a:rPr lang="en-US" sz="1600" b="0" i="0" u="none" strike="noStrike" dirty="0">
                          <a:solidFill>
                            <a:srgbClr val="000000"/>
                          </a:solidFill>
                          <a:effectLst/>
                          <a:latin typeface="+mn-lt"/>
                        </a:rPr>
                        <a:t>2007</a:t>
                      </a:r>
                    </a:p>
                  </a:txBody>
                  <a:tcPr marL="0" marR="0" marT="0" marB="0" anchor="b"/>
                </a:tc>
                <a:tc>
                  <a:txBody>
                    <a:bodyPr/>
                    <a:lstStyle/>
                    <a:p>
                      <a:pPr algn="ctr" fontAlgn="b"/>
                      <a:r>
                        <a:rPr lang="en-US" sz="1600" b="0" i="0" u="none" strike="noStrike" dirty="0">
                          <a:solidFill>
                            <a:srgbClr val="000000"/>
                          </a:solidFill>
                          <a:effectLst/>
                          <a:latin typeface="+mn-lt"/>
                        </a:rPr>
                        <a:t>0.12</a:t>
                      </a:r>
                    </a:p>
                  </a:txBody>
                  <a:tcPr marL="0" marR="0" marT="0" marB="0" anchor="b"/>
                </a:tc>
                <a:tc>
                  <a:txBody>
                    <a:bodyPr/>
                    <a:lstStyle/>
                    <a:p>
                      <a:pPr algn="ctr" fontAlgn="b"/>
                      <a:r>
                        <a:rPr lang="en-US" sz="1600" b="0" i="0" u="none" strike="noStrike" dirty="0">
                          <a:solidFill>
                            <a:srgbClr val="000000"/>
                          </a:solidFill>
                          <a:effectLst/>
                          <a:latin typeface="+mn-lt"/>
                        </a:rPr>
                        <a:t>0.06</a:t>
                      </a:r>
                    </a:p>
                  </a:txBody>
                  <a:tcPr marL="0" marR="0" marT="0" marB="0" anchor="b"/>
                </a:tc>
                <a:tc>
                  <a:txBody>
                    <a:bodyPr/>
                    <a:lstStyle/>
                    <a:p>
                      <a:pPr algn="l" fontAlgn="b"/>
                      <a:r>
                        <a:rPr lang="en-US" sz="1600" b="0" i="0" u="none" strike="noStrike" dirty="0">
                          <a:solidFill>
                            <a:srgbClr val="000000"/>
                          </a:solidFill>
                          <a:effectLst/>
                          <a:latin typeface="+mn-lt"/>
                        </a:rPr>
                        <a:t>Otto, Voss and Willard</a:t>
                      </a:r>
                    </a:p>
                  </a:txBody>
                  <a:tcPr marL="0" marR="0" marT="0" marB="0" anchor="b"/>
                </a:tc>
                <a:tc>
                  <a:txBody>
                    <a:bodyPr/>
                    <a:lstStyle/>
                    <a:p>
                      <a:pPr algn="ctr" fontAlgn="b"/>
                      <a:r>
                        <a:rPr lang="en-US" sz="1600" b="0" i="0" u="none" strike="noStrike" dirty="0">
                          <a:solidFill>
                            <a:srgbClr val="000000"/>
                          </a:solidFill>
                          <a:effectLst/>
                          <a:latin typeface="+mn-lt"/>
                        </a:rPr>
                        <a:t>2001</a:t>
                      </a:r>
                    </a:p>
                  </a:txBody>
                  <a:tcPr marL="0" marR="0" marT="0" marB="0" anchor="b"/>
                </a:tc>
                <a:tc>
                  <a:txBody>
                    <a:bodyPr/>
                    <a:lstStyle/>
                    <a:p>
                      <a:pPr algn="ctr" fontAlgn="b"/>
                      <a:r>
                        <a:rPr lang="en-US" sz="1600" b="0" i="0" u="none" strike="noStrike" dirty="0">
                          <a:solidFill>
                            <a:srgbClr val="000000"/>
                          </a:solidFill>
                          <a:effectLst/>
                          <a:latin typeface="+mn-lt"/>
                        </a:rPr>
                        <a:t>0.05</a:t>
                      </a:r>
                    </a:p>
                  </a:txBody>
                  <a:tcPr marL="0" marR="0" marT="0" marB="0" anchor="b"/>
                </a:tc>
                <a:tc>
                  <a:txBody>
                    <a:bodyPr/>
                    <a:lstStyle/>
                    <a:p>
                      <a:pPr algn="ctr" fontAlgn="b"/>
                      <a:r>
                        <a:rPr lang="en-US" sz="1600" b="0" i="0" u="none" strike="noStrike" dirty="0">
                          <a:solidFill>
                            <a:srgbClr val="000000"/>
                          </a:solidFill>
                          <a:effectLst/>
                          <a:latin typeface="+mn-lt"/>
                        </a:rPr>
                        <a:t>0.09</a:t>
                      </a:r>
                    </a:p>
                  </a:txBody>
                  <a:tcPr marL="0" marR="0" marT="0" marB="0" anchor="b"/>
                </a:tc>
              </a:tr>
              <a:tr h="385826">
                <a:tc>
                  <a:txBody>
                    <a:bodyPr/>
                    <a:lstStyle/>
                    <a:p>
                      <a:pPr algn="l" fontAlgn="b"/>
                      <a:r>
                        <a:rPr lang="en-US" sz="1600" b="0" i="0" u="none" strike="noStrike" dirty="0">
                          <a:solidFill>
                            <a:srgbClr val="000000"/>
                          </a:solidFill>
                          <a:effectLst/>
                          <a:latin typeface="+mn-lt"/>
                        </a:rPr>
                        <a:t>Frankel and Rose</a:t>
                      </a:r>
                    </a:p>
                  </a:txBody>
                  <a:tcPr marL="0" marR="0" marT="0" marB="0" anchor="b"/>
                </a:tc>
                <a:tc>
                  <a:txBody>
                    <a:bodyPr/>
                    <a:lstStyle/>
                    <a:p>
                      <a:pPr algn="ctr" fontAlgn="b"/>
                      <a:r>
                        <a:rPr lang="en-US" sz="1600" b="0" i="0" u="none" strike="noStrike" dirty="0">
                          <a:solidFill>
                            <a:srgbClr val="000000"/>
                          </a:solidFill>
                          <a:effectLst/>
                          <a:latin typeface="+mn-lt"/>
                        </a:rPr>
                        <a:t>1998</a:t>
                      </a:r>
                    </a:p>
                  </a:txBody>
                  <a:tcPr marL="0" marR="0" marT="0" marB="0" anchor="b"/>
                </a:tc>
                <a:tc>
                  <a:txBody>
                    <a:bodyPr/>
                    <a:lstStyle/>
                    <a:p>
                      <a:pPr algn="ctr" fontAlgn="b"/>
                      <a:r>
                        <a:rPr lang="en-US" sz="1600" b="0" i="0" u="none" strike="noStrike" dirty="0">
                          <a:solidFill>
                            <a:srgbClr val="000000"/>
                          </a:solidFill>
                          <a:effectLst/>
                          <a:latin typeface="+mn-lt"/>
                        </a:rPr>
                        <a:t>0.09</a:t>
                      </a:r>
                    </a:p>
                  </a:txBody>
                  <a:tcPr marL="0" marR="0" marT="0" marB="0" anchor="b"/>
                </a:tc>
                <a:tc>
                  <a:txBody>
                    <a:bodyPr/>
                    <a:lstStyle/>
                    <a:p>
                      <a:pPr algn="ctr" fontAlgn="b"/>
                      <a:r>
                        <a:rPr lang="en-US" sz="1600" b="0" i="0" u="none" strike="noStrike" dirty="0">
                          <a:solidFill>
                            <a:srgbClr val="000000"/>
                          </a:solidFill>
                          <a:effectLst/>
                          <a:latin typeface="+mn-lt"/>
                        </a:rPr>
                        <a:t>0.02</a:t>
                      </a:r>
                    </a:p>
                  </a:txBody>
                  <a:tcPr marL="0" marR="0" marT="0" marB="0" anchor="b"/>
                </a:tc>
                <a:tc>
                  <a:txBody>
                    <a:bodyPr/>
                    <a:lstStyle/>
                    <a:p>
                      <a:pPr algn="l" fontAlgn="b"/>
                      <a:r>
                        <a:rPr lang="en-US" sz="1600" b="0" i="0" u="none" strike="noStrike" dirty="0">
                          <a:solidFill>
                            <a:srgbClr val="000000"/>
                          </a:solidFill>
                          <a:effectLst/>
                          <a:latin typeface="+mn-lt"/>
                        </a:rPr>
                        <a:t>Shin and Wang</a:t>
                      </a:r>
                    </a:p>
                  </a:txBody>
                  <a:tcPr marL="0" marR="0" marT="0" marB="0" anchor="b"/>
                </a:tc>
                <a:tc>
                  <a:txBody>
                    <a:bodyPr/>
                    <a:lstStyle/>
                    <a:p>
                      <a:pPr algn="ctr" fontAlgn="b"/>
                      <a:r>
                        <a:rPr lang="en-US" sz="1600" b="0" i="0" u="none" strike="noStrike" dirty="0">
                          <a:solidFill>
                            <a:srgbClr val="000000"/>
                          </a:solidFill>
                          <a:effectLst/>
                          <a:latin typeface="+mn-lt"/>
                        </a:rPr>
                        <a:t>2004</a:t>
                      </a:r>
                    </a:p>
                  </a:txBody>
                  <a:tcPr marL="0" marR="0" marT="0" marB="0" anchor="b"/>
                </a:tc>
                <a:tc>
                  <a:txBody>
                    <a:bodyPr/>
                    <a:lstStyle/>
                    <a:p>
                      <a:pPr algn="ctr" fontAlgn="b"/>
                      <a:r>
                        <a:rPr lang="en-US" sz="1600" b="0" i="0" u="none" strike="noStrike" dirty="0">
                          <a:solidFill>
                            <a:srgbClr val="000000"/>
                          </a:solidFill>
                          <a:effectLst/>
                          <a:latin typeface="+mn-lt"/>
                        </a:rPr>
                        <a:t>0.08</a:t>
                      </a:r>
                    </a:p>
                  </a:txBody>
                  <a:tcPr marL="0" marR="0" marT="0" marB="0" anchor="b"/>
                </a:tc>
                <a:tc>
                  <a:txBody>
                    <a:bodyPr/>
                    <a:lstStyle/>
                    <a:p>
                      <a:pPr algn="ctr" fontAlgn="b"/>
                      <a:r>
                        <a:rPr lang="en-US" sz="1600" b="0" i="0" u="none" strike="noStrike" dirty="0">
                          <a:solidFill>
                            <a:srgbClr val="000000"/>
                          </a:solidFill>
                          <a:effectLst/>
                          <a:latin typeface="+mn-lt"/>
                        </a:rPr>
                        <a:t>0.08</a:t>
                      </a:r>
                    </a:p>
                  </a:txBody>
                  <a:tcPr marL="0" marR="0" marT="0" marB="0" anchor="b"/>
                </a:tc>
              </a:tr>
            </a:tbl>
          </a:graphicData>
        </a:graphic>
      </p:graphicFrame>
      <p:sp>
        <p:nvSpPr>
          <p:cNvPr id="4" name="Footer Placeholder 3"/>
          <p:cNvSpPr>
            <a:spLocks noGrp="1"/>
          </p:cNvSpPr>
          <p:nvPr>
            <p:ph type="ftr" sz="quarter" idx="11"/>
          </p:nvPr>
        </p:nvSpPr>
        <p:spPr/>
        <p:txBody>
          <a:bodyPr/>
          <a:lstStyle/>
          <a:p>
            <a:r>
              <a:rPr lang="en-US" dirty="0" smtClean="0"/>
              <a:t>Rose: PEIF April 2017</a:t>
            </a:r>
            <a:endParaRPr lang="en-US" dirty="0"/>
          </a:p>
        </p:txBody>
      </p:sp>
      <p:sp>
        <p:nvSpPr>
          <p:cNvPr id="5" name="Slide Number Placeholder 4"/>
          <p:cNvSpPr>
            <a:spLocks noGrp="1"/>
          </p:cNvSpPr>
          <p:nvPr>
            <p:ph type="sldNum" sz="quarter" idx="12"/>
          </p:nvPr>
        </p:nvSpPr>
        <p:spPr/>
        <p:txBody>
          <a:bodyPr/>
          <a:lstStyle/>
          <a:p>
            <a:fld id="{4EEF326C-5432-4B0F-AB8E-0406B15F3053}" type="slidenum">
              <a:rPr lang="en-US" smtClean="0"/>
              <a:t>13</a:t>
            </a:fld>
            <a:endParaRPr lang="en-US" dirty="0"/>
          </a:p>
        </p:txBody>
      </p:sp>
    </p:spTree>
    <p:extLst>
      <p:ext uri="{BB962C8B-B14F-4D97-AF65-F5344CB8AC3E}">
        <p14:creationId xmlns:p14="http://schemas.microsoft.com/office/powerpoint/2010/main" val="7375519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Meta-Analysis of Trade Impact on BCS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32507757"/>
              </p:ext>
            </p:extLst>
          </p:nvPr>
        </p:nvGraphicFramePr>
        <p:xfrm>
          <a:off x="838200" y="1975103"/>
          <a:ext cx="10515600" cy="3877058"/>
        </p:xfrm>
        <a:graphic>
          <a:graphicData uri="http://schemas.openxmlformats.org/drawingml/2006/table">
            <a:tbl>
              <a:tblPr firstRow="1" firstCol="1">
                <a:tableStyleId>{FABFCF23-3B69-468F-B69F-88F6DE6A72F2}</a:tableStyleId>
              </a:tblPr>
              <a:tblGrid>
                <a:gridCol w="2628900"/>
                <a:gridCol w="2628900"/>
                <a:gridCol w="2628900"/>
                <a:gridCol w="2628900"/>
              </a:tblGrid>
              <a:tr h="1938528">
                <a:tc>
                  <a:txBody>
                    <a:bodyPr/>
                    <a:lstStyle/>
                    <a:p>
                      <a:pPr marL="0" marR="0" algn="ctr">
                        <a:spcBef>
                          <a:spcPts val="0"/>
                        </a:spcBef>
                        <a:spcAft>
                          <a:spcPts val="0"/>
                        </a:spcAft>
                      </a:pPr>
                      <a:r>
                        <a:rPr lang="en-US" sz="3200" dirty="0">
                          <a:effectLst/>
                        </a:rPr>
                        <a:t>Estimation</a:t>
                      </a:r>
                    </a:p>
                    <a:p>
                      <a:pPr marL="0" marR="0" algn="ctr">
                        <a:spcBef>
                          <a:spcPts val="0"/>
                        </a:spcBef>
                        <a:spcAft>
                          <a:spcPts val="0"/>
                        </a:spcAft>
                      </a:pPr>
                      <a:r>
                        <a:rPr lang="en-US" sz="3200" dirty="0">
                          <a:effectLst/>
                        </a:rPr>
                        <a:t>Technique</a:t>
                      </a:r>
                      <a:endParaRPr lang="en-US" sz="32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3200" dirty="0">
                          <a:effectLst/>
                        </a:rPr>
                        <a:t>Pooled Estimate</a:t>
                      </a:r>
                    </a:p>
                    <a:p>
                      <a:pPr marL="0" marR="0" algn="ctr">
                        <a:spcBef>
                          <a:spcPts val="0"/>
                        </a:spcBef>
                        <a:spcAft>
                          <a:spcPts val="0"/>
                        </a:spcAft>
                      </a:pPr>
                      <a:r>
                        <a:rPr lang="en-US" sz="3200" dirty="0">
                          <a:effectLst/>
                        </a:rPr>
                        <a:t>of </a:t>
                      </a:r>
                      <a:r>
                        <a:rPr lang="en-US" sz="3200" dirty="0">
                          <a:effectLst/>
                          <a:sym typeface="Symbol" panose="05050102010706020507" pitchFamily="18" charset="2"/>
                        </a:rPr>
                        <a:t></a:t>
                      </a:r>
                      <a:endParaRPr lang="en-US" sz="32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3200" dirty="0">
                          <a:effectLst/>
                        </a:rPr>
                        <a:t>Lower Bound</a:t>
                      </a:r>
                    </a:p>
                    <a:p>
                      <a:pPr marL="0" marR="0" algn="ctr">
                        <a:spcBef>
                          <a:spcPts val="0"/>
                        </a:spcBef>
                        <a:spcAft>
                          <a:spcPts val="0"/>
                        </a:spcAft>
                      </a:pPr>
                      <a:r>
                        <a:rPr lang="en-US" sz="3200" dirty="0">
                          <a:effectLst/>
                        </a:rPr>
                        <a:t>of 95%</a:t>
                      </a:r>
                      <a:endParaRPr lang="en-US" sz="32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3200" dirty="0">
                          <a:effectLst/>
                        </a:rPr>
                        <a:t>Upper Bound</a:t>
                      </a:r>
                    </a:p>
                    <a:p>
                      <a:pPr marL="0" marR="0" algn="ctr">
                        <a:spcBef>
                          <a:spcPts val="0"/>
                        </a:spcBef>
                        <a:spcAft>
                          <a:spcPts val="0"/>
                        </a:spcAft>
                      </a:pPr>
                      <a:r>
                        <a:rPr lang="en-US" sz="3200" dirty="0">
                          <a:effectLst/>
                        </a:rPr>
                        <a:t>of 95%</a:t>
                      </a:r>
                      <a:endParaRPr lang="en-US" sz="3200" dirty="0">
                        <a:effectLst/>
                        <a:latin typeface="Times New Roman" panose="02020603050405020304" pitchFamily="18" charset="0"/>
                        <a:ea typeface="Times New Roman" panose="02020603050405020304" pitchFamily="18" charset="0"/>
                      </a:endParaRPr>
                    </a:p>
                  </a:txBody>
                  <a:tcPr marL="68580" marR="68580" marT="0" marB="0" anchor="b"/>
                </a:tc>
              </a:tr>
              <a:tr h="969265">
                <a:tc>
                  <a:txBody>
                    <a:bodyPr/>
                    <a:lstStyle/>
                    <a:p>
                      <a:pPr marL="0" marR="0" algn="ctr">
                        <a:spcBef>
                          <a:spcPts val="0"/>
                        </a:spcBef>
                        <a:spcAft>
                          <a:spcPts val="0"/>
                        </a:spcAft>
                      </a:pPr>
                      <a:r>
                        <a:rPr lang="en-US" sz="3200" dirty="0">
                          <a:effectLst/>
                        </a:rPr>
                        <a:t>Fixed</a:t>
                      </a:r>
                      <a:endParaRPr lang="en-US" sz="3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dirty="0">
                          <a:effectLst/>
                        </a:rPr>
                        <a:t>.020</a:t>
                      </a:r>
                      <a:endParaRPr lang="en-US" sz="3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dirty="0">
                          <a:effectLst/>
                        </a:rPr>
                        <a:t>.016</a:t>
                      </a:r>
                      <a:endParaRPr lang="en-US" sz="3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dirty="0">
                          <a:effectLst/>
                        </a:rPr>
                        <a:t>.023</a:t>
                      </a:r>
                      <a:endParaRPr lang="en-US" sz="3200" dirty="0">
                        <a:effectLst/>
                        <a:latin typeface="Times New Roman" panose="02020603050405020304" pitchFamily="18" charset="0"/>
                        <a:ea typeface="Times New Roman" panose="02020603050405020304" pitchFamily="18" charset="0"/>
                      </a:endParaRPr>
                    </a:p>
                  </a:txBody>
                  <a:tcPr marL="68580" marR="68580" marT="0" marB="0"/>
                </a:tc>
              </a:tr>
              <a:tr h="969265">
                <a:tc>
                  <a:txBody>
                    <a:bodyPr/>
                    <a:lstStyle/>
                    <a:p>
                      <a:pPr marL="0" marR="0" algn="ctr">
                        <a:spcBef>
                          <a:spcPts val="0"/>
                        </a:spcBef>
                        <a:spcAft>
                          <a:spcPts val="0"/>
                        </a:spcAft>
                      </a:pPr>
                      <a:r>
                        <a:rPr lang="en-US" sz="3200" dirty="0">
                          <a:effectLst/>
                        </a:rPr>
                        <a:t>Random</a:t>
                      </a:r>
                      <a:endParaRPr lang="en-US" sz="3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dirty="0">
                          <a:effectLst/>
                        </a:rPr>
                        <a:t>.043</a:t>
                      </a:r>
                      <a:endParaRPr lang="en-US" sz="3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dirty="0">
                          <a:effectLst/>
                        </a:rPr>
                        <a:t>.031</a:t>
                      </a:r>
                      <a:endParaRPr lang="en-US" sz="3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dirty="0">
                          <a:effectLst/>
                        </a:rPr>
                        <a:t>.054</a:t>
                      </a:r>
                      <a:endParaRPr lang="en-US" sz="32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
        <p:nvSpPr>
          <p:cNvPr id="4" name="Footer Placeholder 3"/>
          <p:cNvSpPr>
            <a:spLocks noGrp="1"/>
          </p:cNvSpPr>
          <p:nvPr>
            <p:ph type="ftr" sz="quarter" idx="11"/>
          </p:nvPr>
        </p:nvSpPr>
        <p:spPr/>
        <p:txBody>
          <a:bodyPr/>
          <a:lstStyle/>
          <a:p>
            <a:r>
              <a:rPr lang="en-US" dirty="0" smtClean="0"/>
              <a:t>Rose: PEIF April 2017</a:t>
            </a:r>
            <a:endParaRPr lang="en-US" dirty="0"/>
          </a:p>
        </p:txBody>
      </p:sp>
      <p:sp>
        <p:nvSpPr>
          <p:cNvPr id="5" name="Slide Number Placeholder 4"/>
          <p:cNvSpPr>
            <a:spLocks noGrp="1"/>
          </p:cNvSpPr>
          <p:nvPr>
            <p:ph type="sldNum" sz="quarter" idx="12"/>
          </p:nvPr>
        </p:nvSpPr>
        <p:spPr/>
        <p:txBody>
          <a:bodyPr/>
          <a:lstStyle/>
          <a:p>
            <a:fld id="{4EEF326C-5432-4B0F-AB8E-0406B15F3053}" type="slidenum">
              <a:rPr lang="en-US" smtClean="0"/>
              <a:t>14</a:t>
            </a:fld>
            <a:endParaRPr lang="en-US" dirty="0"/>
          </a:p>
        </p:txBody>
      </p:sp>
    </p:spTree>
    <p:extLst>
      <p:ext uri="{BB962C8B-B14F-4D97-AF65-F5344CB8AC3E}">
        <p14:creationId xmlns:p14="http://schemas.microsoft.com/office/powerpoint/2010/main" val="1835551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1</a:t>
            </a:r>
            <a:endParaRPr lang="en-US" dirty="0"/>
          </a:p>
        </p:txBody>
      </p:sp>
      <p:sp>
        <p:nvSpPr>
          <p:cNvPr id="3" name="Content Placeholder 2"/>
          <p:cNvSpPr>
            <a:spLocks noGrp="1"/>
          </p:cNvSpPr>
          <p:nvPr>
            <p:ph idx="1"/>
          </p:nvPr>
        </p:nvSpPr>
        <p:spPr/>
        <p:txBody>
          <a:bodyPr/>
          <a:lstStyle/>
          <a:p>
            <a:r>
              <a:rPr lang="en-US" dirty="0" smtClean="0"/>
              <a:t>Increased trade seems to </a:t>
            </a:r>
            <a:r>
              <a:rPr lang="en-US" i="1" dirty="0" smtClean="0"/>
              <a:t>increase</a:t>
            </a:r>
            <a:r>
              <a:rPr lang="en-US" dirty="0" smtClean="0"/>
              <a:t> business cycle synchronization</a:t>
            </a:r>
          </a:p>
          <a:p>
            <a:pPr lvl="1"/>
            <a:r>
              <a:rPr lang="en-US" dirty="0" smtClean="0"/>
              <a:t>Not a universal consensus, but pretty strong</a:t>
            </a:r>
          </a:p>
          <a:p>
            <a:pPr lvl="1"/>
            <a:r>
              <a:rPr lang="en-US" dirty="0" smtClean="0"/>
              <a:t>If anything, the size of the linkage may be too large …</a:t>
            </a:r>
            <a:endParaRPr lang="en-US" dirty="0"/>
          </a:p>
        </p:txBody>
      </p:sp>
      <p:sp>
        <p:nvSpPr>
          <p:cNvPr id="4" name="Footer Placeholder 3"/>
          <p:cNvSpPr>
            <a:spLocks noGrp="1"/>
          </p:cNvSpPr>
          <p:nvPr>
            <p:ph type="ftr" sz="quarter" idx="11"/>
          </p:nvPr>
        </p:nvSpPr>
        <p:spPr/>
        <p:txBody>
          <a:bodyPr/>
          <a:lstStyle/>
          <a:p>
            <a:r>
              <a:rPr lang="en-US" smtClean="0"/>
              <a:t>Rose: PEIF April 2017</a:t>
            </a:r>
            <a:endParaRPr lang="en-US" dirty="0"/>
          </a:p>
        </p:txBody>
      </p:sp>
      <p:sp>
        <p:nvSpPr>
          <p:cNvPr id="5" name="Slide Number Placeholder 4"/>
          <p:cNvSpPr>
            <a:spLocks noGrp="1"/>
          </p:cNvSpPr>
          <p:nvPr>
            <p:ph type="sldNum" sz="quarter" idx="12"/>
          </p:nvPr>
        </p:nvSpPr>
        <p:spPr/>
        <p:txBody>
          <a:bodyPr/>
          <a:lstStyle/>
          <a:p>
            <a:fld id="{4EEF326C-5432-4B0F-AB8E-0406B15F3053}" type="slidenum">
              <a:rPr lang="en-US" smtClean="0"/>
              <a:t>15</a:t>
            </a:fld>
            <a:endParaRPr lang="en-US" dirty="0"/>
          </a:p>
        </p:txBody>
      </p:sp>
    </p:spTree>
    <p:extLst>
      <p:ext uri="{BB962C8B-B14F-4D97-AF65-F5344CB8AC3E}">
        <p14:creationId xmlns:p14="http://schemas.microsoft.com/office/powerpoint/2010/main" val="3440598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a:t>
            </a:r>
            <a:r>
              <a:rPr lang="en-US" i="1" dirty="0" smtClean="0"/>
              <a:t>Size</a:t>
            </a:r>
            <a:r>
              <a:rPr lang="en-US" dirty="0" smtClean="0"/>
              <a:t>: the “Trade-Comovement Puzzle”</a:t>
            </a:r>
            <a:endParaRPr lang="en-US" dirty="0"/>
          </a:p>
        </p:txBody>
      </p:sp>
      <p:sp>
        <p:nvSpPr>
          <p:cNvPr id="3" name="Content Placeholder 2"/>
          <p:cNvSpPr>
            <a:spLocks noGrp="1"/>
          </p:cNvSpPr>
          <p:nvPr>
            <p:ph idx="1"/>
          </p:nvPr>
        </p:nvSpPr>
        <p:spPr/>
        <p:txBody>
          <a:bodyPr/>
          <a:lstStyle/>
          <a:p>
            <a:r>
              <a:rPr lang="en-US" dirty="0" smtClean="0"/>
              <a:t>Kose-Yi (</a:t>
            </a:r>
            <a:r>
              <a:rPr lang="en-US" i="1" dirty="0" smtClean="0"/>
              <a:t>AER </a:t>
            </a:r>
            <a:r>
              <a:rPr lang="en-US" dirty="0" smtClean="0"/>
              <a:t>2001, </a:t>
            </a:r>
            <a:r>
              <a:rPr lang="en-US" i="1" dirty="0" smtClean="0"/>
              <a:t>JIE</a:t>
            </a:r>
            <a:r>
              <a:rPr lang="en-US" dirty="0" smtClean="0"/>
              <a:t> 2006) the positive effect of trade on BCS is </a:t>
            </a:r>
            <a:r>
              <a:rPr lang="en-US" i="1" dirty="0" smtClean="0"/>
              <a:t>too large </a:t>
            </a:r>
            <a:r>
              <a:rPr lang="en-US" dirty="0" smtClean="0"/>
              <a:t>to be consistent with standard international RBC model (first developed by Backus, Kehoe and </a:t>
            </a:r>
            <a:r>
              <a:rPr lang="en-US" dirty="0" err="1" smtClean="0"/>
              <a:t>Kydland</a:t>
            </a:r>
            <a:r>
              <a:rPr lang="en-US" dirty="0" smtClean="0"/>
              <a:t>)</a:t>
            </a:r>
          </a:p>
          <a:p>
            <a:pPr lvl="1"/>
            <a:r>
              <a:rPr lang="en-US" dirty="0" smtClean="0"/>
              <a:t>Theoretical exercises with calibration, productivity shocks</a:t>
            </a:r>
          </a:p>
          <a:p>
            <a:pPr lvl="1"/>
            <a:r>
              <a:rPr lang="en-US" dirty="0" smtClean="0"/>
              <a:t>2- and 3-country versions</a:t>
            </a:r>
          </a:p>
          <a:p>
            <a:pPr lvl="1"/>
            <a:r>
              <a:rPr lang="en-US" dirty="0" smtClean="0"/>
              <a:t>Consider different levels of: a) financial integration; b) transport costs</a:t>
            </a:r>
          </a:p>
          <a:p>
            <a:r>
              <a:rPr lang="en-US" dirty="0" smtClean="0"/>
              <a:t>Findings:</a:t>
            </a:r>
          </a:p>
          <a:p>
            <a:pPr lvl="1"/>
            <a:r>
              <a:rPr lang="en-US" dirty="0" smtClean="0"/>
              <a:t>Too little trade in theory (compared to data)</a:t>
            </a:r>
          </a:p>
          <a:p>
            <a:pPr lvl="1"/>
            <a:r>
              <a:rPr lang="en-US" dirty="0" smtClean="0"/>
              <a:t>Too little responsiveness of BCS to trade in theory (again, compared to data)</a:t>
            </a:r>
          </a:p>
        </p:txBody>
      </p:sp>
      <p:sp>
        <p:nvSpPr>
          <p:cNvPr id="4" name="Footer Placeholder 3"/>
          <p:cNvSpPr>
            <a:spLocks noGrp="1"/>
          </p:cNvSpPr>
          <p:nvPr>
            <p:ph type="ftr" sz="quarter" idx="11"/>
          </p:nvPr>
        </p:nvSpPr>
        <p:spPr/>
        <p:txBody>
          <a:bodyPr/>
          <a:lstStyle/>
          <a:p>
            <a:r>
              <a:rPr lang="en-US" dirty="0" smtClean="0"/>
              <a:t>Rose: PEIF April 2017</a:t>
            </a:r>
            <a:endParaRPr lang="en-US" dirty="0"/>
          </a:p>
        </p:txBody>
      </p:sp>
      <p:sp>
        <p:nvSpPr>
          <p:cNvPr id="5" name="Slide Number Placeholder 4"/>
          <p:cNvSpPr>
            <a:spLocks noGrp="1"/>
          </p:cNvSpPr>
          <p:nvPr>
            <p:ph type="sldNum" sz="quarter" idx="12"/>
          </p:nvPr>
        </p:nvSpPr>
        <p:spPr/>
        <p:txBody>
          <a:bodyPr/>
          <a:lstStyle/>
          <a:p>
            <a:fld id="{4EEF326C-5432-4B0F-AB8E-0406B15F3053}" type="slidenum">
              <a:rPr lang="en-US" smtClean="0"/>
              <a:t>16</a:t>
            </a:fld>
            <a:endParaRPr lang="en-US" dirty="0"/>
          </a:p>
        </p:txBody>
      </p:sp>
    </p:spTree>
    <p:extLst>
      <p:ext uri="{BB962C8B-B14F-4D97-AF65-F5344CB8AC3E}">
        <p14:creationId xmlns:p14="http://schemas.microsoft.com/office/powerpoint/2010/main" val="42370543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Kose-Yi has Spawned Literature to Consider Potential Resolutions</a:t>
            </a:r>
            <a:endParaRPr lang="en-US" dirty="0"/>
          </a:p>
        </p:txBody>
      </p:sp>
      <p:sp>
        <p:nvSpPr>
          <p:cNvPr id="3" name="Content Placeholder 2"/>
          <p:cNvSpPr>
            <a:spLocks noGrp="1"/>
          </p:cNvSpPr>
          <p:nvPr>
            <p:ph idx="1"/>
          </p:nvPr>
        </p:nvSpPr>
        <p:spPr/>
        <p:txBody>
          <a:bodyPr>
            <a:normAutofit/>
          </a:bodyPr>
          <a:lstStyle/>
          <a:p>
            <a:r>
              <a:rPr lang="en-US" dirty="0" smtClean="0"/>
              <a:t>Puzzle lends itself to further research</a:t>
            </a:r>
          </a:p>
          <a:p>
            <a:r>
              <a:rPr lang="en-US" dirty="0" smtClean="0"/>
              <a:t>Explanations include</a:t>
            </a:r>
          </a:p>
          <a:p>
            <a:pPr lvl="1"/>
            <a:r>
              <a:rPr lang="en-US" dirty="0"/>
              <a:t>Production fragmentation , trade in intermediate inputs (Ng, </a:t>
            </a:r>
            <a:r>
              <a:rPr lang="en-US" i="1" dirty="0"/>
              <a:t>JIE</a:t>
            </a:r>
            <a:r>
              <a:rPr lang="en-US" dirty="0"/>
              <a:t> 2010, Di Giovanni and </a:t>
            </a:r>
            <a:r>
              <a:rPr lang="en-US" dirty="0" err="1"/>
              <a:t>Levchenko</a:t>
            </a:r>
            <a:r>
              <a:rPr lang="en-US" dirty="0"/>
              <a:t> </a:t>
            </a:r>
            <a:r>
              <a:rPr lang="en-US" i="1" dirty="0"/>
              <a:t>AEJM</a:t>
            </a:r>
            <a:r>
              <a:rPr lang="en-US" dirty="0"/>
              <a:t> </a:t>
            </a:r>
            <a:r>
              <a:rPr lang="en-US" dirty="0" smtClean="0"/>
              <a:t>2010, Johnson 2013)</a:t>
            </a:r>
            <a:endParaRPr lang="en-US" dirty="0"/>
          </a:p>
          <a:p>
            <a:pPr lvl="1"/>
            <a:r>
              <a:rPr lang="en-US" dirty="0"/>
              <a:t>Firm behavior (foreign affiliates, multinationals, … </a:t>
            </a:r>
            <a:r>
              <a:rPr lang="en-US" dirty="0" smtClean="0"/>
              <a:t>Burstein, </a:t>
            </a:r>
            <a:r>
              <a:rPr lang="en-US" dirty="0" err="1" smtClean="0"/>
              <a:t>Kurz</a:t>
            </a:r>
            <a:r>
              <a:rPr lang="en-US" dirty="0" smtClean="0"/>
              <a:t> and </a:t>
            </a:r>
            <a:r>
              <a:rPr lang="en-US" dirty="0" err="1" smtClean="0"/>
              <a:t>Tesar</a:t>
            </a:r>
            <a:r>
              <a:rPr lang="en-US" dirty="0" smtClean="0"/>
              <a:t> </a:t>
            </a:r>
            <a:r>
              <a:rPr lang="en-US" i="1" dirty="0" smtClean="0"/>
              <a:t>JME 2008, </a:t>
            </a:r>
            <a:r>
              <a:rPr lang="en-US" dirty="0" err="1" smtClean="0"/>
              <a:t>Kleinert</a:t>
            </a:r>
            <a:r>
              <a:rPr lang="en-US" dirty="0" smtClean="0"/>
              <a:t> </a:t>
            </a:r>
            <a:r>
              <a:rPr lang="en-US" dirty="0"/>
              <a:t>et al </a:t>
            </a:r>
            <a:r>
              <a:rPr lang="en-US" i="1" dirty="0"/>
              <a:t>AEJM</a:t>
            </a:r>
            <a:r>
              <a:rPr lang="en-US" dirty="0"/>
              <a:t> 2015)</a:t>
            </a:r>
          </a:p>
          <a:p>
            <a:pPr lvl="1"/>
            <a:r>
              <a:rPr lang="en-US" dirty="0" smtClean="0"/>
              <a:t>Fluctuations in extensive margin of trade (Liao and </a:t>
            </a:r>
            <a:r>
              <a:rPr lang="en-US" dirty="0" err="1" smtClean="0"/>
              <a:t>Santacreu</a:t>
            </a:r>
            <a:r>
              <a:rPr lang="en-US" dirty="0" smtClean="0"/>
              <a:t> </a:t>
            </a:r>
            <a:r>
              <a:rPr lang="en-US" i="1" dirty="0" smtClean="0"/>
              <a:t>JIE 2015</a:t>
            </a:r>
            <a:r>
              <a:rPr lang="en-US" dirty="0" smtClean="0"/>
              <a:t>)</a:t>
            </a:r>
          </a:p>
          <a:p>
            <a:r>
              <a:rPr lang="en-US" dirty="0" smtClean="0"/>
              <a:t>My view: many possibilities, little consensus as yet</a:t>
            </a:r>
          </a:p>
          <a:p>
            <a:pPr lvl="1"/>
            <a:r>
              <a:rPr lang="en-US" dirty="0" smtClean="0"/>
              <a:t>Unclear if this matters for OCA </a:t>
            </a:r>
            <a:r>
              <a:rPr lang="en-US" dirty="0" smtClean="0"/>
              <a:t>endogeneity</a:t>
            </a:r>
          </a:p>
          <a:p>
            <a:r>
              <a:rPr lang="en-US" dirty="0" smtClean="0"/>
              <a:t>Unusual: challenge to EOCA result is size but not sign</a:t>
            </a:r>
            <a:endParaRPr lang="en-US" dirty="0" smtClean="0"/>
          </a:p>
        </p:txBody>
      </p:sp>
      <p:sp>
        <p:nvSpPr>
          <p:cNvPr id="4" name="Footer Placeholder 3"/>
          <p:cNvSpPr>
            <a:spLocks noGrp="1"/>
          </p:cNvSpPr>
          <p:nvPr>
            <p:ph type="ftr" sz="quarter" idx="11"/>
          </p:nvPr>
        </p:nvSpPr>
        <p:spPr/>
        <p:txBody>
          <a:bodyPr/>
          <a:lstStyle/>
          <a:p>
            <a:r>
              <a:rPr lang="en-US" dirty="0" smtClean="0"/>
              <a:t>Rose: PEIF April 2017</a:t>
            </a:r>
            <a:endParaRPr lang="en-US" dirty="0"/>
          </a:p>
        </p:txBody>
      </p:sp>
      <p:sp>
        <p:nvSpPr>
          <p:cNvPr id="5" name="Slide Number Placeholder 4"/>
          <p:cNvSpPr>
            <a:spLocks noGrp="1"/>
          </p:cNvSpPr>
          <p:nvPr>
            <p:ph type="sldNum" sz="quarter" idx="12"/>
          </p:nvPr>
        </p:nvSpPr>
        <p:spPr/>
        <p:txBody>
          <a:bodyPr/>
          <a:lstStyle/>
          <a:p>
            <a:fld id="{4EEF326C-5432-4B0F-AB8E-0406B15F3053}" type="slidenum">
              <a:rPr lang="en-US" smtClean="0"/>
              <a:t>17</a:t>
            </a:fld>
            <a:endParaRPr lang="en-US" dirty="0"/>
          </a:p>
        </p:txBody>
      </p:sp>
    </p:spTree>
    <p:extLst>
      <p:ext uri="{BB962C8B-B14F-4D97-AF65-F5344CB8AC3E}">
        <p14:creationId xmlns:p14="http://schemas.microsoft.com/office/powerpoint/2010/main" val="32170401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2</a:t>
            </a:r>
            <a:endParaRPr lang="en-US" dirty="0"/>
          </a:p>
        </p:txBody>
      </p:sp>
      <p:sp>
        <p:nvSpPr>
          <p:cNvPr id="3" name="Content Placeholder 2"/>
          <p:cNvSpPr>
            <a:spLocks noGrp="1"/>
          </p:cNvSpPr>
          <p:nvPr>
            <p:ph idx="1"/>
          </p:nvPr>
        </p:nvSpPr>
        <p:spPr/>
        <p:txBody>
          <a:bodyPr>
            <a:normAutofit/>
          </a:bodyPr>
          <a:lstStyle/>
          <a:p>
            <a:r>
              <a:rPr lang="en-US" dirty="0" smtClean="0"/>
              <a:t>Little strong evidence of any other strong linkages to BCS</a:t>
            </a:r>
          </a:p>
          <a:p>
            <a:r>
              <a:rPr lang="en-US" dirty="0" smtClean="0"/>
              <a:t>Baxter-Kouparitsas (2005) did </a:t>
            </a:r>
            <a:r>
              <a:rPr lang="en-US" dirty="0" err="1" smtClean="0"/>
              <a:t>Leamer</a:t>
            </a:r>
            <a:r>
              <a:rPr lang="en-US" dirty="0" smtClean="0"/>
              <a:t>-style EBA analysis:</a:t>
            </a:r>
          </a:p>
          <a:p>
            <a:pPr marL="457200" lvl="1" indent="0">
              <a:buNone/>
            </a:pPr>
            <a:r>
              <a:rPr lang="en-US" sz="2200" dirty="0" smtClean="0"/>
              <a:t>“… findings </a:t>
            </a:r>
            <a:r>
              <a:rPr lang="en-US" sz="2200" dirty="0"/>
              <a:t>are negative, in the sense that we found many variables not to</a:t>
            </a:r>
          </a:p>
          <a:p>
            <a:pPr marL="457200" lvl="1" indent="0">
              <a:buNone/>
            </a:pPr>
            <a:r>
              <a:rPr lang="en-US" sz="2200" dirty="0"/>
              <a:t>be robust. Specifically, total trade measures are fragile, as are the measures of the</a:t>
            </a:r>
          </a:p>
          <a:p>
            <a:pPr marL="457200" lvl="1" indent="0">
              <a:buNone/>
            </a:pPr>
            <a:r>
              <a:rPr lang="en-US" sz="2200" dirty="0"/>
              <a:t>similarity of total and bilateral trade. Factor endowment variables, including</a:t>
            </a:r>
          </a:p>
          <a:p>
            <a:pPr marL="457200" lvl="1" indent="0">
              <a:buNone/>
            </a:pPr>
            <a:r>
              <a:rPr lang="en-US" sz="2200" dirty="0"/>
              <a:t>measures of education, capital, and arable land, were all found to be fragile. All</a:t>
            </a:r>
          </a:p>
          <a:p>
            <a:pPr marL="457200" lvl="1" indent="0">
              <a:buNone/>
            </a:pPr>
            <a:r>
              <a:rPr lang="en-US" sz="2200" dirty="0"/>
              <a:t>gravity variables except for distance were found to be fragile</a:t>
            </a:r>
            <a:r>
              <a:rPr lang="en-US" sz="2200" dirty="0" smtClean="0"/>
              <a:t>.”</a:t>
            </a:r>
          </a:p>
          <a:p>
            <a:r>
              <a:rPr lang="en-US" dirty="0" smtClean="0"/>
              <a:t>Ditto De </a:t>
            </a:r>
            <a:r>
              <a:rPr lang="en-US" dirty="0" err="1"/>
              <a:t>Haan</a:t>
            </a:r>
            <a:r>
              <a:rPr lang="en-US" dirty="0"/>
              <a:t>, </a:t>
            </a:r>
            <a:r>
              <a:rPr lang="en-US" dirty="0" err="1"/>
              <a:t>Inklaar</a:t>
            </a:r>
            <a:r>
              <a:rPr lang="en-US" dirty="0"/>
              <a:t> and Jong-A-Pin </a:t>
            </a:r>
            <a:r>
              <a:rPr lang="en-US" dirty="0" smtClean="0"/>
              <a:t>(2008</a:t>
            </a:r>
            <a:r>
              <a:rPr lang="en-US" dirty="0"/>
              <a:t>)</a:t>
            </a:r>
            <a:endParaRPr lang="en-US" sz="2600" dirty="0"/>
          </a:p>
        </p:txBody>
      </p:sp>
      <p:sp>
        <p:nvSpPr>
          <p:cNvPr id="4" name="Footer Placeholder 3"/>
          <p:cNvSpPr>
            <a:spLocks noGrp="1"/>
          </p:cNvSpPr>
          <p:nvPr>
            <p:ph type="ftr" sz="quarter" idx="11"/>
          </p:nvPr>
        </p:nvSpPr>
        <p:spPr/>
        <p:txBody>
          <a:bodyPr/>
          <a:lstStyle/>
          <a:p>
            <a:r>
              <a:rPr lang="en-US" dirty="0" smtClean="0"/>
              <a:t>Rose: PEIF April 2017</a:t>
            </a:r>
            <a:endParaRPr lang="en-US" dirty="0"/>
          </a:p>
        </p:txBody>
      </p:sp>
      <p:sp>
        <p:nvSpPr>
          <p:cNvPr id="5" name="Slide Number Placeholder 4"/>
          <p:cNvSpPr>
            <a:spLocks noGrp="1"/>
          </p:cNvSpPr>
          <p:nvPr>
            <p:ph type="sldNum" sz="quarter" idx="12"/>
          </p:nvPr>
        </p:nvSpPr>
        <p:spPr/>
        <p:txBody>
          <a:bodyPr/>
          <a:lstStyle/>
          <a:p>
            <a:fld id="{4EEF326C-5432-4B0F-AB8E-0406B15F3053}" type="slidenum">
              <a:rPr lang="en-US" smtClean="0"/>
              <a:t>18</a:t>
            </a:fld>
            <a:endParaRPr lang="en-US" dirty="0"/>
          </a:p>
        </p:txBody>
      </p:sp>
    </p:spTree>
    <p:extLst>
      <p:ext uri="{BB962C8B-B14F-4D97-AF65-F5344CB8AC3E}">
        <p14:creationId xmlns:p14="http://schemas.microsoft.com/office/powerpoint/2010/main" val="1948797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Exception: Financial Integration and BCS</a:t>
            </a:r>
            <a:endParaRPr lang="en-US" dirty="0"/>
          </a:p>
        </p:txBody>
      </p:sp>
      <p:sp>
        <p:nvSpPr>
          <p:cNvPr id="3" name="Content Placeholder 2"/>
          <p:cNvSpPr>
            <a:spLocks noGrp="1"/>
          </p:cNvSpPr>
          <p:nvPr>
            <p:ph idx="1"/>
          </p:nvPr>
        </p:nvSpPr>
        <p:spPr/>
        <p:txBody>
          <a:bodyPr/>
          <a:lstStyle/>
          <a:p>
            <a:r>
              <a:rPr lang="en-US" dirty="0" smtClean="0"/>
              <a:t>Considerable analysis</a:t>
            </a:r>
          </a:p>
          <a:p>
            <a:pPr lvl="1"/>
            <a:r>
              <a:rPr lang="en-US" dirty="0" smtClean="0"/>
              <a:t>Likely motivation: of rising capital mobility</a:t>
            </a:r>
          </a:p>
          <a:p>
            <a:pPr lvl="2"/>
            <a:r>
              <a:rPr lang="en-US" dirty="0" smtClean="0"/>
              <a:t>Policy-induced or mostly technological?</a:t>
            </a:r>
          </a:p>
          <a:p>
            <a:pPr lvl="1"/>
            <a:r>
              <a:rPr lang="en-US" dirty="0" smtClean="0"/>
              <a:t>Or ease of measurement?</a:t>
            </a:r>
          </a:p>
          <a:p>
            <a:r>
              <a:rPr lang="en-US" dirty="0" smtClean="0"/>
              <a:t>Economically important</a:t>
            </a:r>
          </a:p>
          <a:p>
            <a:pPr lvl="1"/>
            <a:r>
              <a:rPr lang="en-US" dirty="0" smtClean="0"/>
              <a:t>Private risk-sharing a substitute for public (fiscal) risk-sharing</a:t>
            </a:r>
          </a:p>
        </p:txBody>
      </p:sp>
      <p:sp>
        <p:nvSpPr>
          <p:cNvPr id="4" name="Footer Placeholder 3"/>
          <p:cNvSpPr>
            <a:spLocks noGrp="1"/>
          </p:cNvSpPr>
          <p:nvPr>
            <p:ph type="ftr" sz="quarter" idx="11"/>
          </p:nvPr>
        </p:nvSpPr>
        <p:spPr/>
        <p:txBody>
          <a:bodyPr/>
          <a:lstStyle/>
          <a:p>
            <a:r>
              <a:rPr lang="en-US" dirty="0" smtClean="0"/>
              <a:t>Rose: PEIF April 2017</a:t>
            </a:r>
            <a:endParaRPr lang="en-US" dirty="0"/>
          </a:p>
        </p:txBody>
      </p:sp>
      <p:sp>
        <p:nvSpPr>
          <p:cNvPr id="5" name="Slide Number Placeholder 4"/>
          <p:cNvSpPr>
            <a:spLocks noGrp="1"/>
          </p:cNvSpPr>
          <p:nvPr>
            <p:ph type="sldNum" sz="quarter" idx="12"/>
          </p:nvPr>
        </p:nvSpPr>
        <p:spPr/>
        <p:txBody>
          <a:bodyPr/>
          <a:lstStyle/>
          <a:p>
            <a:fld id="{4EEF326C-5432-4B0F-AB8E-0406B15F3053}" type="slidenum">
              <a:rPr lang="en-US" smtClean="0"/>
              <a:t>19</a:t>
            </a:fld>
            <a:endParaRPr lang="en-US" dirty="0"/>
          </a:p>
        </p:txBody>
      </p:sp>
    </p:spTree>
    <p:extLst>
      <p:ext uri="{BB962C8B-B14F-4D97-AF65-F5344CB8AC3E}">
        <p14:creationId xmlns:p14="http://schemas.microsoft.com/office/powerpoint/2010/main" val="3887343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pic>
        <p:nvPicPr>
          <p:cNvPr id="10" name="Content Placeholder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06624" y="1690688"/>
            <a:ext cx="8193024" cy="4665662"/>
          </a:xfrm>
        </p:spPr>
      </p:pic>
      <p:sp>
        <p:nvSpPr>
          <p:cNvPr id="4" name="Footer Placeholder 3"/>
          <p:cNvSpPr>
            <a:spLocks noGrp="1"/>
          </p:cNvSpPr>
          <p:nvPr>
            <p:ph type="ftr" sz="quarter" idx="11"/>
          </p:nvPr>
        </p:nvSpPr>
        <p:spPr/>
        <p:txBody>
          <a:bodyPr/>
          <a:lstStyle/>
          <a:p>
            <a:r>
              <a:rPr lang="en-US" smtClean="0"/>
              <a:t>Rose: PEIF April 2017</a:t>
            </a:r>
            <a:endParaRPr lang="en-US" dirty="0"/>
          </a:p>
        </p:txBody>
      </p:sp>
      <p:sp>
        <p:nvSpPr>
          <p:cNvPr id="5" name="Slide Number Placeholder 4"/>
          <p:cNvSpPr>
            <a:spLocks noGrp="1"/>
          </p:cNvSpPr>
          <p:nvPr>
            <p:ph type="sldNum" sz="quarter" idx="12"/>
          </p:nvPr>
        </p:nvSpPr>
        <p:spPr/>
        <p:txBody>
          <a:bodyPr/>
          <a:lstStyle/>
          <a:p>
            <a:fld id="{4EEF326C-5432-4B0F-AB8E-0406B15F3053}" type="slidenum">
              <a:rPr lang="en-US" smtClean="0"/>
              <a:t>2</a:t>
            </a:fld>
            <a:endParaRPr lang="en-US" dirty="0"/>
          </a:p>
        </p:txBody>
      </p:sp>
    </p:spTree>
    <p:extLst>
      <p:ext uri="{BB962C8B-B14F-4D97-AF65-F5344CB8AC3E}">
        <p14:creationId xmlns:p14="http://schemas.microsoft.com/office/powerpoint/2010/main" val="12472181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Risk-sharing should enhance production </a:t>
            </a:r>
            <a:r>
              <a:rPr lang="en-US" dirty="0" smtClean="0"/>
              <a:t>specialization, lower BCS</a:t>
            </a:r>
            <a:endParaRPr lang="en-US" dirty="0"/>
          </a:p>
        </p:txBody>
      </p:sp>
      <p:sp>
        <p:nvSpPr>
          <p:cNvPr id="3" name="Content Placeholder 2"/>
          <p:cNvSpPr>
            <a:spLocks noGrp="1"/>
          </p:cNvSpPr>
          <p:nvPr>
            <p:ph idx="1"/>
          </p:nvPr>
        </p:nvSpPr>
        <p:spPr/>
        <p:txBody>
          <a:bodyPr>
            <a:normAutofit/>
          </a:bodyPr>
          <a:lstStyle/>
          <a:p>
            <a:r>
              <a:rPr lang="en-US" dirty="0"/>
              <a:t>F</a:t>
            </a:r>
            <a:r>
              <a:rPr lang="en-US" dirty="0" smtClean="0"/>
              <a:t>inancial </a:t>
            </a:r>
            <a:r>
              <a:rPr lang="en-US" dirty="0"/>
              <a:t>integration plausibly leads to lower BCS</a:t>
            </a:r>
          </a:p>
          <a:p>
            <a:pPr lvl="1"/>
            <a:r>
              <a:rPr lang="en-US" dirty="0"/>
              <a:t>Empirically valid: Kalemli-Ozcan, Sorensen, Yosha (</a:t>
            </a:r>
            <a:r>
              <a:rPr lang="en-US" i="1" dirty="0"/>
              <a:t>JIE</a:t>
            </a:r>
            <a:r>
              <a:rPr lang="en-US" dirty="0"/>
              <a:t> 2001)</a:t>
            </a:r>
          </a:p>
          <a:p>
            <a:r>
              <a:rPr lang="en-US" dirty="0" smtClean="0"/>
              <a:t>Kalemli-Ozcan, Sorensen and Yosha (</a:t>
            </a:r>
            <a:r>
              <a:rPr lang="en-US" i="1" dirty="0" smtClean="0"/>
              <a:t>AER</a:t>
            </a:r>
            <a:r>
              <a:rPr lang="en-US" dirty="0" smtClean="0"/>
              <a:t> 2003)</a:t>
            </a:r>
          </a:p>
          <a:p>
            <a:pPr lvl="1"/>
            <a:r>
              <a:rPr lang="en-US" dirty="0" smtClean="0"/>
              <a:t>True within regions of US, Japan, UK, Canada …</a:t>
            </a:r>
          </a:p>
          <a:p>
            <a:pPr lvl="1"/>
            <a:r>
              <a:rPr lang="en-US" dirty="0" smtClean="0"/>
              <a:t>Less specialization across countries than regions because risk-sharing is (much) larger within countries than between countries</a:t>
            </a:r>
          </a:p>
          <a:p>
            <a:pPr lvl="1"/>
            <a:r>
              <a:rPr lang="en-US" dirty="0"/>
              <a:t>Clever, compelling comparison of international and </a:t>
            </a:r>
            <a:r>
              <a:rPr lang="en-US" dirty="0" err="1"/>
              <a:t>intranational</a:t>
            </a:r>
            <a:r>
              <a:rPr lang="en-US" dirty="0"/>
              <a:t> </a:t>
            </a:r>
            <a:r>
              <a:rPr lang="en-US" dirty="0" smtClean="0"/>
              <a:t>phenomena</a:t>
            </a:r>
          </a:p>
          <a:p>
            <a:r>
              <a:rPr lang="en-US" dirty="0" smtClean="0"/>
              <a:t>Kalemli-Ozcan, Papaioannou and Peydro (</a:t>
            </a:r>
            <a:r>
              <a:rPr lang="en-US" i="1" dirty="0" smtClean="0"/>
              <a:t>JF</a:t>
            </a:r>
            <a:r>
              <a:rPr lang="en-US" dirty="0" smtClean="0"/>
              <a:t> 2013)</a:t>
            </a:r>
          </a:p>
          <a:p>
            <a:pPr lvl="1"/>
            <a:r>
              <a:rPr lang="en-US" dirty="0" smtClean="0"/>
              <a:t>Strong </a:t>
            </a:r>
            <a:r>
              <a:rPr lang="en-US" i="1" dirty="0" smtClean="0"/>
              <a:t>negative</a:t>
            </a:r>
            <a:r>
              <a:rPr lang="en-US" dirty="0" smtClean="0"/>
              <a:t> effect of banking integration on BCS</a:t>
            </a:r>
          </a:p>
        </p:txBody>
      </p:sp>
      <p:sp>
        <p:nvSpPr>
          <p:cNvPr id="4" name="Footer Placeholder 3"/>
          <p:cNvSpPr>
            <a:spLocks noGrp="1"/>
          </p:cNvSpPr>
          <p:nvPr>
            <p:ph type="ftr" sz="quarter" idx="11"/>
          </p:nvPr>
        </p:nvSpPr>
        <p:spPr/>
        <p:txBody>
          <a:bodyPr/>
          <a:lstStyle/>
          <a:p>
            <a:r>
              <a:rPr lang="en-US" dirty="0" smtClean="0"/>
              <a:t>Rose: PEIF April 2017</a:t>
            </a:r>
            <a:endParaRPr lang="en-US" dirty="0"/>
          </a:p>
        </p:txBody>
      </p:sp>
      <p:sp>
        <p:nvSpPr>
          <p:cNvPr id="5" name="Slide Number Placeholder 4"/>
          <p:cNvSpPr>
            <a:spLocks noGrp="1"/>
          </p:cNvSpPr>
          <p:nvPr>
            <p:ph type="sldNum" sz="quarter" idx="12"/>
          </p:nvPr>
        </p:nvSpPr>
        <p:spPr/>
        <p:txBody>
          <a:bodyPr/>
          <a:lstStyle/>
          <a:p>
            <a:fld id="{4EEF326C-5432-4B0F-AB8E-0406B15F3053}" type="slidenum">
              <a:rPr lang="en-US" smtClean="0"/>
              <a:t>20</a:t>
            </a:fld>
            <a:endParaRPr lang="en-US" dirty="0"/>
          </a:p>
        </p:txBody>
      </p:sp>
    </p:spTree>
    <p:extLst>
      <p:ext uri="{BB962C8B-B14F-4D97-AF65-F5344CB8AC3E}">
        <p14:creationId xmlns:p14="http://schemas.microsoft.com/office/powerpoint/2010/main" val="5623163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 No </a:t>
            </a:r>
            <a:r>
              <a:rPr lang="en-US" dirty="0" smtClean="0"/>
              <a:t>Consensus Exists</a:t>
            </a:r>
            <a:endParaRPr lang="en-US" dirty="0"/>
          </a:p>
        </p:txBody>
      </p:sp>
      <p:sp>
        <p:nvSpPr>
          <p:cNvPr id="3" name="Content Placeholder 2"/>
          <p:cNvSpPr>
            <a:spLocks noGrp="1"/>
          </p:cNvSpPr>
          <p:nvPr>
            <p:ph idx="1"/>
          </p:nvPr>
        </p:nvSpPr>
        <p:spPr/>
        <p:txBody>
          <a:bodyPr>
            <a:normAutofit/>
          </a:bodyPr>
          <a:lstStyle/>
          <a:p>
            <a:r>
              <a:rPr lang="en-US" dirty="0" err="1" smtClean="0"/>
              <a:t>Imbs</a:t>
            </a:r>
            <a:r>
              <a:rPr lang="en-US" dirty="0" smtClean="0"/>
              <a:t> (</a:t>
            </a:r>
            <a:r>
              <a:rPr lang="en-US" i="1" dirty="0" smtClean="0"/>
              <a:t>RES</a:t>
            </a:r>
            <a:r>
              <a:rPr lang="en-US" dirty="0" smtClean="0"/>
              <a:t> 2004)</a:t>
            </a:r>
          </a:p>
          <a:p>
            <a:pPr lvl="1"/>
            <a:r>
              <a:rPr lang="en-US" dirty="0" smtClean="0"/>
              <a:t>Question </a:t>
            </a:r>
            <a:r>
              <a:rPr lang="en-US" dirty="0"/>
              <a:t>marks because imperfect information/herding/contagion: more financial integration could </a:t>
            </a:r>
            <a:r>
              <a:rPr lang="en-US" i="1" dirty="0"/>
              <a:t>raise</a:t>
            </a:r>
            <a:r>
              <a:rPr lang="en-US" dirty="0"/>
              <a:t> BCS (financial crises often regional)</a:t>
            </a:r>
          </a:p>
          <a:p>
            <a:pPr lvl="1"/>
            <a:r>
              <a:rPr lang="en-US" dirty="0" smtClean="0"/>
              <a:t>In practice, most specialization </a:t>
            </a:r>
            <a:r>
              <a:rPr lang="en-US" i="1" dirty="0" smtClean="0"/>
              <a:t>not</a:t>
            </a:r>
            <a:r>
              <a:rPr lang="en-US" dirty="0" smtClean="0"/>
              <a:t> a result of country endowments, or integration (real or financial)</a:t>
            </a:r>
          </a:p>
          <a:p>
            <a:pPr lvl="1"/>
            <a:r>
              <a:rPr lang="en-US" dirty="0" smtClean="0"/>
              <a:t>Rather, stage of development (GDP p/c) drives specialization</a:t>
            </a:r>
          </a:p>
          <a:p>
            <a:r>
              <a:rPr lang="en-US" dirty="0" smtClean="0"/>
              <a:t>Also: Dees and Zorell (2011)</a:t>
            </a:r>
          </a:p>
          <a:p>
            <a:pPr lvl="1"/>
            <a:r>
              <a:rPr lang="en-US" dirty="0" smtClean="0"/>
              <a:t>No effect of financial linkages on BCS</a:t>
            </a:r>
          </a:p>
        </p:txBody>
      </p:sp>
      <p:sp>
        <p:nvSpPr>
          <p:cNvPr id="4" name="Footer Placeholder 3"/>
          <p:cNvSpPr>
            <a:spLocks noGrp="1"/>
          </p:cNvSpPr>
          <p:nvPr>
            <p:ph type="ftr" sz="quarter" idx="11"/>
          </p:nvPr>
        </p:nvSpPr>
        <p:spPr/>
        <p:txBody>
          <a:bodyPr/>
          <a:lstStyle/>
          <a:p>
            <a:r>
              <a:rPr lang="en-US" dirty="0" smtClean="0"/>
              <a:t>Rose: PEIF April 2017</a:t>
            </a:r>
            <a:endParaRPr lang="en-US" dirty="0"/>
          </a:p>
        </p:txBody>
      </p:sp>
      <p:sp>
        <p:nvSpPr>
          <p:cNvPr id="5" name="Slide Number Placeholder 4"/>
          <p:cNvSpPr>
            <a:spLocks noGrp="1"/>
          </p:cNvSpPr>
          <p:nvPr>
            <p:ph type="sldNum" sz="quarter" idx="12"/>
          </p:nvPr>
        </p:nvSpPr>
        <p:spPr/>
        <p:txBody>
          <a:bodyPr/>
          <a:lstStyle/>
          <a:p>
            <a:fld id="{4EEF326C-5432-4B0F-AB8E-0406B15F3053}" type="slidenum">
              <a:rPr lang="en-US" smtClean="0"/>
              <a:t>21</a:t>
            </a:fld>
            <a:endParaRPr lang="en-US" dirty="0"/>
          </a:p>
        </p:txBody>
      </p:sp>
    </p:spTree>
    <p:extLst>
      <p:ext uri="{BB962C8B-B14F-4D97-AF65-F5344CB8AC3E}">
        <p14:creationId xmlns:p14="http://schemas.microsoft.com/office/powerpoint/2010/main" val="19597126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Wins the Horse-Race?</a:t>
            </a:r>
            <a:endParaRPr lang="en-US" dirty="0"/>
          </a:p>
        </p:txBody>
      </p:sp>
      <p:sp>
        <p:nvSpPr>
          <p:cNvPr id="3" name="Content Placeholder 2"/>
          <p:cNvSpPr>
            <a:spLocks noGrp="1"/>
          </p:cNvSpPr>
          <p:nvPr>
            <p:ph idx="1"/>
          </p:nvPr>
        </p:nvSpPr>
        <p:spPr/>
        <p:txBody>
          <a:bodyPr>
            <a:normAutofit/>
          </a:bodyPr>
          <a:lstStyle/>
          <a:p>
            <a:r>
              <a:rPr lang="en-US" dirty="0" smtClean="0"/>
              <a:t>Integration often deepening </a:t>
            </a:r>
            <a:r>
              <a:rPr lang="en-US" i="1" dirty="0" smtClean="0"/>
              <a:t>in both </a:t>
            </a:r>
            <a:r>
              <a:rPr lang="en-US" dirty="0" smtClean="0"/>
              <a:t>real/trade and financial markets</a:t>
            </a:r>
          </a:p>
          <a:p>
            <a:r>
              <a:rPr lang="en-US" dirty="0" smtClean="0"/>
              <a:t>Literature creates two presumptions:</a:t>
            </a:r>
          </a:p>
          <a:p>
            <a:pPr lvl="1"/>
            <a:r>
              <a:rPr lang="en-US" dirty="0" smtClean="0"/>
              <a:t>More financial integration </a:t>
            </a:r>
            <a:r>
              <a:rPr lang="en-US" dirty="0" smtClean="0"/>
              <a:t>probably implies </a:t>
            </a:r>
            <a:r>
              <a:rPr lang="en-US" dirty="0" smtClean="0"/>
              <a:t>decline in BCS</a:t>
            </a:r>
          </a:p>
          <a:p>
            <a:pPr lvl="2"/>
            <a:r>
              <a:rPr lang="en-US" dirty="0" smtClean="0"/>
              <a:t>Empirically uncertain</a:t>
            </a:r>
          </a:p>
          <a:p>
            <a:pPr lvl="1"/>
            <a:r>
              <a:rPr lang="en-US" dirty="0" smtClean="0"/>
              <a:t>More real integration implies rise in BCS</a:t>
            </a:r>
          </a:p>
          <a:p>
            <a:pPr lvl="2"/>
            <a:r>
              <a:rPr lang="en-US" dirty="0" smtClean="0"/>
              <a:t>Strong empirically</a:t>
            </a:r>
          </a:p>
          <a:p>
            <a:pPr lvl="1"/>
            <a:r>
              <a:rPr lang="en-US" dirty="0" smtClean="0"/>
              <a:t>On net?</a:t>
            </a:r>
          </a:p>
          <a:p>
            <a:r>
              <a:rPr lang="en-US" dirty="0" smtClean="0"/>
              <a:t>Relatively little work directly comparing size of effects</a:t>
            </a:r>
          </a:p>
          <a:p>
            <a:pPr lvl="1"/>
            <a:r>
              <a:rPr lang="en-US" dirty="0" smtClean="0"/>
              <a:t>ECB study (Dees and Zorell 2012): real effects tend to dominate</a:t>
            </a:r>
          </a:p>
          <a:p>
            <a:pPr lvl="1"/>
            <a:r>
              <a:rPr lang="en-US" dirty="0" smtClean="0"/>
              <a:t>Ripe for further study</a:t>
            </a:r>
            <a:endParaRPr lang="en-US" dirty="0"/>
          </a:p>
        </p:txBody>
      </p:sp>
      <p:sp>
        <p:nvSpPr>
          <p:cNvPr id="4" name="Footer Placeholder 3"/>
          <p:cNvSpPr>
            <a:spLocks noGrp="1"/>
          </p:cNvSpPr>
          <p:nvPr>
            <p:ph type="ftr" sz="quarter" idx="11"/>
          </p:nvPr>
        </p:nvSpPr>
        <p:spPr/>
        <p:txBody>
          <a:bodyPr/>
          <a:lstStyle/>
          <a:p>
            <a:r>
              <a:rPr lang="en-US" dirty="0" smtClean="0"/>
              <a:t>Rose: PEIF April 2017</a:t>
            </a:r>
            <a:endParaRPr lang="en-US" dirty="0"/>
          </a:p>
        </p:txBody>
      </p:sp>
      <p:sp>
        <p:nvSpPr>
          <p:cNvPr id="5" name="Slide Number Placeholder 4"/>
          <p:cNvSpPr>
            <a:spLocks noGrp="1"/>
          </p:cNvSpPr>
          <p:nvPr>
            <p:ph type="sldNum" sz="quarter" idx="12"/>
          </p:nvPr>
        </p:nvSpPr>
        <p:spPr/>
        <p:txBody>
          <a:bodyPr/>
          <a:lstStyle/>
          <a:p>
            <a:fld id="{4EEF326C-5432-4B0F-AB8E-0406B15F3053}" type="slidenum">
              <a:rPr lang="en-US" smtClean="0"/>
              <a:t>22</a:t>
            </a:fld>
            <a:endParaRPr lang="en-US" dirty="0"/>
          </a:p>
        </p:txBody>
      </p:sp>
    </p:spTree>
    <p:extLst>
      <p:ext uri="{BB962C8B-B14F-4D97-AF65-F5344CB8AC3E}">
        <p14:creationId xmlns:p14="http://schemas.microsoft.com/office/powerpoint/2010/main" val="10891035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Tangential Wistful Note</a:t>
            </a:r>
            <a:endParaRPr lang="en-US" dirty="0"/>
          </a:p>
        </p:txBody>
      </p:sp>
      <p:sp>
        <p:nvSpPr>
          <p:cNvPr id="3" name="Content Placeholder 2"/>
          <p:cNvSpPr>
            <a:spLocks noGrp="1"/>
          </p:cNvSpPr>
          <p:nvPr>
            <p:ph idx="1"/>
          </p:nvPr>
        </p:nvSpPr>
        <p:spPr/>
        <p:txBody>
          <a:bodyPr>
            <a:normAutofit/>
          </a:bodyPr>
          <a:lstStyle/>
          <a:p>
            <a:r>
              <a:rPr lang="en-US" dirty="0" smtClean="0"/>
              <a:t>High expectations for enhanced private risk-sharing early in EMU</a:t>
            </a:r>
          </a:p>
          <a:p>
            <a:pPr lvl="1"/>
            <a:r>
              <a:rPr lang="en-US" dirty="0" smtClean="0"/>
              <a:t>Ex: abstract of Kalemli-Ozcan, Sorensen and Yosha (2004):</a:t>
            </a:r>
          </a:p>
          <a:p>
            <a:pPr marL="914400" lvl="2" indent="0">
              <a:buNone/>
            </a:pPr>
            <a:r>
              <a:rPr lang="en-US" dirty="0" smtClean="0">
                <a:solidFill>
                  <a:srgbClr val="FF0000"/>
                </a:solidFill>
              </a:rPr>
              <a:t>“We </a:t>
            </a:r>
            <a:r>
              <a:rPr lang="en-US" dirty="0">
                <a:solidFill>
                  <a:srgbClr val="FF0000"/>
                </a:solidFill>
              </a:rPr>
              <a:t>find that risk sharing in the European Union (EU) has been increasing over the past decade due to increased cross-ownership of assets across countries. Industrial specialization has also been increasing over the last decade, and we conjecture that risk sharing plays an important causal effect </a:t>
            </a:r>
            <a:r>
              <a:rPr lang="en-US" dirty="0"/>
              <a:t>by allowing countries to specialize without being subject to higher income risk even though the variability of output may increase. </a:t>
            </a:r>
            <a:r>
              <a:rPr lang="en-US" dirty="0" smtClean="0"/>
              <a:t>… </a:t>
            </a:r>
            <a:r>
              <a:rPr lang="en-US" dirty="0" smtClean="0">
                <a:solidFill>
                  <a:srgbClr val="FF0000"/>
                </a:solidFill>
              </a:rPr>
              <a:t>We </a:t>
            </a:r>
            <a:r>
              <a:rPr lang="en-US" dirty="0">
                <a:solidFill>
                  <a:srgbClr val="FF0000"/>
                </a:solidFill>
              </a:rPr>
              <a:t>further find that the asymmetry of GDP fluctuations in the EU has declined steeply </a:t>
            </a:r>
            <a:r>
              <a:rPr lang="en-US" dirty="0"/>
              <a:t>over the last two decades. This may be due to economic policies becoming more similar as countries were adjusting fiscal policy in order to meet the Maastricht </a:t>
            </a:r>
            <a:r>
              <a:rPr lang="en-US" dirty="0" smtClean="0"/>
              <a:t>criteria… </a:t>
            </a:r>
            <a:r>
              <a:rPr lang="en-US" dirty="0" smtClean="0">
                <a:solidFill>
                  <a:srgbClr val="FF0000"/>
                </a:solidFill>
              </a:rPr>
              <a:t>We </a:t>
            </a:r>
            <a:r>
              <a:rPr lang="en-US" dirty="0">
                <a:solidFill>
                  <a:srgbClr val="FF0000"/>
                </a:solidFill>
              </a:rPr>
              <a:t>expect to see a further rise in risk sharing between EU countries, accompanied by more specialization. The resulting increase in GDP asymmetry should be minor, however, and will have small welfare costs, because increased risk sharing should lower income (GNP) asymmetry</a:t>
            </a:r>
            <a:r>
              <a:rPr lang="en-US" dirty="0" smtClean="0">
                <a:solidFill>
                  <a:srgbClr val="FF0000"/>
                </a:solidFill>
              </a:rPr>
              <a:t>.”</a:t>
            </a:r>
          </a:p>
        </p:txBody>
      </p:sp>
      <p:sp>
        <p:nvSpPr>
          <p:cNvPr id="4" name="Footer Placeholder 3"/>
          <p:cNvSpPr>
            <a:spLocks noGrp="1"/>
          </p:cNvSpPr>
          <p:nvPr>
            <p:ph type="ftr" sz="quarter" idx="11"/>
          </p:nvPr>
        </p:nvSpPr>
        <p:spPr/>
        <p:txBody>
          <a:bodyPr/>
          <a:lstStyle/>
          <a:p>
            <a:r>
              <a:rPr lang="en-US" dirty="0" smtClean="0"/>
              <a:t>Rose: PEIF April 2017</a:t>
            </a:r>
            <a:endParaRPr lang="en-US" dirty="0"/>
          </a:p>
        </p:txBody>
      </p:sp>
      <p:sp>
        <p:nvSpPr>
          <p:cNvPr id="5" name="Slide Number Placeholder 4"/>
          <p:cNvSpPr>
            <a:spLocks noGrp="1"/>
          </p:cNvSpPr>
          <p:nvPr>
            <p:ph type="sldNum" sz="quarter" idx="12"/>
          </p:nvPr>
        </p:nvSpPr>
        <p:spPr/>
        <p:txBody>
          <a:bodyPr/>
          <a:lstStyle/>
          <a:p>
            <a:fld id="{4EEF326C-5432-4B0F-AB8E-0406B15F3053}" type="slidenum">
              <a:rPr lang="en-US" smtClean="0"/>
              <a:t>23</a:t>
            </a:fld>
            <a:endParaRPr lang="en-US" dirty="0"/>
          </a:p>
        </p:txBody>
      </p:sp>
    </p:spTree>
    <p:extLst>
      <p:ext uri="{BB962C8B-B14F-4D97-AF65-F5344CB8AC3E}">
        <p14:creationId xmlns:p14="http://schemas.microsoft.com/office/powerpoint/2010/main" val="7562487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Leads to the Key Case: EMU</a:t>
            </a:r>
            <a:endParaRPr lang="en-US" dirty="0"/>
          </a:p>
        </p:txBody>
      </p:sp>
      <p:sp>
        <p:nvSpPr>
          <p:cNvPr id="3" name="Content Placeholder 2"/>
          <p:cNvSpPr>
            <a:spLocks noGrp="1"/>
          </p:cNvSpPr>
          <p:nvPr>
            <p:ph idx="1"/>
          </p:nvPr>
        </p:nvSpPr>
        <p:spPr/>
        <p:txBody>
          <a:bodyPr/>
          <a:lstStyle/>
          <a:p>
            <a:r>
              <a:rPr lang="en-US" dirty="0" smtClean="0"/>
              <a:t>Has OCA endogeneity changed BCS inside EMU?</a:t>
            </a:r>
          </a:p>
          <a:p>
            <a:pPr lvl="1"/>
            <a:r>
              <a:rPr lang="en-US" dirty="0" smtClean="0"/>
              <a:t>Special focus should be on core/periphery divergence</a:t>
            </a:r>
          </a:p>
          <a:p>
            <a:pPr lvl="1"/>
            <a:r>
              <a:rPr lang="en-US" dirty="0" smtClean="0"/>
              <a:t>Has BCS endogeneity had same (lack of) effect everywhere?</a:t>
            </a:r>
          </a:p>
          <a:p>
            <a:r>
              <a:rPr lang="en-US" dirty="0" smtClean="0"/>
              <a:t>Given our current knowledge, requires two possible steps:</a:t>
            </a:r>
          </a:p>
          <a:p>
            <a:pPr marL="914400" lvl="1" indent="-457200">
              <a:buFont typeface="+mj-lt"/>
              <a:buAutoNum type="arabicPeriod"/>
            </a:pPr>
            <a:r>
              <a:rPr lang="en-US" dirty="0" smtClean="0"/>
              <a:t>Effects of EMU on integration (real/financial/labor …)</a:t>
            </a:r>
          </a:p>
          <a:p>
            <a:pPr marL="914400" lvl="1" indent="-457200">
              <a:buFont typeface="+mj-lt"/>
              <a:buAutoNum type="arabicPeriod"/>
            </a:pPr>
            <a:r>
              <a:rPr lang="en-US" dirty="0" smtClean="0"/>
              <a:t>Effects of integration on BCS</a:t>
            </a:r>
            <a:endParaRPr lang="en-US" dirty="0"/>
          </a:p>
        </p:txBody>
      </p:sp>
      <p:sp>
        <p:nvSpPr>
          <p:cNvPr id="4" name="Footer Placeholder 3"/>
          <p:cNvSpPr>
            <a:spLocks noGrp="1"/>
          </p:cNvSpPr>
          <p:nvPr>
            <p:ph type="ftr" sz="quarter" idx="11"/>
          </p:nvPr>
        </p:nvSpPr>
        <p:spPr/>
        <p:txBody>
          <a:bodyPr/>
          <a:lstStyle/>
          <a:p>
            <a:r>
              <a:rPr lang="en-US" dirty="0" smtClean="0"/>
              <a:t>Rose: PEIF April 2017</a:t>
            </a:r>
            <a:endParaRPr lang="en-US" dirty="0"/>
          </a:p>
        </p:txBody>
      </p:sp>
      <p:sp>
        <p:nvSpPr>
          <p:cNvPr id="5" name="Slide Number Placeholder 4"/>
          <p:cNvSpPr>
            <a:spLocks noGrp="1"/>
          </p:cNvSpPr>
          <p:nvPr>
            <p:ph type="sldNum" sz="quarter" idx="12"/>
          </p:nvPr>
        </p:nvSpPr>
        <p:spPr/>
        <p:txBody>
          <a:bodyPr/>
          <a:lstStyle/>
          <a:p>
            <a:fld id="{4EEF326C-5432-4B0F-AB8E-0406B15F3053}" type="slidenum">
              <a:rPr lang="en-US" smtClean="0"/>
              <a:t>24</a:t>
            </a:fld>
            <a:endParaRPr lang="en-US" dirty="0"/>
          </a:p>
        </p:txBody>
      </p:sp>
    </p:spTree>
    <p:extLst>
      <p:ext uri="{BB962C8B-B14F-4D97-AF65-F5344CB8AC3E}">
        <p14:creationId xmlns:p14="http://schemas.microsoft.com/office/powerpoint/2010/main" val="22887057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EMU: Considerable Confusion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 </a:t>
            </a:r>
            <a:r>
              <a:rPr lang="en-US" dirty="0" err="1" smtClean="0"/>
              <a:t>Haan</a:t>
            </a:r>
            <a:r>
              <a:rPr lang="en-US" dirty="0" smtClean="0"/>
              <a:t>, </a:t>
            </a:r>
            <a:r>
              <a:rPr lang="en-US" dirty="0" err="1" smtClean="0"/>
              <a:t>Inklaar</a:t>
            </a:r>
            <a:r>
              <a:rPr lang="en-US" dirty="0" smtClean="0"/>
              <a:t> and Jong-A-Pin (</a:t>
            </a:r>
            <a:r>
              <a:rPr lang="en-US" i="1" dirty="0" smtClean="0"/>
              <a:t>JES </a:t>
            </a:r>
            <a:r>
              <a:rPr lang="en-US" dirty="0" smtClean="0"/>
              <a:t>2008) survey concluded:</a:t>
            </a:r>
          </a:p>
          <a:p>
            <a:pPr lvl="1"/>
            <a:r>
              <a:rPr lang="en-US" dirty="0" smtClean="0"/>
              <a:t>“</a:t>
            </a:r>
            <a:r>
              <a:rPr lang="en-US" i="1" dirty="0" smtClean="0">
                <a:solidFill>
                  <a:srgbClr val="FF0000"/>
                </a:solidFill>
              </a:rPr>
              <a:t>We conclude that business cycles in the euro area have gone through periods of both convergence and divergence </a:t>
            </a:r>
            <a:r>
              <a:rPr lang="en-US" dirty="0" smtClean="0"/>
              <a:t>… Higher trade intensity is found to lead to more synchronization, </a:t>
            </a:r>
            <a:r>
              <a:rPr lang="en-US" i="1" dirty="0" smtClean="0">
                <a:solidFill>
                  <a:srgbClr val="FF0000"/>
                </a:solidFill>
              </a:rPr>
              <a:t>but the point estimates vary widely</a:t>
            </a:r>
            <a:r>
              <a:rPr lang="en-US" dirty="0" smtClean="0"/>
              <a:t>.  The evidence for other factors affecting business cycle synchronization is </a:t>
            </a:r>
            <a:r>
              <a:rPr lang="en-US" i="1" dirty="0" smtClean="0">
                <a:solidFill>
                  <a:srgbClr val="FF0000"/>
                </a:solidFill>
              </a:rPr>
              <a:t>very mixed</a:t>
            </a:r>
            <a:r>
              <a:rPr lang="en-US" dirty="0" smtClean="0"/>
              <a:t>.”</a:t>
            </a:r>
          </a:p>
          <a:p>
            <a:r>
              <a:rPr lang="en-US" dirty="0" smtClean="0"/>
              <a:t>Considerable work post-dating de </a:t>
            </a:r>
            <a:r>
              <a:rPr lang="en-US" dirty="0" err="1" smtClean="0"/>
              <a:t>Haan</a:t>
            </a:r>
            <a:r>
              <a:rPr lang="en-US" dirty="0" smtClean="0"/>
              <a:t> et al confirms mixed EMU picture</a:t>
            </a:r>
          </a:p>
          <a:p>
            <a:pPr lvl="1"/>
            <a:r>
              <a:rPr lang="en-US" dirty="0" smtClean="0"/>
              <a:t>BCS rising/high: Aguiar-</a:t>
            </a:r>
            <a:r>
              <a:rPr lang="en-US" dirty="0" err="1" smtClean="0"/>
              <a:t>Conraria</a:t>
            </a:r>
            <a:r>
              <a:rPr lang="en-US" dirty="0" smtClean="0"/>
              <a:t> and </a:t>
            </a:r>
            <a:r>
              <a:rPr lang="en-US" dirty="0" err="1" smtClean="0"/>
              <a:t>Soares</a:t>
            </a:r>
            <a:r>
              <a:rPr lang="en-US" dirty="0" smtClean="0"/>
              <a:t> (2011); </a:t>
            </a:r>
            <a:r>
              <a:rPr lang="en-US" dirty="0" err="1" smtClean="0"/>
              <a:t>Artis</a:t>
            </a:r>
            <a:r>
              <a:rPr lang="en-US" dirty="0" smtClean="0"/>
              <a:t> and Zhang (2008); </a:t>
            </a:r>
            <a:r>
              <a:rPr lang="en-US" dirty="0" err="1" smtClean="0"/>
              <a:t>Gachter</a:t>
            </a:r>
            <a:r>
              <a:rPr lang="en-US" dirty="0" smtClean="0"/>
              <a:t> and </a:t>
            </a:r>
            <a:r>
              <a:rPr lang="en-US" dirty="0" err="1" smtClean="0"/>
              <a:t>Ridel</a:t>
            </a:r>
            <a:r>
              <a:rPr lang="en-US" dirty="0" smtClean="0"/>
              <a:t> (2014); </a:t>
            </a:r>
            <a:r>
              <a:rPr lang="en-US" dirty="0" err="1" smtClean="0"/>
              <a:t>Goncalves</a:t>
            </a:r>
            <a:r>
              <a:rPr lang="en-US" dirty="0" smtClean="0"/>
              <a:t>, Rodrigues and </a:t>
            </a:r>
            <a:r>
              <a:rPr lang="en-US" dirty="0" err="1" smtClean="0"/>
              <a:t>Soares</a:t>
            </a:r>
            <a:r>
              <a:rPr lang="en-US" dirty="0" smtClean="0"/>
              <a:t> (2009)</a:t>
            </a:r>
          </a:p>
          <a:p>
            <a:pPr lvl="1"/>
            <a:r>
              <a:rPr lang="en-US" dirty="0" smtClean="0"/>
              <a:t>BCS falling/low: </a:t>
            </a:r>
            <a:r>
              <a:rPr lang="en-US" dirty="0" err="1" smtClean="0"/>
              <a:t>Caporale</a:t>
            </a:r>
            <a:r>
              <a:rPr lang="en-US" dirty="0" smtClean="0"/>
              <a:t>, De </a:t>
            </a:r>
            <a:r>
              <a:rPr lang="en-US" dirty="0" err="1" smtClean="0"/>
              <a:t>Santis</a:t>
            </a:r>
            <a:r>
              <a:rPr lang="en-US" dirty="0" smtClean="0"/>
              <a:t> and Girardi (2015); </a:t>
            </a:r>
            <a:r>
              <a:rPr lang="en-US" dirty="0" err="1" smtClean="0"/>
              <a:t>Christodoulopoulou</a:t>
            </a:r>
            <a:r>
              <a:rPr lang="en-US" dirty="0" smtClean="0"/>
              <a:t> (2014)</a:t>
            </a:r>
          </a:p>
          <a:p>
            <a:pPr lvl="1"/>
            <a:r>
              <a:rPr lang="en-US" dirty="0" smtClean="0"/>
              <a:t>Unclear: Crespo-</a:t>
            </a:r>
            <a:r>
              <a:rPr lang="en-US" dirty="0" err="1" smtClean="0"/>
              <a:t>Cuaresma</a:t>
            </a:r>
            <a:r>
              <a:rPr lang="en-US" dirty="0" smtClean="0"/>
              <a:t> and Fernandez-Amador (2013); </a:t>
            </a:r>
            <a:r>
              <a:rPr lang="en-US" dirty="0" err="1" smtClean="0"/>
              <a:t>Lehwald</a:t>
            </a:r>
            <a:r>
              <a:rPr lang="en-US" dirty="0" smtClean="0"/>
              <a:t> (2012)</a:t>
            </a:r>
          </a:p>
          <a:p>
            <a:r>
              <a:rPr lang="en-US" dirty="0" smtClean="0"/>
              <a:t>Literature cries out for EMU-focused meta-analysis/synthesis!</a:t>
            </a:r>
          </a:p>
          <a:p>
            <a:pPr lvl="1"/>
            <a:r>
              <a:rPr lang="en-US" dirty="0" smtClean="0"/>
              <a:t>Methodology for </a:t>
            </a:r>
            <a:r>
              <a:rPr lang="en-US" dirty="0" smtClean="0"/>
              <a:t>meta-analysis </a:t>
            </a:r>
            <a:r>
              <a:rPr lang="en-US" dirty="0" smtClean="0"/>
              <a:t>has improved considerably in last decade</a:t>
            </a:r>
          </a:p>
          <a:p>
            <a:pPr lvl="1"/>
            <a:endParaRPr lang="en-US" dirty="0"/>
          </a:p>
        </p:txBody>
      </p:sp>
      <p:sp>
        <p:nvSpPr>
          <p:cNvPr id="4" name="Footer Placeholder 3"/>
          <p:cNvSpPr>
            <a:spLocks noGrp="1"/>
          </p:cNvSpPr>
          <p:nvPr>
            <p:ph type="ftr" sz="quarter" idx="11"/>
          </p:nvPr>
        </p:nvSpPr>
        <p:spPr/>
        <p:txBody>
          <a:bodyPr/>
          <a:lstStyle/>
          <a:p>
            <a:r>
              <a:rPr lang="en-US" smtClean="0"/>
              <a:t>Rose: PEIF April 2017</a:t>
            </a:r>
            <a:endParaRPr lang="en-US" dirty="0"/>
          </a:p>
        </p:txBody>
      </p:sp>
      <p:sp>
        <p:nvSpPr>
          <p:cNvPr id="5" name="Slide Number Placeholder 4"/>
          <p:cNvSpPr>
            <a:spLocks noGrp="1"/>
          </p:cNvSpPr>
          <p:nvPr>
            <p:ph type="sldNum" sz="quarter" idx="12"/>
          </p:nvPr>
        </p:nvSpPr>
        <p:spPr/>
        <p:txBody>
          <a:bodyPr/>
          <a:lstStyle/>
          <a:p>
            <a:fld id="{4EEF326C-5432-4B0F-AB8E-0406B15F3053}" type="slidenum">
              <a:rPr lang="en-US" smtClean="0"/>
              <a:t>25</a:t>
            </a:fld>
            <a:endParaRPr lang="en-US" dirty="0"/>
          </a:p>
        </p:txBody>
      </p:sp>
    </p:spTree>
    <p:extLst>
      <p:ext uri="{BB962C8B-B14F-4D97-AF65-F5344CB8AC3E}">
        <p14:creationId xmlns:p14="http://schemas.microsoft.com/office/powerpoint/2010/main" val="32323699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Outside EMU</a:t>
            </a:r>
            <a:endParaRPr lang="en-US" dirty="0"/>
          </a:p>
        </p:txBody>
      </p:sp>
      <p:sp>
        <p:nvSpPr>
          <p:cNvPr id="3" name="Content Placeholder 2"/>
          <p:cNvSpPr>
            <a:spLocks noGrp="1"/>
          </p:cNvSpPr>
          <p:nvPr>
            <p:ph idx="1"/>
          </p:nvPr>
        </p:nvSpPr>
        <p:spPr/>
        <p:txBody>
          <a:bodyPr/>
          <a:lstStyle/>
          <a:p>
            <a:r>
              <a:rPr lang="en-US" dirty="0" smtClean="0"/>
              <a:t>Little work on determinants of BCS/OCA endogeneity</a:t>
            </a:r>
          </a:p>
          <a:p>
            <a:r>
              <a:rPr lang="en-US" dirty="0" smtClean="0"/>
              <a:t>But many (multilateral) currency unions exist:</a:t>
            </a:r>
          </a:p>
          <a:p>
            <a:pPr lvl="1"/>
            <a:r>
              <a:rPr lang="en-US" dirty="0" smtClean="0"/>
              <a:t>Eastern Caribbean</a:t>
            </a:r>
          </a:p>
          <a:p>
            <a:pPr lvl="1"/>
            <a:r>
              <a:rPr lang="en-US" dirty="0" smtClean="0"/>
              <a:t>Central Africa</a:t>
            </a:r>
          </a:p>
          <a:p>
            <a:pPr lvl="1"/>
            <a:r>
              <a:rPr lang="en-US" dirty="0" smtClean="0"/>
              <a:t>Western Africa</a:t>
            </a:r>
          </a:p>
          <a:p>
            <a:pPr lvl="1"/>
            <a:r>
              <a:rPr lang="en-US" dirty="0" smtClean="0"/>
              <a:t>Southern Africa …</a:t>
            </a:r>
          </a:p>
          <a:p>
            <a:r>
              <a:rPr lang="en-US" dirty="0" smtClean="0"/>
              <a:t>And many more proposed (rarely seriously)</a:t>
            </a:r>
          </a:p>
        </p:txBody>
      </p:sp>
      <p:sp>
        <p:nvSpPr>
          <p:cNvPr id="4" name="Footer Placeholder 3"/>
          <p:cNvSpPr>
            <a:spLocks noGrp="1"/>
          </p:cNvSpPr>
          <p:nvPr>
            <p:ph type="ftr" sz="quarter" idx="11"/>
          </p:nvPr>
        </p:nvSpPr>
        <p:spPr/>
        <p:txBody>
          <a:bodyPr/>
          <a:lstStyle/>
          <a:p>
            <a:r>
              <a:rPr lang="en-US" dirty="0" smtClean="0"/>
              <a:t>Rose: PEIF April 2017</a:t>
            </a:r>
            <a:endParaRPr lang="en-US" dirty="0"/>
          </a:p>
        </p:txBody>
      </p:sp>
      <p:sp>
        <p:nvSpPr>
          <p:cNvPr id="5" name="Slide Number Placeholder 4"/>
          <p:cNvSpPr>
            <a:spLocks noGrp="1"/>
          </p:cNvSpPr>
          <p:nvPr>
            <p:ph type="sldNum" sz="quarter" idx="12"/>
          </p:nvPr>
        </p:nvSpPr>
        <p:spPr/>
        <p:txBody>
          <a:bodyPr/>
          <a:lstStyle/>
          <a:p>
            <a:fld id="{4EEF326C-5432-4B0F-AB8E-0406B15F3053}" type="slidenum">
              <a:rPr lang="en-US" smtClean="0"/>
              <a:t>26</a:t>
            </a:fld>
            <a:endParaRPr lang="en-US" dirty="0"/>
          </a:p>
        </p:txBody>
      </p:sp>
    </p:spTree>
    <p:extLst>
      <p:ext uri="{BB962C8B-B14F-4D97-AF65-F5344CB8AC3E}">
        <p14:creationId xmlns:p14="http://schemas.microsoft.com/office/powerpoint/2010/main" val="40202343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Bilateral Currency Unions/Dollarization</a:t>
            </a:r>
            <a:endParaRPr lang="en-US" dirty="0"/>
          </a:p>
        </p:txBody>
      </p:sp>
      <p:sp>
        <p:nvSpPr>
          <p:cNvPr id="3" name="Content Placeholder 2"/>
          <p:cNvSpPr>
            <a:spLocks noGrp="1"/>
          </p:cNvSpPr>
          <p:nvPr>
            <p:ph idx="1"/>
          </p:nvPr>
        </p:nvSpPr>
        <p:spPr/>
        <p:txBody>
          <a:bodyPr/>
          <a:lstStyle/>
          <a:p>
            <a:r>
              <a:rPr lang="en-US" dirty="0" smtClean="0"/>
              <a:t>Almost no work at all</a:t>
            </a:r>
          </a:p>
          <a:p>
            <a:pPr lvl="1"/>
            <a:r>
              <a:rPr lang="en-US" dirty="0" smtClean="0"/>
              <a:t>Ex: Bulgaria vs Romania</a:t>
            </a:r>
          </a:p>
          <a:p>
            <a:pPr lvl="1"/>
            <a:r>
              <a:rPr lang="en-US" dirty="0" smtClean="0"/>
              <a:t>Ex: Ecuador vs Peru</a:t>
            </a:r>
          </a:p>
          <a:p>
            <a:pPr lvl="1"/>
            <a:r>
              <a:rPr lang="en-US" dirty="0" smtClean="0"/>
              <a:t>Mechanisms should be similar, perhaps cleaner</a:t>
            </a:r>
          </a:p>
          <a:p>
            <a:r>
              <a:rPr lang="en-US" dirty="0" smtClean="0"/>
              <a:t>Unanswered Question: How do bilateral currency unions (between large/small) differ from multilateral currency unions?</a:t>
            </a:r>
          </a:p>
          <a:p>
            <a:pPr lvl="1"/>
            <a:r>
              <a:rPr lang="en-US" dirty="0" smtClean="0"/>
              <a:t>Few serious multilateral CUs until EMU</a:t>
            </a:r>
          </a:p>
          <a:p>
            <a:pPr lvl="1"/>
            <a:r>
              <a:rPr lang="en-US" dirty="0" smtClean="0"/>
              <a:t>EMU too recent to study ... </a:t>
            </a:r>
            <a:r>
              <a:rPr lang="en-US" dirty="0" smtClean="0"/>
              <a:t>until </a:t>
            </a:r>
            <a:r>
              <a:rPr lang="en-US" dirty="0" smtClean="0"/>
              <a:t>recently ...</a:t>
            </a:r>
            <a:endParaRPr lang="en-US" dirty="0"/>
          </a:p>
        </p:txBody>
      </p:sp>
      <p:sp>
        <p:nvSpPr>
          <p:cNvPr id="4" name="Footer Placeholder 3"/>
          <p:cNvSpPr>
            <a:spLocks noGrp="1"/>
          </p:cNvSpPr>
          <p:nvPr>
            <p:ph type="ftr" sz="quarter" idx="11"/>
          </p:nvPr>
        </p:nvSpPr>
        <p:spPr/>
        <p:txBody>
          <a:bodyPr/>
          <a:lstStyle/>
          <a:p>
            <a:r>
              <a:rPr lang="en-US" dirty="0" smtClean="0"/>
              <a:t>Rose: PEIF April 2017</a:t>
            </a:r>
            <a:endParaRPr lang="en-US" dirty="0"/>
          </a:p>
        </p:txBody>
      </p:sp>
      <p:sp>
        <p:nvSpPr>
          <p:cNvPr id="5" name="Slide Number Placeholder 4"/>
          <p:cNvSpPr>
            <a:spLocks noGrp="1"/>
          </p:cNvSpPr>
          <p:nvPr>
            <p:ph type="sldNum" sz="quarter" idx="12"/>
          </p:nvPr>
        </p:nvSpPr>
        <p:spPr/>
        <p:txBody>
          <a:bodyPr/>
          <a:lstStyle/>
          <a:p>
            <a:fld id="{4EEF326C-5432-4B0F-AB8E-0406B15F3053}" type="slidenum">
              <a:rPr lang="en-US" smtClean="0"/>
              <a:t>27</a:t>
            </a:fld>
            <a:endParaRPr lang="en-US" dirty="0"/>
          </a:p>
        </p:txBody>
      </p:sp>
    </p:spTree>
    <p:extLst>
      <p:ext uri="{BB962C8B-B14F-4D97-AF65-F5344CB8AC3E}">
        <p14:creationId xmlns:p14="http://schemas.microsoft.com/office/powerpoint/2010/main" val="20049696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Literature: Statistical Characterization of Business Cycle Movements</a:t>
            </a:r>
            <a:endParaRPr lang="en-US" dirty="0"/>
          </a:p>
        </p:txBody>
      </p:sp>
      <p:sp>
        <p:nvSpPr>
          <p:cNvPr id="3" name="Content Placeholder 2"/>
          <p:cNvSpPr>
            <a:spLocks noGrp="1"/>
          </p:cNvSpPr>
          <p:nvPr>
            <p:ph idx="1"/>
          </p:nvPr>
        </p:nvSpPr>
        <p:spPr/>
        <p:txBody>
          <a:bodyPr>
            <a:normAutofit lnSpcReduction="10000"/>
          </a:bodyPr>
          <a:lstStyle/>
          <a:p>
            <a:r>
              <a:rPr lang="en-US" dirty="0" smtClean="0"/>
              <a:t>Tends to be high-tech, low-</a:t>
            </a:r>
            <a:r>
              <a:rPr lang="en-US" dirty="0" err="1" smtClean="0"/>
              <a:t>ec</a:t>
            </a:r>
            <a:endParaRPr lang="en-US" dirty="0" smtClean="0"/>
          </a:p>
          <a:p>
            <a:pPr lvl="1"/>
            <a:r>
              <a:rPr lang="en-US" dirty="0" smtClean="0"/>
              <a:t>Focus is on characterizing business cycles</a:t>
            </a:r>
          </a:p>
          <a:p>
            <a:pPr lvl="1"/>
            <a:r>
              <a:rPr lang="en-US" dirty="0" smtClean="0"/>
              <a:t>Tends to ignore determinants of BCS</a:t>
            </a:r>
          </a:p>
          <a:p>
            <a:pPr lvl="1"/>
            <a:r>
              <a:rPr lang="en-US" dirty="0" smtClean="0"/>
              <a:t>Ignore international linkages (focus on global/multilateral influences like oil prices, terms of trade, …)</a:t>
            </a:r>
          </a:p>
          <a:p>
            <a:r>
              <a:rPr lang="en-US" dirty="0" smtClean="0"/>
              <a:t>Kose, </a:t>
            </a:r>
            <a:r>
              <a:rPr lang="en-US" dirty="0" err="1" smtClean="0"/>
              <a:t>Otrok</a:t>
            </a:r>
            <a:r>
              <a:rPr lang="en-US" dirty="0" smtClean="0"/>
              <a:t> and Whiteman (</a:t>
            </a:r>
            <a:r>
              <a:rPr lang="en-US" i="1" dirty="0" smtClean="0"/>
              <a:t>JIE </a:t>
            </a:r>
            <a:r>
              <a:rPr lang="en-US" dirty="0" smtClean="0"/>
              <a:t>2008)</a:t>
            </a:r>
          </a:p>
          <a:p>
            <a:r>
              <a:rPr lang="en-US" dirty="0" err="1"/>
              <a:t>Crucini</a:t>
            </a:r>
            <a:r>
              <a:rPr lang="en-US" dirty="0"/>
              <a:t>, Kose, and </a:t>
            </a:r>
            <a:r>
              <a:rPr lang="en-US" dirty="0" err="1"/>
              <a:t>Otrok</a:t>
            </a:r>
            <a:r>
              <a:rPr lang="en-US" dirty="0"/>
              <a:t> (</a:t>
            </a:r>
            <a:r>
              <a:rPr lang="en-US" i="1" dirty="0"/>
              <a:t>RED </a:t>
            </a:r>
            <a:r>
              <a:rPr lang="en-US" dirty="0"/>
              <a:t>2011)</a:t>
            </a:r>
          </a:p>
          <a:p>
            <a:r>
              <a:rPr lang="en-US" dirty="0"/>
              <a:t>Kose, </a:t>
            </a:r>
            <a:r>
              <a:rPr lang="en-US" dirty="0" err="1"/>
              <a:t>Otrok</a:t>
            </a:r>
            <a:r>
              <a:rPr lang="en-US" dirty="0"/>
              <a:t> and Prasad (</a:t>
            </a:r>
            <a:r>
              <a:rPr lang="en-US" i="1" dirty="0"/>
              <a:t>IER </a:t>
            </a:r>
            <a:r>
              <a:rPr lang="en-US" dirty="0"/>
              <a:t>2012)</a:t>
            </a:r>
          </a:p>
          <a:p>
            <a:pPr lvl="1"/>
            <a:r>
              <a:rPr lang="en-US" dirty="0" smtClean="0"/>
              <a:t>Global/regional/country-specific variation</a:t>
            </a:r>
          </a:p>
          <a:p>
            <a:pPr lvl="1"/>
            <a:r>
              <a:rPr lang="en-US" dirty="0" smtClean="0"/>
              <a:t>Different periods of time</a:t>
            </a:r>
          </a:p>
          <a:p>
            <a:pPr lvl="1"/>
            <a:r>
              <a:rPr lang="en-US" dirty="0" smtClean="0"/>
              <a:t>Different aggregates (output, consumption, …)</a:t>
            </a:r>
          </a:p>
          <a:p>
            <a:pPr lvl="1"/>
            <a:endParaRPr lang="en-US" dirty="0" smtClean="0"/>
          </a:p>
          <a:p>
            <a:pPr lvl="1"/>
            <a:endParaRPr lang="en-US" dirty="0"/>
          </a:p>
        </p:txBody>
      </p:sp>
      <p:sp>
        <p:nvSpPr>
          <p:cNvPr id="4" name="Footer Placeholder 3"/>
          <p:cNvSpPr>
            <a:spLocks noGrp="1"/>
          </p:cNvSpPr>
          <p:nvPr>
            <p:ph type="ftr" sz="quarter" idx="11"/>
          </p:nvPr>
        </p:nvSpPr>
        <p:spPr/>
        <p:txBody>
          <a:bodyPr/>
          <a:lstStyle/>
          <a:p>
            <a:r>
              <a:rPr lang="en-US" smtClean="0"/>
              <a:t>Rose: PEIF April 2017</a:t>
            </a:r>
            <a:endParaRPr lang="en-US" dirty="0"/>
          </a:p>
        </p:txBody>
      </p:sp>
      <p:sp>
        <p:nvSpPr>
          <p:cNvPr id="5" name="Slide Number Placeholder 4"/>
          <p:cNvSpPr>
            <a:spLocks noGrp="1"/>
          </p:cNvSpPr>
          <p:nvPr>
            <p:ph type="sldNum" sz="quarter" idx="12"/>
          </p:nvPr>
        </p:nvSpPr>
        <p:spPr/>
        <p:txBody>
          <a:bodyPr/>
          <a:lstStyle/>
          <a:p>
            <a:fld id="{4EEF326C-5432-4B0F-AB8E-0406B15F3053}" type="slidenum">
              <a:rPr lang="en-US" smtClean="0"/>
              <a:t>28</a:t>
            </a:fld>
            <a:endParaRPr lang="en-US" dirty="0"/>
          </a:p>
        </p:txBody>
      </p:sp>
    </p:spTree>
    <p:extLst>
      <p:ext uri="{BB962C8B-B14F-4D97-AF65-F5344CB8AC3E}">
        <p14:creationId xmlns:p14="http://schemas.microsoft.com/office/powerpoint/2010/main" val="38810729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Litany: Complaints on the Endogenous Optimum Currency Area Literature</a:t>
            </a:r>
            <a:endParaRPr lang="en-US" dirty="0"/>
          </a:p>
        </p:txBody>
      </p:sp>
      <p:sp>
        <p:nvSpPr>
          <p:cNvPr id="3" name="Content Placeholder 2"/>
          <p:cNvSpPr>
            <a:spLocks noGrp="1"/>
          </p:cNvSpPr>
          <p:nvPr>
            <p:ph idx="1"/>
          </p:nvPr>
        </p:nvSpPr>
        <p:spPr/>
        <p:txBody>
          <a:bodyPr/>
          <a:lstStyle/>
          <a:p>
            <a:r>
              <a:rPr lang="en-US" dirty="0" smtClean="0"/>
              <a:t>Where do we stand?</a:t>
            </a:r>
            <a:endParaRPr lang="en-US" dirty="0"/>
          </a:p>
        </p:txBody>
      </p:sp>
      <p:sp>
        <p:nvSpPr>
          <p:cNvPr id="4" name="Footer Placeholder 3"/>
          <p:cNvSpPr>
            <a:spLocks noGrp="1"/>
          </p:cNvSpPr>
          <p:nvPr>
            <p:ph type="ftr" sz="quarter" idx="11"/>
          </p:nvPr>
        </p:nvSpPr>
        <p:spPr/>
        <p:txBody>
          <a:bodyPr/>
          <a:lstStyle/>
          <a:p>
            <a:r>
              <a:rPr lang="en-US" smtClean="0"/>
              <a:t>Rose: PEIF April 2017</a:t>
            </a:r>
            <a:endParaRPr lang="en-US" dirty="0"/>
          </a:p>
        </p:txBody>
      </p:sp>
      <p:sp>
        <p:nvSpPr>
          <p:cNvPr id="5" name="Slide Number Placeholder 4"/>
          <p:cNvSpPr>
            <a:spLocks noGrp="1"/>
          </p:cNvSpPr>
          <p:nvPr>
            <p:ph type="sldNum" sz="quarter" idx="12"/>
          </p:nvPr>
        </p:nvSpPr>
        <p:spPr/>
        <p:txBody>
          <a:bodyPr/>
          <a:lstStyle/>
          <a:p>
            <a:fld id="{4EEF326C-5432-4B0F-AB8E-0406B15F3053}" type="slidenum">
              <a:rPr lang="en-US" smtClean="0"/>
              <a:t>29</a:t>
            </a:fld>
            <a:endParaRPr lang="en-US" dirty="0"/>
          </a:p>
        </p:txBody>
      </p:sp>
    </p:spTree>
    <p:extLst>
      <p:ext uri="{BB962C8B-B14F-4D97-AF65-F5344CB8AC3E}">
        <p14:creationId xmlns:p14="http://schemas.microsoft.com/office/powerpoint/2010/main" val="841114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Mundell’s Optimum Currency Area Criteria</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Consider two economies with sticky prices and business cycles</a:t>
            </a:r>
          </a:p>
          <a:p>
            <a:r>
              <a:rPr lang="en-US" dirty="0" smtClean="0"/>
              <a:t>Q: When should these economies share a common money</a:t>
            </a:r>
            <a:r>
              <a:rPr lang="en-US" dirty="0" smtClean="0"/>
              <a:t>?</a:t>
            </a:r>
          </a:p>
          <a:p>
            <a:r>
              <a:rPr lang="en-US" dirty="0" smtClean="0"/>
              <a:t>A: When two criteria satisfied:</a:t>
            </a:r>
            <a:endParaRPr lang="en-US" dirty="0" smtClean="0"/>
          </a:p>
          <a:p>
            <a:pPr lvl="1"/>
            <a:r>
              <a:rPr lang="en-US" dirty="0" smtClean="0"/>
              <a:t>Criterion 1: Large benefits from one instead of two currencies (large trade) </a:t>
            </a:r>
          </a:p>
          <a:p>
            <a:pPr marL="457200" lvl="1" indent="0">
              <a:buNone/>
            </a:pPr>
            <a:r>
              <a:rPr lang="en-US" dirty="0"/>
              <a:t>	</a:t>
            </a:r>
            <a:r>
              <a:rPr lang="en-US" dirty="0" smtClean="0"/>
              <a:t>AND</a:t>
            </a:r>
          </a:p>
          <a:p>
            <a:pPr lvl="1"/>
            <a:r>
              <a:rPr lang="en-US" dirty="0" smtClean="0"/>
              <a:t>Criterion 2: Low opportunity cost of relinquishing monetary sovereignty</a:t>
            </a:r>
          </a:p>
          <a:p>
            <a:r>
              <a:rPr lang="en-US" dirty="0" smtClean="0"/>
              <a:t>Criterion 2 likely to be satisfied when:</a:t>
            </a:r>
          </a:p>
          <a:p>
            <a:pPr lvl="1"/>
            <a:r>
              <a:rPr lang="en-US" dirty="0" smtClean="0"/>
              <a:t>Business cycles are synchronized (common monetary policy appropriate), or</a:t>
            </a:r>
          </a:p>
          <a:p>
            <a:pPr lvl="1"/>
            <a:r>
              <a:rPr lang="en-US" dirty="0" smtClean="0"/>
              <a:t>Labor markets sufficiently flexible, or</a:t>
            </a:r>
          </a:p>
          <a:p>
            <a:pPr lvl="1"/>
            <a:r>
              <a:rPr lang="en-US" dirty="0" smtClean="0"/>
              <a:t>Risk-sharing sufficiently high (e.g., cross-area fiscal redistribution system)</a:t>
            </a:r>
          </a:p>
          <a:p>
            <a:pPr lvl="1"/>
            <a:endParaRPr lang="en-US" dirty="0"/>
          </a:p>
        </p:txBody>
      </p:sp>
      <p:sp>
        <p:nvSpPr>
          <p:cNvPr id="4" name="Footer Placeholder 3"/>
          <p:cNvSpPr>
            <a:spLocks noGrp="1"/>
          </p:cNvSpPr>
          <p:nvPr>
            <p:ph type="ftr" sz="quarter" idx="11"/>
          </p:nvPr>
        </p:nvSpPr>
        <p:spPr/>
        <p:txBody>
          <a:bodyPr/>
          <a:lstStyle/>
          <a:p>
            <a:r>
              <a:rPr lang="en-US" dirty="0" smtClean="0"/>
              <a:t>Rose: PEIF April 2017</a:t>
            </a:r>
            <a:endParaRPr lang="en-US" dirty="0"/>
          </a:p>
        </p:txBody>
      </p:sp>
      <p:sp>
        <p:nvSpPr>
          <p:cNvPr id="5" name="Slide Number Placeholder 4"/>
          <p:cNvSpPr>
            <a:spLocks noGrp="1"/>
          </p:cNvSpPr>
          <p:nvPr>
            <p:ph type="sldNum" sz="quarter" idx="12"/>
          </p:nvPr>
        </p:nvSpPr>
        <p:spPr/>
        <p:txBody>
          <a:bodyPr/>
          <a:lstStyle/>
          <a:p>
            <a:fld id="{4EEF326C-5432-4B0F-AB8E-0406B15F3053}" type="slidenum">
              <a:rPr lang="en-US" smtClean="0"/>
              <a:t>3</a:t>
            </a:fld>
            <a:endParaRPr lang="en-US" dirty="0"/>
          </a:p>
        </p:txBody>
      </p:sp>
    </p:spTree>
    <p:extLst>
      <p:ext uri="{BB962C8B-B14F-4D97-AF65-F5344CB8AC3E}">
        <p14:creationId xmlns:p14="http://schemas.microsoft.com/office/powerpoint/2010/main" val="27158117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Criticism 1</a:t>
            </a:r>
            <a:endParaRPr lang="en-US" dirty="0"/>
          </a:p>
        </p:txBody>
      </p:sp>
      <p:sp>
        <p:nvSpPr>
          <p:cNvPr id="3" name="Content Placeholder 2"/>
          <p:cNvSpPr>
            <a:spLocks noGrp="1"/>
          </p:cNvSpPr>
          <p:nvPr>
            <p:ph idx="1"/>
          </p:nvPr>
        </p:nvSpPr>
        <p:spPr/>
        <p:txBody>
          <a:bodyPr/>
          <a:lstStyle/>
          <a:p>
            <a:r>
              <a:rPr lang="en-US" dirty="0" smtClean="0"/>
              <a:t>The literature is </a:t>
            </a:r>
            <a:r>
              <a:rPr lang="en-US" dirty="0" smtClean="0"/>
              <a:t>now boring</a:t>
            </a:r>
            <a:endParaRPr lang="en-US" dirty="0" smtClean="0"/>
          </a:p>
          <a:p>
            <a:r>
              <a:rPr lang="en-US" dirty="0" smtClean="0"/>
              <a:t>Lends itself to derivative empirics</a:t>
            </a:r>
          </a:p>
          <a:p>
            <a:pPr lvl="1"/>
            <a:r>
              <a:rPr lang="en-US" dirty="0" smtClean="0"/>
              <a:t>New data (more countries! Years! Measures of financial integration!)</a:t>
            </a:r>
          </a:p>
          <a:p>
            <a:pPr lvl="1"/>
            <a:r>
              <a:rPr lang="en-US" dirty="0" smtClean="0"/>
              <a:t>New techniques (wavelets, spectral coherence, …)</a:t>
            </a:r>
          </a:p>
          <a:p>
            <a:r>
              <a:rPr lang="en-US" dirty="0" smtClean="0"/>
              <a:t>So a citation-generator</a:t>
            </a:r>
          </a:p>
          <a:p>
            <a:r>
              <a:rPr lang="en-US" dirty="0" smtClean="0"/>
              <a:t>But little in the way of novel data collection</a:t>
            </a:r>
          </a:p>
          <a:p>
            <a:pPr lvl="1"/>
            <a:r>
              <a:rPr lang="en-US" dirty="0" smtClean="0"/>
              <a:t>Unlike much empirical work in economics</a:t>
            </a:r>
            <a:endParaRPr lang="en-US" dirty="0"/>
          </a:p>
        </p:txBody>
      </p:sp>
      <p:sp>
        <p:nvSpPr>
          <p:cNvPr id="4" name="Footer Placeholder 3"/>
          <p:cNvSpPr>
            <a:spLocks noGrp="1"/>
          </p:cNvSpPr>
          <p:nvPr>
            <p:ph type="ftr" sz="quarter" idx="11"/>
          </p:nvPr>
        </p:nvSpPr>
        <p:spPr/>
        <p:txBody>
          <a:bodyPr/>
          <a:lstStyle/>
          <a:p>
            <a:r>
              <a:rPr lang="en-US" smtClean="0"/>
              <a:t>Rose: PEIF April 2017</a:t>
            </a:r>
            <a:endParaRPr lang="en-US" dirty="0"/>
          </a:p>
        </p:txBody>
      </p:sp>
      <p:sp>
        <p:nvSpPr>
          <p:cNvPr id="5" name="Slide Number Placeholder 4"/>
          <p:cNvSpPr>
            <a:spLocks noGrp="1"/>
          </p:cNvSpPr>
          <p:nvPr>
            <p:ph type="sldNum" sz="quarter" idx="12"/>
          </p:nvPr>
        </p:nvSpPr>
        <p:spPr/>
        <p:txBody>
          <a:bodyPr/>
          <a:lstStyle/>
          <a:p>
            <a:fld id="{4EEF326C-5432-4B0F-AB8E-0406B15F3053}" type="slidenum">
              <a:rPr lang="en-US" smtClean="0"/>
              <a:t>30</a:t>
            </a:fld>
            <a:endParaRPr lang="en-US" dirty="0"/>
          </a:p>
        </p:txBody>
      </p:sp>
    </p:spTree>
    <p:extLst>
      <p:ext uri="{BB962C8B-B14F-4D97-AF65-F5344CB8AC3E}">
        <p14:creationId xmlns:p14="http://schemas.microsoft.com/office/powerpoint/2010/main" val="12562338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Criticism 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(Literature not boring enough)</a:t>
            </a:r>
          </a:p>
          <a:p>
            <a:r>
              <a:rPr lang="en-US" dirty="0" smtClean="0"/>
              <a:t>Does </a:t>
            </a:r>
            <a:r>
              <a:rPr lang="en-US" dirty="0"/>
              <a:t>the BCS endogeneity literature care about … endogeneity?</a:t>
            </a:r>
          </a:p>
          <a:p>
            <a:r>
              <a:rPr lang="en-US" dirty="0" smtClean="0"/>
              <a:t>In our original </a:t>
            </a:r>
            <a:r>
              <a:rPr lang="en-US" i="1" dirty="0" smtClean="0"/>
              <a:t>EJ</a:t>
            </a:r>
            <a:r>
              <a:rPr lang="en-US" dirty="0" smtClean="0"/>
              <a:t> paper, Frankel and I found that IV doubled the magnitude of the effect of trade on BCS</a:t>
            </a:r>
          </a:p>
          <a:p>
            <a:pPr lvl="1"/>
            <a:r>
              <a:rPr lang="en-US" dirty="0" smtClean="0"/>
              <a:t>Used gravity IVs: (log) distance, adjacency, common language</a:t>
            </a:r>
          </a:p>
          <a:p>
            <a:r>
              <a:rPr lang="en-US" dirty="0" smtClean="0"/>
              <a:t>Ironically, this point has been forgotten</a:t>
            </a:r>
          </a:p>
          <a:p>
            <a:pPr lvl="1"/>
            <a:r>
              <a:rPr lang="en-US" dirty="0" smtClean="0"/>
              <a:t>BCS seems clearly endogenous with respect to trade, but trade itself might be endogenous in the relevant sense</a:t>
            </a:r>
          </a:p>
          <a:p>
            <a:pPr lvl="1"/>
            <a:r>
              <a:rPr lang="en-US" dirty="0" smtClean="0"/>
              <a:t>More plausibly, both trade and BCS might be driven by other forces</a:t>
            </a:r>
          </a:p>
          <a:p>
            <a:pPr lvl="1"/>
            <a:r>
              <a:rPr lang="en-US" dirty="0" smtClean="0"/>
              <a:t>Accordingly, most estimates were IV until around 2005</a:t>
            </a:r>
          </a:p>
          <a:p>
            <a:pPr lvl="1"/>
            <a:r>
              <a:rPr lang="en-US" dirty="0" smtClean="0"/>
              <a:t>Yet most of recent literature ignores potential feedback</a:t>
            </a:r>
          </a:p>
          <a:p>
            <a:pPr lvl="1"/>
            <a:r>
              <a:rPr lang="en-US" dirty="0" smtClean="0"/>
              <a:t>If intra-national and international data give same results, this may not be important (</a:t>
            </a:r>
            <a:r>
              <a:rPr lang="en-US" dirty="0" err="1" smtClean="0"/>
              <a:t>Imbs</a:t>
            </a:r>
            <a:r>
              <a:rPr lang="en-US" dirty="0" smtClean="0"/>
              <a:t>) but many authors find opposite</a:t>
            </a:r>
            <a:endParaRPr lang="en-US" dirty="0"/>
          </a:p>
        </p:txBody>
      </p:sp>
      <p:sp>
        <p:nvSpPr>
          <p:cNvPr id="4" name="Footer Placeholder 3"/>
          <p:cNvSpPr>
            <a:spLocks noGrp="1"/>
          </p:cNvSpPr>
          <p:nvPr>
            <p:ph type="ftr" sz="quarter" idx="11"/>
          </p:nvPr>
        </p:nvSpPr>
        <p:spPr/>
        <p:txBody>
          <a:bodyPr/>
          <a:lstStyle/>
          <a:p>
            <a:r>
              <a:rPr lang="en-US" dirty="0" smtClean="0"/>
              <a:t>Rose: PEIF April 2017</a:t>
            </a:r>
            <a:endParaRPr lang="en-US" dirty="0"/>
          </a:p>
        </p:txBody>
      </p:sp>
      <p:sp>
        <p:nvSpPr>
          <p:cNvPr id="5" name="Slide Number Placeholder 4"/>
          <p:cNvSpPr>
            <a:spLocks noGrp="1"/>
          </p:cNvSpPr>
          <p:nvPr>
            <p:ph type="sldNum" sz="quarter" idx="12"/>
          </p:nvPr>
        </p:nvSpPr>
        <p:spPr/>
        <p:txBody>
          <a:bodyPr/>
          <a:lstStyle/>
          <a:p>
            <a:fld id="{4EEF326C-5432-4B0F-AB8E-0406B15F3053}" type="slidenum">
              <a:rPr lang="en-US" smtClean="0"/>
              <a:t>31</a:t>
            </a:fld>
            <a:endParaRPr lang="en-US" dirty="0"/>
          </a:p>
        </p:txBody>
      </p:sp>
    </p:spTree>
    <p:extLst>
      <p:ext uri="{BB962C8B-B14F-4D97-AF65-F5344CB8AC3E}">
        <p14:creationId xmlns:p14="http://schemas.microsoft.com/office/powerpoint/2010/main" val="30206362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Criticism </a:t>
            </a:r>
            <a:r>
              <a:rPr lang="en-US" dirty="0" smtClean="0"/>
              <a:t>3</a:t>
            </a:r>
            <a:endParaRPr lang="en-US" dirty="0"/>
          </a:p>
        </p:txBody>
      </p:sp>
      <p:sp>
        <p:nvSpPr>
          <p:cNvPr id="3" name="Content Placeholder 2"/>
          <p:cNvSpPr>
            <a:spLocks noGrp="1"/>
          </p:cNvSpPr>
          <p:nvPr>
            <p:ph idx="1"/>
          </p:nvPr>
        </p:nvSpPr>
        <p:spPr>
          <a:xfrm>
            <a:off x="859302" y="1825625"/>
            <a:ext cx="10515600" cy="4351338"/>
          </a:xfrm>
        </p:spPr>
        <p:txBody>
          <a:bodyPr>
            <a:normAutofit lnSpcReduction="10000"/>
          </a:bodyPr>
          <a:lstStyle/>
          <a:p>
            <a:r>
              <a:rPr lang="en-US" dirty="0" smtClean="0"/>
              <a:t>The literature is narrow</a:t>
            </a:r>
          </a:p>
          <a:p>
            <a:r>
              <a:rPr lang="en-US" dirty="0" smtClean="0"/>
              <a:t>Other OCA criteria not really addressed</a:t>
            </a:r>
          </a:p>
          <a:p>
            <a:pPr lvl="1"/>
            <a:r>
              <a:rPr lang="en-US" dirty="0" smtClean="0"/>
              <a:t>Difficulty with quantifying labor-mobility?  Price-stickiness?  Or reforms?</a:t>
            </a:r>
          </a:p>
          <a:p>
            <a:pPr lvl="2"/>
            <a:r>
              <a:rPr lang="en-US" dirty="0" smtClean="0"/>
              <a:t>Some work (e.g., </a:t>
            </a:r>
            <a:r>
              <a:rPr lang="en-US" dirty="0" err="1" smtClean="0"/>
              <a:t>Bongardt</a:t>
            </a:r>
            <a:r>
              <a:rPr lang="en-US" dirty="0" smtClean="0"/>
              <a:t> and Torres 2016; Dyson 2000; </a:t>
            </a:r>
            <a:r>
              <a:rPr lang="en-US" dirty="0" err="1" smtClean="0"/>
              <a:t>Hancke</a:t>
            </a:r>
            <a:r>
              <a:rPr lang="en-US" dirty="0" smtClean="0"/>
              <a:t> and Rhodes 2016), but without rigorous theory or empirics</a:t>
            </a:r>
          </a:p>
          <a:p>
            <a:pPr lvl="1"/>
            <a:r>
              <a:rPr lang="en-US" dirty="0" smtClean="0"/>
              <a:t>Promising early start by Duval and </a:t>
            </a:r>
            <a:r>
              <a:rPr lang="en-US" dirty="0" err="1" smtClean="0"/>
              <a:t>Elmeskov</a:t>
            </a:r>
            <a:r>
              <a:rPr lang="en-US" dirty="0" smtClean="0"/>
              <a:t> (2006), but little follow-up</a:t>
            </a:r>
          </a:p>
          <a:p>
            <a:pPr lvl="2"/>
            <a:r>
              <a:rPr lang="en-US" dirty="0" smtClean="0"/>
              <a:t>Finding: use OECD data on labor/product market policies through 2003, find that high unemployment, crises, healthy budgets and small country size spur reform</a:t>
            </a:r>
          </a:p>
          <a:p>
            <a:pPr lvl="2"/>
            <a:r>
              <a:rPr lang="en-US" dirty="0" smtClean="0"/>
              <a:t>Hints that EMU slows reform, but based on little data</a:t>
            </a:r>
          </a:p>
          <a:p>
            <a:pPr lvl="1"/>
            <a:r>
              <a:rPr lang="en-US" dirty="0" smtClean="0"/>
              <a:t>How long does it take interest groups to emerge in this context?</a:t>
            </a:r>
          </a:p>
          <a:p>
            <a:pPr lvl="1"/>
            <a:r>
              <a:rPr lang="en-US" dirty="0" smtClean="0"/>
              <a:t>More generally, quantifying endogenous policy response to monetary </a:t>
            </a:r>
            <a:r>
              <a:rPr lang="en-US" dirty="0" smtClean="0"/>
              <a:t>union seems worthwhile </a:t>
            </a:r>
            <a:r>
              <a:rPr lang="en-US" dirty="0" smtClean="0"/>
              <a:t>– little evidence, but also little work</a:t>
            </a:r>
          </a:p>
        </p:txBody>
      </p:sp>
      <p:sp>
        <p:nvSpPr>
          <p:cNvPr id="4" name="Footer Placeholder 3"/>
          <p:cNvSpPr>
            <a:spLocks noGrp="1"/>
          </p:cNvSpPr>
          <p:nvPr>
            <p:ph type="ftr" sz="quarter" idx="11"/>
          </p:nvPr>
        </p:nvSpPr>
        <p:spPr/>
        <p:txBody>
          <a:bodyPr/>
          <a:lstStyle/>
          <a:p>
            <a:r>
              <a:rPr lang="en-US" smtClean="0"/>
              <a:t>Rose: PEIF April 2017</a:t>
            </a:r>
            <a:endParaRPr lang="en-US" dirty="0"/>
          </a:p>
        </p:txBody>
      </p:sp>
      <p:sp>
        <p:nvSpPr>
          <p:cNvPr id="5" name="Slide Number Placeholder 4"/>
          <p:cNvSpPr>
            <a:spLocks noGrp="1"/>
          </p:cNvSpPr>
          <p:nvPr>
            <p:ph type="sldNum" sz="quarter" idx="12"/>
          </p:nvPr>
        </p:nvSpPr>
        <p:spPr/>
        <p:txBody>
          <a:bodyPr/>
          <a:lstStyle/>
          <a:p>
            <a:fld id="{4EEF326C-5432-4B0F-AB8E-0406B15F3053}" type="slidenum">
              <a:rPr lang="en-US" smtClean="0"/>
              <a:t>32</a:t>
            </a:fld>
            <a:endParaRPr lang="en-US" dirty="0"/>
          </a:p>
        </p:txBody>
      </p:sp>
    </p:spTree>
    <p:extLst>
      <p:ext uri="{BB962C8B-B14F-4D97-AF65-F5344CB8AC3E}">
        <p14:creationId xmlns:p14="http://schemas.microsoft.com/office/powerpoint/2010/main" val="32957488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Criticism </a:t>
            </a:r>
            <a:r>
              <a:rPr lang="en-US" dirty="0" smtClean="0"/>
              <a:t>4</a:t>
            </a:r>
            <a:endParaRPr lang="en-US" dirty="0"/>
          </a:p>
        </p:txBody>
      </p:sp>
      <p:sp>
        <p:nvSpPr>
          <p:cNvPr id="3" name="Content Placeholder 2"/>
          <p:cNvSpPr>
            <a:spLocks noGrp="1"/>
          </p:cNvSpPr>
          <p:nvPr>
            <p:ph idx="1"/>
          </p:nvPr>
        </p:nvSpPr>
        <p:spPr/>
        <p:txBody>
          <a:bodyPr/>
          <a:lstStyle/>
          <a:p>
            <a:r>
              <a:rPr lang="en-US" dirty="0" smtClean="0"/>
              <a:t>Too much focus on EMU without any consensus/encompassing framework emerging</a:t>
            </a:r>
          </a:p>
          <a:p>
            <a:r>
              <a:rPr lang="en-US" dirty="0" smtClean="0"/>
              <a:t>Little work on currency unions outside EMU</a:t>
            </a:r>
          </a:p>
          <a:p>
            <a:pPr lvl="1"/>
            <a:r>
              <a:rPr lang="en-US" dirty="0" smtClean="0"/>
              <a:t>Alesina and </a:t>
            </a:r>
            <a:r>
              <a:rPr lang="en-US" dirty="0" err="1" smtClean="0"/>
              <a:t>Barro’s</a:t>
            </a:r>
            <a:r>
              <a:rPr lang="en-US" dirty="0" smtClean="0"/>
              <a:t> work an important but dated exception, dealing with possible OCAs</a:t>
            </a:r>
            <a:endParaRPr lang="en-US" dirty="0"/>
          </a:p>
        </p:txBody>
      </p:sp>
      <p:sp>
        <p:nvSpPr>
          <p:cNvPr id="4" name="Footer Placeholder 3"/>
          <p:cNvSpPr>
            <a:spLocks noGrp="1"/>
          </p:cNvSpPr>
          <p:nvPr>
            <p:ph type="ftr" sz="quarter" idx="11"/>
          </p:nvPr>
        </p:nvSpPr>
        <p:spPr/>
        <p:txBody>
          <a:bodyPr/>
          <a:lstStyle/>
          <a:p>
            <a:r>
              <a:rPr lang="en-US" smtClean="0"/>
              <a:t>Rose: PEIF April 2017</a:t>
            </a:r>
            <a:endParaRPr lang="en-US" dirty="0"/>
          </a:p>
        </p:txBody>
      </p:sp>
      <p:sp>
        <p:nvSpPr>
          <p:cNvPr id="5" name="Slide Number Placeholder 4"/>
          <p:cNvSpPr>
            <a:spLocks noGrp="1"/>
          </p:cNvSpPr>
          <p:nvPr>
            <p:ph type="sldNum" sz="quarter" idx="12"/>
          </p:nvPr>
        </p:nvSpPr>
        <p:spPr/>
        <p:txBody>
          <a:bodyPr/>
          <a:lstStyle/>
          <a:p>
            <a:fld id="{4EEF326C-5432-4B0F-AB8E-0406B15F3053}" type="slidenum">
              <a:rPr lang="en-US" smtClean="0"/>
              <a:t>33</a:t>
            </a:fld>
            <a:endParaRPr lang="en-US" dirty="0"/>
          </a:p>
        </p:txBody>
      </p:sp>
    </p:spTree>
    <p:extLst>
      <p:ext uri="{BB962C8B-B14F-4D97-AF65-F5344CB8AC3E}">
        <p14:creationId xmlns:p14="http://schemas.microsoft.com/office/powerpoint/2010/main" val="24743599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Criticism </a:t>
            </a:r>
            <a:r>
              <a:rPr lang="en-US" dirty="0" smtClean="0"/>
              <a:t>5</a:t>
            </a:r>
            <a:endParaRPr lang="en-US" dirty="0"/>
          </a:p>
        </p:txBody>
      </p:sp>
      <p:sp>
        <p:nvSpPr>
          <p:cNvPr id="3" name="Content Placeholder 2"/>
          <p:cNvSpPr>
            <a:spLocks noGrp="1"/>
          </p:cNvSpPr>
          <p:nvPr>
            <p:ph idx="1"/>
          </p:nvPr>
        </p:nvSpPr>
        <p:spPr/>
        <p:txBody>
          <a:bodyPr/>
          <a:lstStyle/>
          <a:p>
            <a:pPr marL="0" indent="0">
              <a:buNone/>
            </a:pPr>
            <a:r>
              <a:rPr lang="en-US" dirty="0" smtClean="0"/>
              <a:t>(Scylla </a:t>
            </a:r>
            <a:r>
              <a:rPr lang="en-US" dirty="0"/>
              <a:t>and </a:t>
            </a:r>
            <a:r>
              <a:rPr lang="en-US" dirty="0" smtClean="0"/>
              <a:t>Charybdis)</a:t>
            </a:r>
            <a:endParaRPr lang="en-US" dirty="0"/>
          </a:p>
          <a:p>
            <a:pPr marL="0" indent="0">
              <a:buNone/>
            </a:pPr>
            <a:r>
              <a:rPr lang="en-US" dirty="0" smtClean="0"/>
              <a:t>Everyone agrees: trade-BCS is inappropriately sized</a:t>
            </a:r>
          </a:p>
          <a:p>
            <a:r>
              <a:rPr lang="en-US" dirty="0" smtClean="0"/>
              <a:t>Too Large in Theory</a:t>
            </a:r>
          </a:p>
          <a:p>
            <a:pPr lvl="1"/>
            <a:r>
              <a:rPr lang="en-US" dirty="0" smtClean="0"/>
              <a:t>Kose-Yi critique and many follow-ups</a:t>
            </a:r>
          </a:p>
          <a:p>
            <a:r>
              <a:rPr lang="en-US" dirty="0" smtClean="0"/>
              <a:t>Too Small in Practice</a:t>
            </a:r>
          </a:p>
          <a:p>
            <a:pPr lvl="1"/>
            <a:r>
              <a:rPr lang="en-US" dirty="0" smtClean="0"/>
              <a:t>Meta-studies: point estimates of trade-BCS effect ≈ .02; EMU-trade effect ≈ .1</a:t>
            </a:r>
          </a:p>
          <a:p>
            <a:pPr lvl="1"/>
            <a:r>
              <a:rPr lang="en-US" dirty="0" smtClean="0"/>
              <a:t>So increase in correlation coefficient is (.02*10) = .20</a:t>
            </a:r>
          </a:p>
          <a:p>
            <a:pPr lvl="1"/>
            <a:r>
              <a:rPr lang="en-US" dirty="0" smtClean="0"/>
              <a:t>Economically big (BCS sample average is .22) change, but still leaves BCS low</a:t>
            </a:r>
          </a:p>
          <a:p>
            <a:pPr lvl="1"/>
            <a:endParaRPr lang="en-US" dirty="0"/>
          </a:p>
        </p:txBody>
      </p:sp>
      <p:sp>
        <p:nvSpPr>
          <p:cNvPr id="4" name="Footer Placeholder 3"/>
          <p:cNvSpPr>
            <a:spLocks noGrp="1"/>
          </p:cNvSpPr>
          <p:nvPr>
            <p:ph type="ftr" sz="quarter" idx="11"/>
          </p:nvPr>
        </p:nvSpPr>
        <p:spPr/>
        <p:txBody>
          <a:bodyPr/>
          <a:lstStyle/>
          <a:p>
            <a:r>
              <a:rPr lang="en-US" smtClean="0"/>
              <a:t>Rose: PEIF April 2017</a:t>
            </a:r>
            <a:endParaRPr lang="en-US" dirty="0"/>
          </a:p>
        </p:txBody>
      </p:sp>
      <p:sp>
        <p:nvSpPr>
          <p:cNvPr id="5" name="Slide Number Placeholder 4"/>
          <p:cNvSpPr>
            <a:spLocks noGrp="1"/>
          </p:cNvSpPr>
          <p:nvPr>
            <p:ph type="sldNum" sz="quarter" idx="12"/>
          </p:nvPr>
        </p:nvSpPr>
        <p:spPr/>
        <p:txBody>
          <a:bodyPr/>
          <a:lstStyle/>
          <a:p>
            <a:fld id="{4EEF326C-5432-4B0F-AB8E-0406B15F3053}" type="slidenum">
              <a:rPr lang="en-US" smtClean="0"/>
              <a:t>34</a:t>
            </a:fld>
            <a:endParaRPr lang="en-US" dirty="0"/>
          </a:p>
        </p:txBody>
      </p:sp>
    </p:spTree>
    <p:extLst>
      <p:ext uri="{BB962C8B-B14F-4D97-AF65-F5344CB8AC3E}">
        <p14:creationId xmlns:p14="http://schemas.microsoft.com/office/powerpoint/2010/main" val="22998222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Criticism </a:t>
            </a:r>
            <a:r>
              <a:rPr lang="en-US" dirty="0" smtClean="0"/>
              <a:t>6</a:t>
            </a:r>
            <a:endParaRPr lang="en-US" dirty="0"/>
          </a:p>
        </p:txBody>
      </p:sp>
      <p:sp>
        <p:nvSpPr>
          <p:cNvPr id="3" name="Content Placeholder 2"/>
          <p:cNvSpPr>
            <a:spLocks noGrp="1"/>
          </p:cNvSpPr>
          <p:nvPr>
            <p:ph idx="1"/>
          </p:nvPr>
        </p:nvSpPr>
        <p:spPr/>
        <p:txBody>
          <a:bodyPr/>
          <a:lstStyle/>
          <a:p>
            <a:r>
              <a:rPr lang="en-US" dirty="0" smtClean="0"/>
              <a:t>A literature of great </a:t>
            </a:r>
            <a:r>
              <a:rPr lang="en-US" dirty="0"/>
              <a:t>… </a:t>
            </a:r>
            <a:r>
              <a:rPr lang="en-US" dirty="0" smtClean="0"/>
              <a:t>academic </a:t>
            </a:r>
            <a:r>
              <a:rPr lang="en-US" dirty="0"/>
              <a:t>… </a:t>
            </a:r>
            <a:r>
              <a:rPr lang="en-US" dirty="0" smtClean="0"/>
              <a:t>interest </a:t>
            </a:r>
          </a:p>
          <a:p>
            <a:pPr lvl="1"/>
            <a:r>
              <a:rPr lang="en-US" dirty="0" smtClean="0"/>
              <a:t>EMU the obvious test case</a:t>
            </a:r>
          </a:p>
          <a:p>
            <a:r>
              <a:rPr lang="en-US" dirty="0" smtClean="0"/>
              <a:t>Lurking in the Background: Currency unions in theory and practice</a:t>
            </a:r>
          </a:p>
          <a:p>
            <a:pPr lvl="1"/>
            <a:r>
              <a:rPr lang="en-US" dirty="0" smtClean="0"/>
              <a:t>OCA criteria: well-established, well understood in theory</a:t>
            </a:r>
          </a:p>
          <a:p>
            <a:pPr lvl="1"/>
            <a:r>
              <a:rPr lang="en-US" dirty="0" smtClean="0"/>
              <a:t>Somewhat quantified empirically</a:t>
            </a:r>
            <a:endParaRPr lang="en-US" dirty="0"/>
          </a:p>
          <a:p>
            <a:pPr lvl="1"/>
            <a:r>
              <a:rPr lang="en-US" dirty="0" smtClean="0"/>
              <a:t>But demanding (if </a:t>
            </a:r>
            <a:r>
              <a:rPr lang="en-US" dirty="0" err="1" smtClean="0"/>
              <a:t>mis</a:t>
            </a:r>
            <a:r>
              <a:rPr lang="en-US" dirty="0" smtClean="0"/>
              <a:t>-applied) five “convergence criteria” necessary for EMU entry remain orthogonal to OCA criteria!</a:t>
            </a:r>
            <a:endParaRPr lang="en-US" dirty="0"/>
          </a:p>
        </p:txBody>
      </p:sp>
      <p:sp>
        <p:nvSpPr>
          <p:cNvPr id="4" name="Footer Placeholder 3"/>
          <p:cNvSpPr>
            <a:spLocks noGrp="1"/>
          </p:cNvSpPr>
          <p:nvPr>
            <p:ph type="ftr" sz="quarter" idx="11"/>
          </p:nvPr>
        </p:nvSpPr>
        <p:spPr/>
        <p:txBody>
          <a:bodyPr/>
          <a:lstStyle/>
          <a:p>
            <a:r>
              <a:rPr lang="en-US" smtClean="0"/>
              <a:t>Rose: PEIF April 2017</a:t>
            </a:r>
            <a:endParaRPr lang="en-US" dirty="0"/>
          </a:p>
        </p:txBody>
      </p:sp>
      <p:sp>
        <p:nvSpPr>
          <p:cNvPr id="5" name="Slide Number Placeholder 4"/>
          <p:cNvSpPr>
            <a:spLocks noGrp="1"/>
          </p:cNvSpPr>
          <p:nvPr>
            <p:ph type="sldNum" sz="quarter" idx="12"/>
          </p:nvPr>
        </p:nvSpPr>
        <p:spPr/>
        <p:txBody>
          <a:bodyPr/>
          <a:lstStyle/>
          <a:p>
            <a:fld id="{4EEF326C-5432-4B0F-AB8E-0406B15F3053}" type="slidenum">
              <a:rPr lang="en-US" smtClean="0"/>
              <a:t>35</a:t>
            </a:fld>
            <a:endParaRPr lang="en-US" dirty="0"/>
          </a:p>
        </p:txBody>
      </p:sp>
    </p:spTree>
    <p:extLst>
      <p:ext uri="{BB962C8B-B14F-4D97-AF65-F5344CB8AC3E}">
        <p14:creationId xmlns:p14="http://schemas.microsoft.com/office/powerpoint/2010/main" val="2449782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the Endogeneity Stage (Frankel-Rose)</a:t>
            </a:r>
            <a:endParaRPr lang="en-US" dirty="0"/>
          </a:p>
        </p:txBody>
      </p:sp>
      <p:sp>
        <p:nvSpPr>
          <p:cNvPr id="3" name="Content Placeholder 2"/>
          <p:cNvSpPr>
            <a:spLocks noGrp="1"/>
          </p:cNvSpPr>
          <p:nvPr>
            <p:ph idx="1"/>
          </p:nvPr>
        </p:nvSpPr>
        <p:spPr/>
        <p:txBody>
          <a:bodyPr>
            <a:normAutofit lnSpcReduction="10000"/>
          </a:bodyPr>
          <a:lstStyle/>
          <a:p>
            <a:r>
              <a:rPr lang="en-US" dirty="0" smtClean="0"/>
              <a:t>Consider two economies with business cycles</a:t>
            </a:r>
          </a:p>
          <a:p>
            <a:r>
              <a:rPr lang="en-US" dirty="0" smtClean="0"/>
              <a:t>For some reason, a trade barrier falls</a:t>
            </a:r>
          </a:p>
          <a:p>
            <a:pPr lvl="1"/>
            <a:r>
              <a:rPr lang="en-US" dirty="0" smtClean="0"/>
              <a:t>Makes Criterion 1 more likely to be satisfied (trade rises ... </a:t>
            </a:r>
            <a:r>
              <a:rPr lang="en-US" dirty="0" smtClean="0"/>
              <a:t>how </a:t>
            </a:r>
            <a:r>
              <a:rPr lang="en-US" dirty="0" smtClean="0"/>
              <a:t>much?)</a:t>
            </a:r>
          </a:p>
          <a:p>
            <a:pPr lvl="1"/>
            <a:r>
              <a:rPr lang="en-US" dirty="0" smtClean="0"/>
              <a:t>Usually policy-driven, such as trade/non-trade/monetary barriers</a:t>
            </a:r>
          </a:p>
          <a:p>
            <a:r>
              <a:rPr lang="en-US" dirty="0" smtClean="0"/>
              <a:t>Q: Are the business cycles of the two economies likely to become more or less synchronized (Criterion 2 less/more likely)?</a:t>
            </a:r>
          </a:p>
          <a:p>
            <a:pPr lvl="1"/>
            <a:r>
              <a:rPr lang="en-US" b="1" dirty="0" smtClean="0"/>
              <a:t>Less</a:t>
            </a:r>
            <a:r>
              <a:rPr lang="en-US" dirty="0" smtClean="0"/>
              <a:t> if countries specialize more because of deeper trade </a:t>
            </a:r>
            <a:r>
              <a:rPr lang="en-US" dirty="0"/>
              <a:t>integration(inter-industry trade</a:t>
            </a:r>
            <a:r>
              <a:rPr lang="en-US" dirty="0" smtClean="0"/>
              <a:t>), and sector-specific shocks are </a:t>
            </a:r>
            <a:r>
              <a:rPr lang="en-US" dirty="0" smtClean="0"/>
              <a:t>important</a:t>
            </a:r>
            <a:endParaRPr lang="en-US" dirty="0" smtClean="0"/>
          </a:p>
          <a:p>
            <a:pPr lvl="1"/>
            <a:r>
              <a:rPr lang="en-US" b="1" dirty="0" smtClean="0"/>
              <a:t>More</a:t>
            </a:r>
            <a:r>
              <a:rPr lang="en-US" dirty="0" smtClean="0"/>
              <a:t> with fewer idiosyncratic shocks (e.g., from national monetary policies), because </a:t>
            </a:r>
            <a:r>
              <a:rPr lang="en-US" dirty="0"/>
              <a:t>common </a:t>
            </a:r>
            <a:r>
              <a:rPr lang="en-US" dirty="0" smtClean="0"/>
              <a:t>(rather than sector-specific</a:t>
            </a:r>
            <a:r>
              <a:rPr lang="en-US" dirty="0"/>
              <a:t>) shocks </a:t>
            </a:r>
            <a:r>
              <a:rPr lang="en-US" dirty="0" smtClean="0"/>
              <a:t>grow, or because intra-industry trade dominates inter-industry trade (little specialization)</a:t>
            </a:r>
          </a:p>
          <a:p>
            <a:pPr lvl="1"/>
            <a:endParaRPr lang="en-US" dirty="0"/>
          </a:p>
        </p:txBody>
      </p:sp>
      <p:sp>
        <p:nvSpPr>
          <p:cNvPr id="4" name="Footer Placeholder 3"/>
          <p:cNvSpPr>
            <a:spLocks noGrp="1"/>
          </p:cNvSpPr>
          <p:nvPr>
            <p:ph type="ftr" sz="quarter" idx="11"/>
          </p:nvPr>
        </p:nvSpPr>
        <p:spPr/>
        <p:txBody>
          <a:bodyPr/>
          <a:lstStyle/>
          <a:p>
            <a:r>
              <a:rPr lang="en-US" dirty="0" smtClean="0"/>
              <a:t>Rose: PEIF April 2017</a:t>
            </a:r>
            <a:endParaRPr lang="en-US" dirty="0"/>
          </a:p>
        </p:txBody>
      </p:sp>
      <p:sp>
        <p:nvSpPr>
          <p:cNvPr id="5" name="Slide Number Placeholder 4"/>
          <p:cNvSpPr>
            <a:spLocks noGrp="1"/>
          </p:cNvSpPr>
          <p:nvPr>
            <p:ph type="sldNum" sz="quarter" idx="12"/>
          </p:nvPr>
        </p:nvSpPr>
        <p:spPr/>
        <p:txBody>
          <a:bodyPr/>
          <a:lstStyle/>
          <a:p>
            <a:fld id="{4EEF326C-5432-4B0F-AB8E-0406B15F3053}" type="slidenum">
              <a:rPr lang="en-US" smtClean="0"/>
              <a:t>4</a:t>
            </a:fld>
            <a:endParaRPr lang="en-US" dirty="0"/>
          </a:p>
        </p:txBody>
      </p:sp>
    </p:spTree>
    <p:extLst>
      <p:ext uri="{BB962C8B-B14F-4D97-AF65-F5344CB8AC3E}">
        <p14:creationId xmlns:p14="http://schemas.microsoft.com/office/powerpoint/2010/main" val="4289675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Tackle the Issue Empirically?</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Two-step common procedure to test direction of effect empirically:</a:t>
            </a:r>
          </a:p>
          <a:p>
            <a:pPr marL="914400" lvl="1" indent="-457200">
              <a:buFont typeface="+mj-lt"/>
              <a:buAutoNum type="arabicPeriod"/>
            </a:pPr>
            <a:r>
              <a:rPr lang="en-US" dirty="0" smtClean="0"/>
              <a:t>Create measure of Business Cycle Synchronization (BCS)</a:t>
            </a:r>
          </a:p>
          <a:p>
            <a:pPr marL="1371600" lvl="2" indent="-457200">
              <a:buFont typeface="+mj-lt"/>
              <a:buAutoNum type="alphaLcPeriod"/>
            </a:pPr>
            <a:r>
              <a:rPr lang="en-US" dirty="0" err="1" smtClean="0"/>
              <a:t>Detrend</a:t>
            </a:r>
            <a:r>
              <a:rPr lang="en-US" dirty="0" smtClean="0"/>
              <a:t> </a:t>
            </a:r>
            <a:r>
              <a:rPr lang="en-US" dirty="0" smtClean="0"/>
              <a:t>output/unemployment for area i </a:t>
            </a:r>
            <a:r>
              <a:rPr lang="en-US" dirty="0" smtClean="0"/>
              <a:t>… to create business cycle </a:t>
            </a:r>
            <a:r>
              <a:rPr lang="en-US" dirty="0" smtClean="0"/>
              <a:t>deviation</a:t>
            </a:r>
            <a:endParaRPr lang="en-US" dirty="0" smtClean="0"/>
          </a:p>
          <a:p>
            <a:pPr marL="1371600" lvl="2" indent="-457200">
              <a:buFont typeface="+mj-lt"/>
              <a:buAutoNum type="alphaLcPeriod"/>
            </a:pPr>
            <a:r>
              <a:rPr lang="en-US" dirty="0" smtClean="0"/>
              <a:t>Repeat for area j</a:t>
            </a:r>
          </a:p>
          <a:p>
            <a:pPr marL="1371600" lvl="2" indent="-457200">
              <a:buFont typeface="+mj-lt"/>
              <a:buAutoNum type="alphaLcPeriod"/>
            </a:pPr>
            <a:r>
              <a:rPr lang="en-US" dirty="0" smtClean="0"/>
              <a:t>Create measure of coherence between business cycles for i and j (BCS)</a:t>
            </a:r>
          </a:p>
          <a:p>
            <a:pPr marL="914400" lvl="1" indent="-457200">
              <a:buFont typeface="+mj-lt"/>
              <a:buAutoNum type="arabicPeriod"/>
            </a:pPr>
            <a:r>
              <a:rPr lang="en-US" dirty="0" smtClean="0"/>
              <a:t>Link BCS to integration between i and j </a:t>
            </a:r>
          </a:p>
          <a:p>
            <a:pPr lvl="2">
              <a:lnSpc>
                <a:spcPct val="100000"/>
              </a:lnSpc>
            </a:pPr>
            <a:r>
              <a:rPr lang="en-US" dirty="0" smtClean="0"/>
              <a:t>Usually regress BCS on </a:t>
            </a:r>
            <a:r>
              <a:rPr lang="en-US" dirty="0" smtClean="0"/>
              <a:t>bilateral trade between i and j, appropriately normalized</a:t>
            </a:r>
          </a:p>
          <a:p>
            <a:pPr lvl="2">
              <a:lnSpc>
                <a:spcPct val="100000"/>
              </a:lnSpc>
            </a:pPr>
            <a:endParaRPr lang="en-US" dirty="0"/>
          </a:p>
        </p:txBody>
      </p:sp>
      <p:sp>
        <p:nvSpPr>
          <p:cNvPr id="4" name="Footer Placeholder 3"/>
          <p:cNvSpPr>
            <a:spLocks noGrp="1"/>
          </p:cNvSpPr>
          <p:nvPr>
            <p:ph type="ftr" sz="quarter" idx="11"/>
          </p:nvPr>
        </p:nvSpPr>
        <p:spPr/>
        <p:txBody>
          <a:bodyPr/>
          <a:lstStyle/>
          <a:p>
            <a:r>
              <a:rPr lang="en-US" dirty="0" smtClean="0"/>
              <a:t>Rose: PEIF April 2017</a:t>
            </a:r>
            <a:endParaRPr lang="en-US" dirty="0"/>
          </a:p>
        </p:txBody>
      </p:sp>
      <p:sp>
        <p:nvSpPr>
          <p:cNvPr id="5" name="Slide Number Placeholder 4"/>
          <p:cNvSpPr>
            <a:spLocks noGrp="1"/>
          </p:cNvSpPr>
          <p:nvPr>
            <p:ph type="sldNum" sz="quarter" idx="12"/>
          </p:nvPr>
        </p:nvSpPr>
        <p:spPr/>
        <p:txBody>
          <a:bodyPr/>
          <a:lstStyle/>
          <a:p>
            <a:fld id="{4EEF326C-5432-4B0F-AB8E-0406B15F3053}" type="slidenum">
              <a:rPr lang="en-US" smtClean="0"/>
              <a:t>5</a:t>
            </a:fld>
            <a:endParaRPr lang="en-US" dirty="0"/>
          </a:p>
        </p:txBody>
      </p:sp>
    </p:spTree>
    <p:extLst>
      <p:ext uri="{BB962C8B-B14F-4D97-AF65-F5344CB8AC3E}">
        <p14:creationId xmlns:p14="http://schemas.microsoft.com/office/powerpoint/2010/main" val="2873621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Theoretical Ambiguity, Empirical Clarity</a:t>
            </a:r>
            <a:endParaRPr lang="en-US" dirty="0"/>
          </a:p>
        </p:txBody>
      </p:sp>
      <p:sp>
        <p:nvSpPr>
          <p:cNvPr id="3" name="Content Placeholder 2"/>
          <p:cNvSpPr>
            <a:spLocks noGrp="1"/>
          </p:cNvSpPr>
          <p:nvPr>
            <p:ph idx="1"/>
          </p:nvPr>
        </p:nvSpPr>
        <p:spPr/>
        <p:txBody>
          <a:bodyPr/>
          <a:lstStyle/>
          <a:p>
            <a:r>
              <a:rPr lang="en-US" dirty="0" smtClean="0"/>
              <a:t>In practice, Frankel-Rose found strong empirical results</a:t>
            </a:r>
          </a:p>
          <a:p>
            <a:pPr lvl="1"/>
            <a:r>
              <a:rPr lang="en-US" dirty="0" smtClean="0"/>
              <a:t>Positive: more trade leads to more synchronized business cycles</a:t>
            </a:r>
          </a:p>
          <a:p>
            <a:pPr lvl="1"/>
            <a:r>
              <a:rPr lang="en-US" dirty="0" smtClean="0"/>
              <a:t>IV results often larger than OLS</a:t>
            </a:r>
          </a:p>
          <a:p>
            <a:r>
              <a:rPr lang="en-US" dirty="0" smtClean="0"/>
              <a:t>Robust</a:t>
            </a:r>
            <a:r>
              <a:rPr lang="en-US" dirty="0"/>
              <a:t>: many authors, especially Baxter and </a:t>
            </a:r>
            <a:r>
              <a:rPr lang="en-US" dirty="0" smtClean="0"/>
              <a:t>Kouparitsas</a:t>
            </a:r>
          </a:p>
          <a:p>
            <a:pPr lvl="1"/>
            <a:r>
              <a:rPr lang="en-US" dirty="0" smtClean="0"/>
              <a:t>But exceptions exist (more below)</a:t>
            </a:r>
          </a:p>
          <a:p>
            <a:r>
              <a:rPr lang="en-US" dirty="0"/>
              <a:t>Also issues of </a:t>
            </a:r>
            <a:r>
              <a:rPr lang="en-US" i="1" dirty="0"/>
              <a:t>size</a:t>
            </a:r>
            <a:r>
              <a:rPr lang="en-US" dirty="0"/>
              <a:t> of effect</a:t>
            </a:r>
          </a:p>
          <a:p>
            <a:pPr lvl="1"/>
            <a:r>
              <a:rPr lang="en-US" dirty="0"/>
              <a:t>Kose-Yi puzzle … more below</a:t>
            </a:r>
          </a:p>
          <a:p>
            <a:pPr lvl="2"/>
            <a:endParaRPr lang="en-US" dirty="0"/>
          </a:p>
          <a:p>
            <a:pPr lvl="1"/>
            <a:endParaRPr lang="en-US" dirty="0"/>
          </a:p>
        </p:txBody>
      </p:sp>
      <p:sp>
        <p:nvSpPr>
          <p:cNvPr id="4" name="Footer Placeholder 3"/>
          <p:cNvSpPr>
            <a:spLocks noGrp="1"/>
          </p:cNvSpPr>
          <p:nvPr>
            <p:ph type="ftr" sz="quarter" idx="11"/>
          </p:nvPr>
        </p:nvSpPr>
        <p:spPr/>
        <p:txBody>
          <a:bodyPr/>
          <a:lstStyle/>
          <a:p>
            <a:r>
              <a:rPr lang="en-US" dirty="0" smtClean="0"/>
              <a:t>Rose: PEIF April 2017</a:t>
            </a:r>
            <a:endParaRPr lang="en-US" dirty="0"/>
          </a:p>
        </p:txBody>
      </p:sp>
      <p:sp>
        <p:nvSpPr>
          <p:cNvPr id="5" name="Slide Number Placeholder 4"/>
          <p:cNvSpPr>
            <a:spLocks noGrp="1"/>
          </p:cNvSpPr>
          <p:nvPr>
            <p:ph type="sldNum" sz="quarter" idx="12"/>
          </p:nvPr>
        </p:nvSpPr>
        <p:spPr/>
        <p:txBody>
          <a:bodyPr/>
          <a:lstStyle/>
          <a:p>
            <a:fld id="{4EEF326C-5432-4B0F-AB8E-0406B15F3053}" type="slidenum">
              <a:rPr lang="en-US" smtClean="0"/>
              <a:t>6</a:t>
            </a:fld>
            <a:endParaRPr lang="en-US" dirty="0"/>
          </a:p>
        </p:txBody>
      </p:sp>
    </p:spTree>
    <p:extLst>
      <p:ext uri="{BB962C8B-B14F-4D97-AF65-F5344CB8AC3E}">
        <p14:creationId xmlns:p14="http://schemas.microsoft.com/office/powerpoint/2010/main" val="480008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Notes</a:t>
            </a:r>
            <a:endParaRPr lang="en-US" dirty="0"/>
          </a:p>
        </p:txBody>
      </p:sp>
      <p:sp>
        <p:nvSpPr>
          <p:cNvPr id="3" name="Content Placeholder 2"/>
          <p:cNvSpPr>
            <a:spLocks noGrp="1"/>
          </p:cNvSpPr>
          <p:nvPr>
            <p:ph idx="1"/>
          </p:nvPr>
        </p:nvSpPr>
        <p:spPr/>
        <p:txBody>
          <a:bodyPr/>
          <a:lstStyle/>
          <a:p>
            <a:r>
              <a:rPr lang="en-US" dirty="0" smtClean="0"/>
              <a:t>Trade only one possible measure of integration</a:t>
            </a:r>
          </a:p>
          <a:p>
            <a:pPr lvl="1"/>
            <a:r>
              <a:rPr lang="en-US" dirty="0" smtClean="0"/>
              <a:t>Many barriers to integration exist</a:t>
            </a:r>
          </a:p>
          <a:p>
            <a:pPr lvl="2"/>
            <a:r>
              <a:rPr lang="en-US" dirty="0" smtClean="0"/>
              <a:t>Decline possible because of policy or technology</a:t>
            </a:r>
          </a:p>
          <a:p>
            <a:pPr lvl="1"/>
            <a:r>
              <a:rPr lang="en-US" dirty="0" smtClean="0"/>
              <a:t>Financial integration easy to measure, likely important, big recent changes</a:t>
            </a:r>
          </a:p>
          <a:p>
            <a:pPr lvl="2"/>
            <a:r>
              <a:rPr lang="en-US" dirty="0" smtClean="0"/>
              <a:t>Fits well into OCA framework (risk-sharing can be private)</a:t>
            </a:r>
          </a:p>
          <a:p>
            <a:pPr lvl="1"/>
            <a:r>
              <a:rPr lang="en-US" dirty="0" smtClean="0"/>
              <a:t>Labor market integration of special political interest recently</a:t>
            </a:r>
          </a:p>
          <a:p>
            <a:r>
              <a:rPr lang="en-US" dirty="0" smtClean="0"/>
              <a:t>Why only link trade/financial integration to BCS?</a:t>
            </a:r>
          </a:p>
          <a:p>
            <a:pPr lvl="1"/>
            <a:r>
              <a:rPr lang="en-US" dirty="0" smtClean="0"/>
              <a:t>Are other OCA criteria endogenous?  </a:t>
            </a:r>
          </a:p>
          <a:p>
            <a:pPr lvl="2"/>
            <a:r>
              <a:rPr lang="en-US" dirty="0" smtClean="0"/>
              <a:t>Labor markets?  Price rigidities?  Insurance mechanisms?</a:t>
            </a:r>
          </a:p>
        </p:txBody>
      </p:sp>
      <p:sp>
        <p:nvSpPr>
          <p:cNvPr id="4" name="Footer Placeholder 3"/>
          <p:cNvSpPr>
            <a:spLocks noGrp="1"/>
          </p:cNvSpPr>
          <p:nvPr>
            <p:ph type="ftr" sz="quarter" idx="11"/>
          </p:nvPr>
        </p:nvSpPr>
        <p:spPr/>
        <p:txBody>
          <a:bodyPr/>
          <a:lstStyle/>
          <a:p>
            <a:r>
              <a:rPr lang="en-US" dirty="0" smtClean="0"/>
              <a:t>Rose: PEIF April 2017</a:t>
            </a:r>
            <a:endParaRPr lang="en-US" dirty="0"/>
          </a:p>
        </p:txBody>
      </p:sp>
      <p:sp>
        <p:nvSpPr>
          <p:cNvPr id="5" name="Slide Number Placeholder 4"/>
          <p:cNvSpPr>
            <a:spLocks noGrp="1"/>
          </p:cNvSpPr>
          <p:nvPr>
            <p:ph type="sldNum" sz="quarter" idx="12"/>
          </p:nvPr>
        </p:nvSpPr>
        <p:spPr/>
        <p:txBody>
          <a:bodyPr/>
          <a:lstStyle/>
          <a:p>
            <a:fld id="{4EEF326C-5432-4B0F-AB8E-0406B15F3053}" type="slidenum">
              <a:rPr lang="en-US" smtClean="0"/>
              <a:t>7</a:t>
            </a:fld>
            <a:endParaRPr lang="en-US" dirty="0"/>
          </a:p>
        </p:txBody>
      </p:sp>
    </p:spTree>
    <p:extLst>
      <p:ext uri="{BB962C8B-B14F-4D97-AF65-F5344CB8AC3E}">
        <p14:creationId xmlns:p14="http://schemas.microsoft.com/office/powerpoint/2010/main" val="1288535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Cautionary Note 1</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Potential feedback from BCS to trade implies simultaneity problem</a:t>
            </a:r>
          </a:p>
          <a:p>
            <a:pPr lvl="1"/>
            <a:r>
              <a:rPr lang="en-US" dirty="0" smtClean="0"/>
              <a:t>Plausible because monetary regimes (fixed exchange rates/CU …) can </a:t>
            </a:r>
            <a:r>
              <a:rPr lang="en-US" i="1" dirty="0" smtClean="0"/>
              <a:t>easily</a:t>
            </a:r>
            <a:r>
              <a:rPr lang="en-US" dirty="0" smtClean="0"/>
              <a:t> affect both trade and BCS directly, </a:t>
            </a:r>
            <a:r>
              <a:rPr lang="en-US" i="1" dirty="0" smtClean="0"/>
              <a:t>often by design</a:t>
            </a:r>
          </a:p>
          <a:p>
            <a:pPr lvl="1"/>
            <a:r>
              <a:rPr lang="en-US" dirty="0" smtClean="0"/>
              <a:t>So instrumental variables seem generally appropriate</a:t>
            </a:r>
          </a:p>
          <a:p>
            <a:pPr marL="914400" lvl="2" indent="0">
              <a:buNone/>
            </a:pPr>
            <a:endParaRPr lang="en-US" i="1" dirty="0" smtClean="0"/>
          </a:p>
        </p:txBody>
      </p:sp>
      <p:sp>
        <p:nvSpPr>
          <p:cNvPr id="4" name="Footer Placeholder 3"/>
          <p:cNvSpPr>
            <a:spLocks noGrp="1"/>
          </p:cNvSpPr>
          <p:nvPr>
            <p:ph type="ftr" sz="quarter" idx="11"/>
          </p:nvPr>
        </p:nvSpPr>
        <p:spPr/>
        <p:txBody>
          <a:bodyPr/>
          <a:lstStyle/>
          <a:p>
            <a:r>
              <a:rPr lang="en-US" dirty="0" smtClean="0"/>
              <a:t>Rose: PEIF April 2017</a:t>
            </a:r>
            <a:endParaRPr lang="en-US" dirty="0"/>
          </a:p>
        </p:txBody>
      </p:sp>
      <p:sp>
        <p:nvSpPr>
          <p:cNvPr id="5" name="Slide Number Placeholder 4"/>
          <p:cNvSpPr>
            <a:spLocks noGrp="1"/>
          </p:cNvSpPr>
          <p:nvPr>
            <p:ph type="sldNum" sz="quarter" idx="12"/>
          </p:nvPr>
        </p:nvSpPr>
        <p:spPr/>
        <p:txBody>
          <a:bodyPr/>
          <a:lstStyle/>
          <a:p>
            <a:fld id="{4EEF326C-5432-4B0F-AB8E-0406B15F3053}" type="slidenum">
              <a:rPr lang="en-US" smtClean="0"/>
              <a:t>8</a:t>
            </a:fld>
            <a:endParaRPr lang="en-US" dirty="0"/>
          </a:p>
        </p:txBody>
      </p:sp>
    </p:spTree>
    <p:extLst>
      <p:ext uri="{BB962C8B-B14F-4D97-AF65-F5344CB8AC3E}">
        <p14:creationId xmlns:p14="http://schemas.microsoft.com/office/powerpoint/2010/main" val="3095160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Cautionary Note 2</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Many steps involved in empirical procedure</a:t>
            </a:r>
          </a:p>
          <a:p>
            <a:pPr lvl="1"/>
            <a:r>
              <a:rPr lang="en-US" dirty="0" smtClean="0"/>
              <a:t>Some examples</a:t>
            </a:r>
          </a:p>
          <a:p>
            <a:pPr marL="1371600" lvl="2" indent="-457200">
              <a:buFont typeface="+mj-lt"/>
              <a:buAutoNum type="arabicPeriod"/>
            </a:pPr>
            <a:r>
              <a:rPr lang="en-US" dirty="0"/>
              <a:t>Which raw series to </a:t>
            </a:r>
            <a:r>
              <a:rPr lang="en-US" dirty="0" smtClean="0"/>
              <a:t>consider for business cycles? (GDP? Unemployment?)</a:t>
            </a:r>
            <a:endParaRPr lang="en-US" dirty="0"/>
          </a:p>
          <a:p>
            <a:pPr marL="1371600" lvl="2" indent="-457200">
              <a:buFont typeface="+mj-lt"/>
              <a:buAutoNum type="arabicPeriod"/>
            </a:pPr>
            <a:r>
              <a:rPr lang="en-US" dirty="0" smtClean="0"/>
              <a:t>How to convert raw series to business cycles? (BK/CF/HP-</a:t>
            </a:r>
            <a:r>
              <a:rPr lang="en-US" dirty="0" err="1" smtClean="0"/>
              <a:t>detrending</a:t>
            </a:r>
            <a:r>
              <a:rPr lang="en-US" dirty="0" smtClean="0"/>
              <a:t>/growth rates?)</a:t>
            </a:r>
          </a:p>
          <a:p>
            <a:pPr marL="1371600" lvl="2" indent="-457200">
              <a:buFont typeface="+mj-lt"/>
              <a:buAutoNum type="arabicPeriod"/>
            </a:pPr>
            <a:r>
              <a:rPr lang="en-US" dirty="0" smtClean="0"/>
              <a:t>How to cohere business cycles across countries? (Correlation coefficient?)</a:t>
            </a:r>
          </a:p>
          <a:p>
            <a:pPr marL="1371600" lvl="2" indent="-457200">
              <a:buFont typeface="+mj-lt"/>
              <a:buAutoNum type="arabicPeriod"/>
            </a:pPr>
            <a:r>
              <a:rPr lang="en-US" dirty="0" smtClean="0"/>
              <a:t>Measure </a:t>
            </a:r>
            <a:r>
              <a:rPr lang="en-US" dirty="0"/>
              <a:t>integration through </a:t>
            </a:r>
            <a:r>
              <a:rPr lang="en-US" dirty="0" smtClean="0"/>
              <a:t>outputs </a:t>
            </a:r>
            <a:r>
              <a:rPr lang="en-US" dirty="0" smtClean="0"/>
              <a:t>(e.g., trade/asset flows) </a:t>
            </a:r>
            <a:r>
              <a:rPr lang="en-US" dirty="0"/>
              <a:t>or </a:t>
            </a:r>
            <a:r>
              <a:rPr lang="en-US" dirty="0" smtClean="0"/>
              <a:t>inputs </a:t>
            </a:r>
            <a:r>
              <a:rPr lang="en-US" dirty="0" smtClean="0"/>
              <a:t>(barriers</a:t>
            </a:r>
            <a:r>
              <a:rPr lang="en-US" dirty="0" smtClean="0"/>
              <a:t>)?</a:t>
            </a:r>
            <a:endParaRPr lang="en-US" dirty="0"/>
          </a:p>
          <a:p>
            <a:pPr marL="1371600" lvl="2" indent="-457200">
              <a:buFont typeface="+mj-lt"/>
              <a:buAutoNum type="arabicPeriod"/>
            </a:pPr>
            <a:r>
              <a:rPr lang="en-US" dirty="0" smtClean="0"/>
              <a:t>Which measure of integration/trade to link to BCS? (Bilateral trade? Normalization?)</a:t>
            </a:r>
          </a:p>
          <a:p>
            <a:pPr marL="1371600" lvl="2" indent="-457200">
              <a:buFont typeface="+mj-lt"/>
              <a:buAutoNum type="arabicPeriod"/>
            </a:pPr>
            <a:r>
              <a:rPr lang="en-US" dirty="0" smtClean="0"/>
              <a:t>Which instrumental variables?</a:t>
            </a:r>
          </a:p>
          <a:p>
            <a:pPr marL="1371600" lvl="2" indent="-457200">
              <a:buFont typeface="+mj-lt"/>
              <a:buAutoNum type="arabicPeriod"/>
            </a:pPr>
            <a:r>
              <a:rPr lang="en-US" dirty="0" smtClean="0"/>
              <a:t>What tradeoff in time/space data span? (Large cross-section or time-series?)</a:t>
            </a:r>
          </a:p>
          <a:p>
            <a:pPr lvl="1"/>
            <a:r>
              <a:rPr lang="en-US" dirty="0"/>
              <a:t>Affords researchers considerable discretion/measurement </a:t>
            </a:r>
            <a:r>
              <a:rPr lang="en-US" dirty="0" smtClean="0"/>
              <a:t>error</a:t>
            </a:r>
          </a:p>
          <a:p>
            <a:pPr lvl="2"/>
            <a:r>
              <a:rPr lang="en-US" dirty="0" smtClean="0"/>
              <a:t>A general cause for concern</a:t>
            </a:r>
          </a:p>
          <a:p>
            <a:pPr lvl="2"/>
            <a:endParaRPr lang="en-US" dirty="0"/>
          </a:p>
          <a:p>
            <a:pPr lvl="2"/>
            <a:endParaRPr lang="en-US" i="1" dirty="0" smtClean="0"/>
          </a:p>
        </p:txBody>
      </p:sp>
      <p:sp>
        <p:nvSpPr>
          <p:cNvPr id="4" name="Footer Placeholder 3"/>
          <p:cNvSpPr>
            <a:spLocks noGrp="1"/>
          </p:cNvSpPr>
          <p:nvPr>
            <p:ph type="ftr" sz="quarter" idx="11"/>
          </p:nvPr>
        </p:nvSpPr>
        <p:spPr/>
        <p:txBody>
          <a:bodyPr/>
          <a:lstStyle/>
          <a:p>
            <a:r>
              <a:rPr lang="en-US" dirty="0" smtClean="0"/>
              <a:t>Rose: PEIF April 2017</a:t>
            </a:r>
            <a:endParaRPr lang="en-US" dirty="0"/>
          </a:p>
        </p:txBody>
      </p:sp>
      <p:sp>
        <p:nvSpPr>
          <p:cNvPr id="5" name="Slide Number Placeholder 4"/>
          <p:cNvSpPr>
            <a:spLocks noGrp="1"/>
          </p:cNvSpPr>
          <p:nvPr>
            <p:ph type="sldNum" sz="quarter" idx="12"/>
          </p:nvPr>
        </p:nvSpPr>
        <p:spPr/>
        <p:txBody>
          <a:bodyPr/>
          <a:lstStyle/>
          <a:p>
            <a:fld id="{4EEF326C-5432-4B0F-AB8E-0406B15F3053}" type="slidenum">
              <a:rPr lang="en-US" smtClean="0"/>
              <a:t>9</a:t>
            </a:fld>
            <a:endParaRPr lang="en-US" dirty="0"/>
          </a:p>
        </p:txBody>
      </p:sp>
    </p:spTree>
    <p:extLst>
      <p:ext uri="{BB962C8B-B14F-4D97-AF65-F5344CB8AC3E}">
        <p14:creationId xmlns:p14="http://schemas.microsoft.com/office/powerpoint/2010/main" val="15010507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550</TotalTime>
  <Words>2773</Words>
  <Application>Microsoft Office PowerPoint</Application>
  <PresentationFormat>Widescreen</PresentationFormat>
  <Paragraphs>428</Paragraphs>
  <Slides>35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Calibri Light</vt:lpstr>
      <vt:lpstr>Symbol</vt:lpstr>
      <vt:lpstr>Times New Roman</vt:lpstr>
      <vt:lpstr>Office Theme</vt:lpstr>
      <vt:lpstr>Endogenous Optimum Currency Areas: Where Do We Stand?</vt:lpstr>
      <vt:lpstr>Disclaimer</vt:lpstr>
      <vt:lpstr>Mundell’s Optimum Currency Area Criteria</vt:lpstr>
      <vt:lpstr>Setting the Endogeneity Stage (Frankel-Rose)</vt:lpstr>
      <vt:lpstr>How to Tackle the Issue Empirically?</vt:lpstr>
      <vt:lpstr>Theoretical Ambiguity, Empirical Clarity</vt:lpstr>
      <vt:lpstr>Quick Notes</vt:lpstr>
      <vt:lpstr>Cautionary Note 1</vt:lpstr>
      <vt:lpstr>Cautionary Note 2</vt:lpstr>
      <vt:lpstr>Cautionary Note 3</vt:lpstr>
      <vt:lpstr>Tangent: A Unified Framework</vt:lpstr>
      <vt:lpstr>Quantifying the Trade – BCS Effect Empirically</vt:lpstr>
      <vt:lpstr>Literature (as of 2008)</vt:lpstr>
      <vt:lpstr>Meta-Analysis of Trade Impact on BCS</vt:lpstr>
      <vt:lpstr>Finding 1</vt:lpstr>
      <vt:lpstr>Effect Size: the “Trade-Comovement Puzzle”</vt:lpstr>
      <vt:lpstr>Kose-Yi has Spawned Literature to Consider Potential Resolutions</vt:lpstr>
      <vt:lpstr>Finding 2</vt:lpstr>
      <vt:lpstr>Possible Exception: Financial Integration and BCS</vt:lpstr>
      <vt:lpstr>Risk-sharing should enhance production specialization, lower BCS</vt:lpstr>
      <vt:lpstr>But ... No Consensus Exists</vt:lpstr>
      <vt:lpstr>Who Wins the Horse-Race?</vt:lpstr>
      <vt:lpstr>Tangential Wistful Note</vt:lpstr>
      <vt:lpstr>Which Leads to the Key Case: EMU</vt:lpstr>
      <vt:lpstr>EMU: Considerable Confusion</vt:lpstr>
      <vt:lpstr>Outside EMU</vt:lpstr>
      <vt:lpstr>Bilateral Currency Unions/Dollarization</vt:lpstr>
      <vt:lpstr>Related Literature: Statistical Characterization of Business Cycle Movements</vt:lpstr>
      <vt:lpstr>The Litany: Complaints on the Endogenous Optimum Currency Area Literature</vt:lpstr>
      <vt:lpstr>Criticism 1</vt:lpstr>
      <vt:lpstr>Criticism 2</vt:lpstr>
      <vt:lpstr>Criticism 3</vt:lpstr>
      <vt:lpstr>Criticism 4</vt:lpstr>
      <vt:lpstr>Criticism 5</vt:lpstr>
      <vt:lpstr>Criticism 6</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Endogenous Optimum Currency Areas: Where Do We Stand?</dc:title>
  <dc:creator>Andrew Rose</dc:creator>
  <cp:lastModifiedBy>Andrew Rose</cp:lastModifiedBy>
  <cp:revision>104</cp:revision>
  <cp:lastPrinted>2017-02-23T00:50:56Z</cp:lastPrinted>
  <dcterms:created xsi:type="dcterms:W3CDTF">2017-01-27T22:12:46Z</dcterms:created>
  <dcterms:modified xsi:type="dcterms:W3CDTF">2017-03-28T04:26:54Z</dcterms:modified>
</cp:coreProperties>
</file>