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2"/>
  </p:notesMasterIdLst>
  <p:sldIdLst>
    <p:sldId id="256" r:id="rId2"/>
    <p:sldId id="271" r:id="rId3"/>
    <p:sldId id="294" r:id="rId4"/>
    <p:sldId id="272" r:id="rId5"/>
    <p:sldId id="288" r:id="rId6"/>
    <p:sldId id="295" r:id="rId7"/>
    <p:sldId id="277" r:id="rId8"/>
    <p:sldId id="291" r:id="rId9"/>
    <p:sldId id="274" r:id="rId10"/>
    <p:sldId id="286" r:id="rId11"/>
    <p:sldId id="296" r:id="rId12"/>
    <p:sldId id="287" r:id="rId13"/>
    <p:sldId id="297" r:id="rId14"/>
    <p:sldId id="290" r:id="rId15"/>
    <p:sldId id="298" r:id="rId16"/>
    <p:sldId id="292" r:id="rId17"/>
    <p:sldId id="293" r:id="rId18"/>
    <p:sldId id="299" r:id="rId19"/>
    <p:sldId id="289" r:id="rId20"/>
    <p:sldId id="28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092EB-D4A5-4516-BADE-42F9B2FCE665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D29DA-4344-4B1B-A8A2-4243193B4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4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D29DA-4344-4B1B-A8A2-4243193B4D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51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C568-F88A-46B7-BB9B-245ECC542EB5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4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EA68-9D89-44F8-B850-D1F2554CCF24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6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8936-A49C-4FF0-B913-52A2ADD3997D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8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92E2-696F-4D7B-8755-222E231BCEC1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6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DE7F-C498-4F19-8163-9ABDEEA06AEB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2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4AD7-81A5-45C6-B3B3-96C469D6689D}" type="datetime1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6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2F42-FCD4-4AF6-B590-FEBACC7E9469}" type="datetime1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8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B9EA-007F-464C-86B7-486DE17FDE74}" type="datetime1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7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FAA8-C0AD-423F-9B95-18FE135FC880}" type="datetime1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0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A30D-EE81-4AE7-B1E6-A96F4E9C46D9}" type="datetime1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2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8756-31D5-4B4F-B7BB-EBA157917045}" type="datetime1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0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57788-A2C8-4473-9925-0D31205F706F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Rose: Export Effects of Currency Wars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6C9-1232-49C7-87A0-BA8B83A7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4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Currency </a:t>
            </a:r>
            <a:r>
              <a:rPr lang="en-US" b="1" i="1" dirty="0" smtClean="0"/>
              <a:t>Wars?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 smtClean="0"/>
              <a:t>Unconventional Monetary Policy Does Not Stimulate Exports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Andrew </a:t>
            </a:r>
            <a:r>
              <a:rPr lang="en-US" sz="3200" dirty="0"/>
              <a:t>K. </a:t>
            </a:r>
            <a:r>
              <a:rPr lang="en-US" sz="3200" dirty="0" smtClean="0"/>
              <a:t>Rose</a:t>
            </a:r>
          </a:p>
          <a:p>
            <a:r>
              <a:rPr lang="en-US" sz="3200" dirty="0" smtClean="0"/>
              <a:t>Berkeley-Haas</a:t>
            </a:r>
            <a:r>
              <a:rPr lang="en-US" sz="3200" dirty="0" smtClean="0"/>
              <a:t>, ABFER, CEPR,NBER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48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031744"/>
              </p:ext>
            </p:extLst>
          </p:nvPr>
        </p:nvGraphicFramePr>
        <p:xfrm>
          <a:off x="838196" y="1429540"/>
          <a:ext cx="10515604" cy="4926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5964">
                  <a:extLst>
                    <a:ext uri="{9D8B030D-6E8A-4147-A177-3AD203B41FA5}">
                      <a16:colId xmlns:a16="http://schemas.microsoft.com/office/drawing/2014/main" val="1348306600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3556998795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3165308766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741986929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1470974997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1604902510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1746993422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509035783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4258423718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713673662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3526960056"/>
                    </a:ext>
                  </a:extLst>
                </a:gridCol>
              </a:tblGrid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Afghanistan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Bermuda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Colombia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Ethiopia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Haiti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Kuwait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Moldova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Sierra Leone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Tajikistan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Vietnam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0866202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Albania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Bhutan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Comoros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Falkland Islands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Honduras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Kyrgyz Republic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Mongolia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Papua New Guinea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Tanzania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Bank &amp; Gaza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5680132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Algeria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Bolivia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Congo, 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Faroe Islands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Hungary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Montenegro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Paraguay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Slovak Republic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Thailand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Yemen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8349153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Samoa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Bosnia &amp; Herzegovina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Congo, Rep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Fiji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Iceland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Latvia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Morocco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Timor-Leste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Zambia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5230425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Angola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Botswana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Costa Rica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Lebanon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Mozambique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Philippines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Solomon Islands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Zimbabwe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3647003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Antigua &amp; Barbuda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Brazil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Cote d'Ivoire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Indonesia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Lesotho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Myanmar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Somalia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843136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Brunei Darussalam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Croatia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Gabon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Namibia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Africa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Trinidad &amp; Tobago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550361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Armenia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Bulgaria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Cuba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Gambia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Libya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Nauru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Sudan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Tunisia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8728697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Aruba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Burkina Faso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Cyprus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Ireland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Lithuania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Nepal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Turkey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0649407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Australia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Burundi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Czech Republic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Israel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Luxembourg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Netherlands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Russian Federation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Sri Lanka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Turkmenistan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381676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Cambodia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Denmark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Ghana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Macedonia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Netherlands Antilles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Rwanda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St. Kitts &amp; Nevis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Tuvalu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1019486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Azerbaijan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Cameroon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Djibouti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Gibraltar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Jamaica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Madagascar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Caledonia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Saint Helena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St. Lucia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Uganda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1225028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Bahamas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Japan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Zealand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Saint Pierre &amp; Miquelon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St. Vincent &amp; Grenadines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Ukraine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5101251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Bahrain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Cape Verde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Dominican Republic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Greenland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Jordan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Malaysia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Nicaragua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Samoa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Sudan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Arab Emirates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827200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Bangladesh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African Republic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Ecuador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Grenada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Kazakhstan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Maldives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Sao Tome &amp; Principe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Suriname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Kingdom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658649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Barbados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Egypt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Kenya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Nigeria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Saudi Arabia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Swaziland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206758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Belarus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Guatemala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Kiribati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Senegal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Uruguay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6893893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China, Hong Kong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Equatorial Guinea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Guinea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Korea, North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Mauritania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Switzerland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Uzbekistan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398911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China, Macao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Eritrea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Guinea-Bissau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Korea, South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Mauritius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Pakistan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Serbia &amp; Montenegro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Vanuatu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1803937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China, Mainland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Estonia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Guyana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Kosovo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Mexico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Palau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Seychelles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Taiwan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Venezuela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7700162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54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Unconventional 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QE: 1 for quarters when central bank actively acquiring securities through </a:t>
            </a:r>
            <a:r>
              <a:rPr lang="en-US" u="sng" dirty="0" smtClean="0"/>
              <a:t>Q</a:t>
            </a:r>
            <a:r>
              <a:rPr lang="en-US" dirty="0" smtClean="0"/>
              <a:t>uantitative </a:t>
            </a:r>
            <a:r>
              <a:rPr lang="en-US" u="sng" dirty="0" smtClean="0"/>
              <a:t>E</a:t>
            </a:r>
            <a:r>
              <a:rPr lang="en-US" dirty="0" smtClean="0"/>
              <a:t>asing program, 0 ow</a:t>
            </a:r>
          </a:p>
          <a:p>
            <a:pPr lvl="1"/>
            <a:r>
              <a:rPr lang="en-US" dirty="0" smtClean="0"/>
              <a:t>2.4% of sample</a:t>
            </a:r>
          </a:p>
          <a:p>
            <a:pPr lvl="1"/>
            <a:r>
              <a:rPr lang="en-US" dirty="0" smtClean="0"/>
              <a:t>Variant with unusual stocks of assets held (not flow purchases)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NNIR: 1 for quarters with </a:t>
            </a:r>
            <a:r>
              <a:rPr lang="en-US" u="sng" dirty="0" smtClean="0"/>
              <a:t>N</a:t>
            </a:r>
            <a:r>
              <a:rPr lang="en-US" dirty="0" smtClean="0"/>
              <a:t>egative </a:t>
            </a:r>
            <a:r>
              <a:rPr lang="en-US" u="sng" dirty="0" smtClean="0"/>
              <a:t>N</a:t>
            </a:r>
            <a:r>
              <a:rPr lang="en-US" dirty="0" smtClean="0"/>
              <a:t>ominal market </a:t>
            </a:r>
            <a:r>
              <a:rPr lang="en-US" u="sng" dirty="0" smtClean="0"/>
              <a:t>I</a:t>
            </a:r>
            <a:r>
              <a:rPr lang="en-US" dirty="0" smtClean="0"/>
              <a:t>nterest </a:t>
            </a:r>
            <a:r>
              <a:rPr lang="en-US" u="sng" dirty="0" smtClean="0"/>
              <a:t>R</a:t>
            </a:r>
            <a:r>
              <a:rPr lang="en-US" dirty="0" smtClean="0"/>
              <a:t>ates, 0 ow</a:t>
            </a:r>
          </a:p>
          <a:p>
            <a:pPr lvl="1"/>
            <a:r>
              <a:rPr lang="en-US" dirty="0" smtClean="0"/>
              <a:t>2.5% </a:t>
            </a:r>
            <a:r>
              <a:rPr lang="en-US" dirty="0"/>
              <a:t>of sample</a:t>
            </a:r>
          </a:p>
          <a:p>
            <a:pPr lvl="1"/>
            <a:r>
              <a:rPr lang="en-US" dirty="0" smtClean="0"/>
              <a:t>Variant with official policy rates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with state-contingent forward guidance</a:t>
            </a:r>
          </a:p>
          <a:p>
            <a:pPr lvl="1"/>
            <a:r>
              <a:rPr lang="en-US" dirty="0" smtClean="0"/>
              <a:t>0.4% </a:t>
            </a:r>
            <a:r>
              <a:rPr lang="en-US" dirty="0"/>
              <a:t>of sample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3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Unconventional Monetary Policy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233340"/>
              </p:ext>
            </p:extLst>
          </p:nvPr>
        </p:nvGraphicFramePr>
        <p:xfrm>
          <a:off x="838200" y="1397318"/>
          <a:ext cx="10515600" cy="482092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2420752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13556127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955224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Quantitative Easing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Negative Nominal Interest Rates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8287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USA, QE1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2008Q4-2010Q1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5582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USA, QE2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2010Q4-2011Q2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173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USA, QE3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2012Q3-2014Q4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5413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UK, QE1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2009Q1-2010Q1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107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UK, QE2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2011Q4-2012Q2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4177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UK, QE3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2012Q3-2012Q4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544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Switzerland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2011Q3-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7683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Denmark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2012Q3-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457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Sweden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2015Q1-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2015Q1-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9990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Japan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2001Q1-2006Q1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7001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Japan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2010Q4-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2016Q1-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8969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EMU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2015Q1-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2014Q2-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6385777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0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Nuisance Effects</a:t>
            </a:r>
          </a:p>
          <a:p>
            <a:pPr lvl="1"/>
            <a:r>
              <a:rPr lang="en-US" dirty="0" smtClean="0"/>
              <a:t>Positive, statistically significant of both controls on (log) exports</a:t>
            </a:r>
          </a:p>
          <a:p>
            <a:pPr lvl="1"/>
            <a:r>
              <a:rPr lang="en-US" dirty="0" smtClean="0"/>
              <a:t>Good fit</a:t>
            </a:r>
          </a:p>
          <a:p>
            <a:r>
              <a:rPr lang="en-US" dirty="0" smtClean="0"/>
              <a:t>Coefficient of Interest (</a:t>
            </a:r>
            <a:r>
              <a:rPr lang="en-US" dirty="0" smtClean="0">
                <a:sym typeface="Symbol" panose="05050102010706020507" pitchFamily="18" charset="2"/>
              </a:rPr>
              <a:t>)</a:t>
            </a:r>
            <a:endParaRPr lang="en-US" dirty="0" smtClean="0"/>
          </a:p>
          <a:p>
            <a:pPr lvl="1"/>
            <a:r>
              <a:rPr lang="en-US" dirty="0" smtClean="0"/>
              <a:t>Negative effect of QE on exports ≈ -11% ceteris paribus</a:t>
            </a:r>
          </a:p>
          <a:p>
            <a:pPr lvl="2"/>
            <a:r>
              <a:rPr lang="en-US" dirty="0" smtClean="0"/>
              <a:t>|t-statistic| &gt; 5</a:t>
            </a:r>
          </a:p>
          <a:p>
            <a:pPr lvl="1"/>
            <a:r>
              <a:rPr lang="en-US" dirty="0" smtClean="0"/>
              <a:t>Similar effect of NNIR</a:t>
            </a:r>
          </a:p>
          <a:p>
            <a:pPr lvl="2"/>
            <a:r>
              <a:rPr lang="en-US" dirty="0" smtClean="0"/>
              <a:t>Cannot reject equality of QE, UMP effects</a:t>
            </a:r>
          </a:p>
          <a:p>
            <a:pPr lvl="1"/>
            <a:r>
              <a:rPr lang="en-US" dirty="0" smtClean="0"/>
              <a:t>No significant effect of state-contingent forward guidance</a:t>
            </a:r>
          </a:p>
          <a:p>
            <a:pPr lvl="2"/>
            <a:r>
              <a:rPr lang="en-US" dirty="0" smtClean="0"/>
              <a:t>Few </a:t>
            </a:r>
            <a:r>
              <a:rPr lang="en-US" dirty="0" err="1" smtClean="0"/>
              <a:t>obs</a:t>
            </a:r>
            <a:r>
              <a:rPr lang="en-US" dirty="0" smtClean="0"/>
              <a:t>?</a:t>
            </a:r>
          </a:p>
          <a:p>
            <a:r>
              <a:rPr lang="en-US" b="1" i="1" dirty="0" smtClean="0"/>
              <a:t>No indication of successful currency wars!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2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Unconventional </a:t>
            </a:r>
            <a:r>
              <a:rPr lang="en-US" b="1" dirty="0"/>
              <a:t>Monetary Policy </a:t>
            </a:r>
            <a:r>
              <a:rPr lang="en-US" b="1" dirty="0" smtClean="0"/>
              <a:t>and Exports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698974"/>
              </p:ext>
            </p:extLst>
          </p:nvPr>
        </p:nvGraphicFramePr>
        <p:xfrm>
          <a:off x="838197" y="1690688"/>
          <a:ext cx="10515603" cy="4421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53424993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11465449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94622927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56785819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302978377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9833533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894994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6060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4875" algn="l"/>
                        </a:tabLs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 (not Imp) QE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(2.4%)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-.11**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-.07**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-.07**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8317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 (not Imp) </a:t>
                      </a:r>
                      <a:r>
                        <a:rPr lang="en-US" sz="18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NNIR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(2.5%)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-.09**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-.05*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-.05*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9936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 (not Imp) FG</a:t>
                      </a:r>
                      <a:r>
                        <a:rPr lang="en-US" sz="18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(0.4%)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8303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Currency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.35**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.33**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.32**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.35**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.32**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.32**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8695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(.01)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7724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8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282231"/>
                  </a:ext>
                </a:extLst>
              </a:tr>
              <a:tr h="8099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3418888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6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seem robust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Variants of UMP (key regressor)</a:t>
            </a:r>
          </a:p>
          <a:p>
            <a:pPr lvl="1"/>
            <a:r>
              <a:rPr lang="en-US" dirty="0" smtClean="0"/>
              <a:t>Stocks (not flows) of QE</a:t>
            </a:r>
          </a:p>
          <a:p>
            <a:pPr lvl="1"/>
            <a:r>
              <a:rPr lang="en-US" dirty="0" smtClean="0"/>
              <a:t>Using official (not market) interest rates</a:t>
            </a:r>
          </a:p>
          <a:p>
            <a:pPr lvl="1"/>
            <a:r>
              <a:rPr lang="en-US" dirty="0" smtClean="0"/>
              <a:t>Using 1</a:t>
            </a:r>
            <a:r>
              <a:rPr lang="en-US" baseline="30000" dirty="0" smtClean="0"/>
              <a:t>st</a:t>
            </a:r>
            <a:r>
              <a:rPr lang="en-US" dirty="0" smtClean="0"/>
              <a:t>/4</a:t>
            </a:r>
            <a:r>
              <a:rPr lang="en-US" baseline="30000" dirty="0" smtClean="0"/>
              <a:t>th</a:t>
            </a:r>
            <a:r>
              <a:rPr lang="en-US" dirty="0" smtClean="0"/>
              <a:t> lag or 1</a:t>
            </a:r>
            <a:r>
              <a:rPr lang="en-US" baseline="30000" dirty="0" smtClean="0"/>
              <a:t>st</a:t>
            </a:r>
            <a:r>
              <a:rPr lang="en-US" dirty="0" smtClean="0"/>
              <a:t> lead</a:t>
            </a:r>
          </a:p>
          <a:p>
            <a:r>
              <a:rPr lang="en-US" dirty="0" smtClean="0"/>
              <a:t>Dropping early or late data</a:t>
            </a:r>
          </a:p>
          <a:p>
            <a:r>
              <a:rPr lang="en-US" dirty="0" smtClean="0"/>
              <a:t>Drop exporters engaging in UMP, one by one</a:t>
            </a:r>
          </a:p>
          <a:p>
            <a:r>
              <a:rPr lang="en-US" dirty="0" smtClean="0"/>
              <a:t>Drop large sets of importers</a:t>
            </a:r>
          </a:p>
          <a:p>
            <a:r>
              <a:rPr lang="en-US" dirty="0" smtClean="0"/>
              <a:t>Drop observations with large outliers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06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Analysis, 1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905394"/>
              </p:ext>
            </p:extLst>
          </p:nvPr>
        </p:nvGraphicFramePr>
        <p:xfrm>
          <a:off x="838200" y="1825623"/>
          <a:ext cx="10515600" cy="4592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91813039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280664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9801547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00257317"/>
                    </a:ext>
                  </a:extLst>
                </a:gridCol>
              </a:tblGrid>
              <a:tr h="5034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Quantitative Easing by Exporter, not Importer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Neg. Nom. Int. Rate in Exporter, not Importer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Test for Equality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(p-value)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535183"/>
                  </a:ext>
                </a:extLst>
              </a:tr>
              <a:tr h="5034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Default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-.11**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-.09**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.66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3952200"/>
                  </a:ext>
                </a:extLst>
              </a:tr>
              <a:tr h="5034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UMP Variants (Stock QE, Official NNIR)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-.14**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-.10**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3531760"/>
                  </a:ext>
                </a:extLst>
              </a:tr>
              <a:tr h="5034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First lag of UMP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-.10**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-.08**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.59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1543248"/>
                  </a:ext>
                </a:extLst>
              </a:tr>
              <a:tr h="5034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Fourth lag of UMP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-.12**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(.03)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-.07**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.24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2467564"/>
                  </a:ext>
                </a:extLst>
              </a:tr>
              <a:tr h="5034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First lead of UMP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-.10**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-.09**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.66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572709"/>
                  </a:ext>
                </a:extLst>
              </a:tr>
              <a:tr h="5034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After 2011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-.06**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-.04*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628624"/>
                  </a:ext>
                </a:extLst>
              </a:tr>
              <a:tr h="5034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Before 2016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-.08**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-.06**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.71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5542798"/>
                  </a:ext>
                </a:extLst>
              </a:tr>
              <a:tr h="5034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Drop 3σ outliers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-.07**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-.06**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&gt;.99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3127996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94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Analysis, 2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236561"/>
              </p:ext>
            </p:extLst>
          </p:nvPr>
        </p:nvGraphicFramePr>
        <p:xfrm>
          <a:off x="838200" y="1532126"/>
          <a:ext cx="10515600" cy="5103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91813039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280664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9801547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00257317"/>
                    </a:ext>
                  </a:extLst>
                </a:gridCol>
              </a:tblGrid>
              <a:tr h="475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Quantitative Easing by Exporter, not Importer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Neg. Nom. Int. Rate in Exporter, not Importer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Test for Equality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(p-value)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535183"/>
                  </a:ext>
                </a:extLst>
              </a:tr>
              <a:tr h="36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Drop US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 exporter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-.11**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-.08**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.57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3952200"/>
                  </a:ext>
                </a:extLst>
              </a:tr>
              <a:tr h="36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Drop UK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 exporter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-.11**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-.09**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.70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5725279"/>
                  </a:ext>
                </a:extLst>
              </a:tr>
              <a:tr h="36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Drop Japan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 exporter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-.11**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-.08**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5820749"/>
                  </a:ext>
                </a:extLst>
              </a:tr>
              <a:tr h="36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Drop Denmark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 exporter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-.11**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-.09**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0881287"/>
                  </a:ext>
                </a:extLst>
              </a:tr>
              <a:tr h="36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Drop Sweden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 exporter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-.09**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-.07**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.84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312468"/>
                  </a:ext>
                </a:extLst>
              </a:tr>
              <a:tr h="36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Drop Switzerland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 exporter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-.11**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-.08**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3531760"/>
                  </a:ext>
                </a:extLst>
              </a:tr>
              <a:tr h="36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Drop Germany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 exporter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-.10**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-.08**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.67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1543248"/>
                  </a:ext>
                </a:extLst>
              </a:tr>
              <a:tr h="36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Drop China, HK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 exporter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-.10**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-.08**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.58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2467564"/>
                  </a:ext>
                </a:extLst>
              </a:tr>
              <a:tr h="36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Drop Advanced Countries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 Importers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-.08*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-.12**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572709"/>
                  </a:ext>
                </a:extLst>
              </a:tr>
              <a:tr h="36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Drop Asians DCs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 importers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-.12**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-.09**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.51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628624"/>
                  </a:ext>
                </a:extLst>
              </a:tr>
              <a:tr h="36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Drop Africans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 importers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-.09**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-.07**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.34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5542798"/>
                  </a:ext>
                </a:extLst>
              </a:tr>
              <a:tr h="2973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Drop Latin/Caribbean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 importers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-.12**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-.10**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.87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312799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97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Monadic Fixed Effect Event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Currency war effect buried within exporter-quarter FE, {λ</a:t>
            </a:r>
            <a:r>
              <a:rPr lang="en-US" baseline="-25000" dirty="0" smtClean="0"/>
              <a:t>it</a:t>
            </a:r>
            <a:r>
              <a:rPr lang="en-US" dirty="0" smtClean="0"/>
              <a:t>}?</a:t>
            </a:r>
          </a:p>
          <a:p>
            <a:pPr lvl="1"/>
            <a:r>
              <a:rPr lang="en-US" dirty="0" smtClean="0"/>
              <a:t>Can examine </a:t>
            </a:r>
            <a:r>
              <a:rPr lang="en-US" dirty="0"/>
              <a:t>{λ</a:t>
            </a:r>
            <a:r>
              <a:rPr lang="en-US" baseline="-25000" dirty="0"/>
              <a:t>it</a:t>
            </a:r>
            <a:r>
              <a:rPr lang="en-US" dirty="0"/>
              <a:t>} </a:t>
            </a:r>
            <a:r>
              <a:rPr lang="en-US" dirty="0" smtClean="0"/>
              <a:t>directly </a:t>
            </a:r>
          </a:p>
          <a:p>
            <a:pPr lvl="1"/>
            <a:r>
              <a:rPr lang="en-US" dirty="0" smtClean="0"/>
              <a:t>Very little movement when country begins to engage in UMP, either QE or NNIR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58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Exporter-Date Fixed Effects 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466566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What are the Export Effects of Unconventional Monetary Policy (UMP)?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“We’re in the midst of an </a:t>
            </a:r>
            <a:r>
              <a:rPr lang="en-US" b="1" i="1" u="sng" dirty="0">
                <a:solidFill>
                  <a:srgbClr val="FF0000"/>
                </a:solidFill>
              </a:rPr>
              <a:t>international currency war</a:t>
            </a:r>
            <a:r>
              <a:rPr lang="en-US" dirty="0"/>
              <a:t>, a general weakening of currency.  This threatens us because it takes away our competitiveness…”</a:t>
            </a:r>
          </a:p>
          <a:p>
            <a:pPr marL="457200" lvl="1" indent="0">
              <a:buNone/>
            </a:pPr>
            <a:r>
              <a:rPr lang="en-US" dirty="0" smtClean="0"/>
              <a:t>- </a:t>
            </a:r>
            <a:r>
              <a:rPr lang="en-US" dirty="0"/>
              <a:t>Brazilian Finance Minister Guido Mantega, Mon Sep 27, 2010, reported by the Financial Times and Reuters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</a:t>
            </a:r>
            <a:r>
              <a:rPr lang="en-US" b="1" i="1" u="sng" dirty="0">
                <a:solidFill>
                  <a:srgbClr val="FF0000"/>
                </a:solidFill>
              </a:rPr>
              <a:t>A ‘currency war’ … occurs when a country eases monetary policy </a:t>
            </a:r>
            <a:r>
              <a:rPr lang="en-US" dirty="0"/>
              <a:t>specifically to depreciate its currency, </a:t>
            </a:r>
            <a:r>
              <a:rPr lang="en-US" b="1" i="1" u="sng" dirty="0">
                <a:solidFill>
                  <a:srgbClr val="FF0000"/>
                </a:solidFill>
              </a:rPr>
              <a:t>with the ultimate </a:t>
            </a:r>
            <a:r>
              <a:rPr lang="en-US" b="1" i="1" u="sng" dirty="0">
                <a:solidFill>
                  <a:srgbClr val="FF0000"/>
                </a:solidFill>
              </a:rPr>
              <a:t>objective of cheapening its exports </a:t>
            </a:r>
            <a:r>
              <a:rPr lang="en-US" dirty="0"/>
              <a:t>and gaining unfair competitive advantage in international trade…”</a:t>
            </a:r>
          </a:p>
          <a:p>
            <a:pPr marL="457200" lvl="1" indent="0">
              <a:buNone/>
            </a:pPr>
            <a:r>
              <a:rPr lang="en-US" dirty="0"/>
              <a:t>- Ben Bernanke (2016, p2)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Did use of Unconventional Monetary Policy (UMP), deliberately or inadvertently, raise exports to countries that did not use UMP?</a:t>
            </a:r>
          </a:p>
          <a:p>
            <a:r>
              <a:rPr lang="en-US" dirty="0" smtClean="0"/>
              <a:t>A: No!</a:t>
            </a:r>
          </a:p>
          <a:p>
            <a:pPr lvl="1"/>
            <a:r>
              <a:rPr lang="en-US" b="1" i="1" u="sng" dirty="0" smtClean="0"/>
              <a:t>Countries using quantitative easing and/or negative nominal interest rates did *not* experience export booms</a:t>
            </a:r>
          </a:p>
          <a:p>
            <a:pPr lvl="1"/>
            <a:r>
              <a:rPr lang="en-US" dirty="0" smtClean="0"/>
              <a:t>If anything, their exports fell, ceteris paribus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8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plain-vanilla gravity model of exports</a:t>
            </a:r>
          </a:p>
          <a:p>
            <a:pPr lvl="1"/>
            <a:r>
              <a:rPr lang="en-US" dirty="0" smtClean="0"/>
              <a:t>Requires neither UMP exogeneity nor instrumental variables</a:t>
            </a:r>
          </a:p>
          <a:p>
            <a:r>
              <a:rPr lang="en-US" dirty="0" smtClean="0"/>
              <a:t>Straightforward methodology, data</a:t>
            </a:r>
          </a:p>
          <a:p>
            <a:r>
              <a:rPr lang="en-US" dirty="0" smtClean="0"/>
              <a:t>Three assumptions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Identify “currency wars” with unconventional monetary policy</a:t>
            </a:r>
          </a:p>
          <a:p>
            <a:pPr lvl="2"/>
            <a:r>
              <a:rPr lang="en-US" dirty="0" smtClean="0"/>
              <a:t>UMP: Quantitative easing, negative nominal interest rates, 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Currency wars are </a:t>
            </a:r>
            <a:r>
              <a:rPr lang="en-US" i="1" dirty="0" smtClean="0"/>
              <a:t>bilateral</a:t>
            </a:r>
            <a:r>
              <a:rPr lang="en-US" dirty="0" smtClean="0"/>
              <a:t> events between those engaging in UMP and those not</a:t>
            </a:r>
          </a:p>
          <a:p>
            <a:pPr lvl="2"/>
            <a:r>
              <a:rPr lang="en-US" dirty="0" smtClean="0"/>
              <a:t>Estimate effect of UMP </a:t>
            </a:r>
            <a:r>
              <a:rPr lang="en-US" i="1" dirty="0" smtClean="0"/>
              <a:t>by aggressors on potential victims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Focus on export effects of 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30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Countries that engage in UMP experience </a:t>
            </a:r>
            <a:r>
              <a:rPr lang="en-US" i="1" dirty="0" smtClean="0"/>
              <a:t>drop</a:t>
            </a:r>
            <a:r>
              <a:rPr lang="en-US" dirty="0" smtClean="0"/>
              <a:t> in exports vis-à-vis countries that did not engage in UMP, ceteris paribus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Quantitative easing associated with drop in exports ≈10%</a:t>
            </a:r>
          </a:p>
          <a:p>
            <a:pPr lvl="2"/>
            <a:r>
              <a:rPr lang="en-US" dirty="0" smtClean="0"/>
              <a:t>Highly statistically significant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Negative nominal interest rates have similar effect</a:t>
            </a:r>
          </a:p>
          <a:p>
            <a:pPr lvl="2"/>
            <a:r>
              <a:rPr lang="en-US" dirty="0" smtClean="0"/>
              <a:t>No effect from conditional forward guidance policies</a:t>
            </a:r>
          </a:p>
          <a:p>
            <a:pPr lvl="2"/>
            <a:endParaRPr lang="en-US" dirty="0"/>
          </a:p>
          <a:p>
            <a:r>
              <a:rPr lang="en-US" b="1" dirty="0" smtClean="0"/>
              <a:t>Any currency wars have been lost </a:t>
            </a:r>
            <a:r>
              <a:rPr lang="en-US" dirty="0" smtClean="0"/>
              <a:t>by aggressors!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Naïve Look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466566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53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that’s … Simplistic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obvious pattern:</a:t>
            </a:r>
          </a:p>
          <a:p>
            <a:pPr lvl="1"/>
            <a:r>
              <a:rPr lang="en-US" i="1" dirty="0" smtClean="0"/>
              <a:t>Both</a:t>
            </a:r>
            <a:r>
              <a:rPr lang="en-US" dirty="0" smtClean="0"/>
              <a:t> exports and imports continue to drop following QE1, trends unaffected by QE2, stagnation unaffected by QE3</a:t>
            </a:r>
          </a:p>
          <a:p>
            <a:r>
              <a:rPr lang="en-US" dirty="0" smtClean="0"/>
              <a:t>But … </a:t>
            </a:r>
          </a:p>
          <a:p>
            <a:pPr lvl="1"/>
            <a:r>
              <a:rPr lang="en-US" dirty="0" smtClean="0"/>
              <a:t>Only US considered</a:t>
            </a:r>
          </a:p>
          <a:p>
            <a:pPr lvl="1"/>
            <a:r>
              <a:rPr lang="en-US" dirty="0" smtClean="0"/>
              <a:t>Multilateral blurs American exports to importers engaged in their own UMP (EMU, Japan, UK, Switzerland, …) with exports to importers </a:t>
            </a:r>
            <a:r>
              <a:rPr lang="en-US" b="1" i="1" dirty="0" smtClean="0"/>
              <a:t>not</a:t>
            </a:r>
            <a:r>
              <a:rPr lang="en-US" dirty="0" smtClean="0"/>
              <a:t> engaged in UMP</a:t>
            </a:r>
          </a:p>
          <a:p>
            <a:pPr lvl="1"/>
            <a:r>
              <a:rPr lang="en-US" dirty="0" smtClean="0"/>
              <a:t>No controls at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8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Gravity 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</a:t>
            </a:r>
            <a:r>
              <a:rPr lang="en-US" dirty="0" smtClean="0"/>
              <a:t>Head-Mayer (2014) survey, use Least Squares with Time-Varying Country Dummy Variables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ln(</a:t>
            </a:r>
            <a:r>
              <a:rPr lang="en-US" sz="3600" dirty="0" err="1" smtClean="0"/>
              <a:t>X</a:t>
            </a:r>
            <a:r>
              <a:rPr lang="en-US" sz="3600" baseline="-25000" dirty="0" err="1" smtClean="0"/>
              <a:t>ijt</a:t>
            </a:r>
            <a:r>
              <a:rPr lang="en-US" sz="3600" dirty="0"/>
              <a:t>) =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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UMP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ijt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+ </a:t>
            </a:r>
            <a:r>
              <a:rPr lang="en-US" sz="3600" dirty="0" smtClean="0">
                <a:sym typeface="Symbol" panose="05050102010706020507" pitchFamily="18" charset="2"/>
              </a:rPr>
              <a:t></a:t>
            </a:r>
            <a:r>
              <a:rPr lang="en-US" sz="3600" baseline="-25000" dirty="0" smtClean="0">
                <a:sym typeface="Symbol" panose="05050102010706020507" pitchFamily="18" charset="2"/>
              </a:rPr>
              <a:t>1</a:t>
            </a:r>
            <a:r>
              <a:rPr lang="en-US" sz="3600" dirty="0" smtClean="0"/>
              <a:t>CU</a:t>
            </a:r>
            <a:r>
              <a:rPr lang="en-US" sz="3600" baseline="-25000" dirty="0" smtClean="0"/>
              <a:t>ijt</a:t>
            </a:r>
            <a:r>
              <a:rPr lang="en-US" sz="3600" dirty="0" smtClean="0"/>
              <a:t> </a:t>
            </a:r>
            <a:r>
              <a:rPr lang="en-US" sz="3600" dirty="0" smtClean="0"/>
              <a:t>+ </a:t>
            </a:r>
            <a:r>
              <a:rPr lang="en-US" sz="3600" dirty="0" smtClean="0">
                <a:sym typeface="Symbol" panose="05050102010706020507" pitchFamily="18" charset="2"/>
              </a:rPr>
              <a:t></a:t>
            </a:r>
            <a:r>
              <a:rPr lang="en-US" sz="3600" baseline="-25000" dirty="0" smtClean="0">
                <a:sym typeface="Symbol" panose="05050102010706020507" pitchFamily="18" charset="2"/>
              </a:rPr>
              <a:t>2</a:t>
            </a:r>
            <a:r>
              <a:rPr lang="en-US" sz="3600" dirty="0" smtClean="0"/>
              <a:t>FTA</a:t>
            </a:r>
            <a:r>
              <a:rPr lang="en-US" sz="3600" baseline="-25000" dirty="0" smtClean="0"/>
              <a:t>ijt</a:t>
            </a: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	</a:t>
            </a:r>
            <a:r>
              <a:rPr lang="en-US" sz="3600" dirty="0"/>
              <a:t>	</a:t>
            </a:r>
            <a:r>
              <a:rPr lang="en-US" sz="3600" dirty="0" smtClean="0"/>
              <a:t>	   </a:t>
            </a:r>
            <a:r>
              <a:rPr lang="en-US" sz="3600" dirty="0" smtClean="0"/>
              <a:t>+ </a:t>
            </a:r>
            <a:r>
              <a:rPr lang="en-US" sz="3600" dirty="0"/>
              <a:t>{λ</a:t>
            </a:r>
            <a:r>
              <a:rPr lang="en-US" sz="3600" baseline="-25000" dirty="0"/>
              <a:t>it</a:t>
            </a:r>
            <a:r>
              <a:rPr lang="en-US" sz="3600" dirty="0"/>
              <a:t>} + {ψ</a:t>
            </a:r>
            <a:r>
              <a:rPr lang="en-US" sz="3600" baseline="-25000" dirty="0"/>
              <a:t>jt</a:t>
            </a:r>
            <a:r>
              <a:rPr lang="en-US" sz="3600" dirty="0"/>
              <a:t>} </a:t>
            </a:r>
            <a:r>
              <a:rPr lang="en-US" sz="3600" dirty="0"/>
              <a:t>+ </a:t>
            </a:r>
            <a:r>
              <a:rPr lang="en-US" sz="3600" dirty="0" smtClean="0"/>
              <a:t>{</a:t>
            </a:r>
            <a:r>
              <a:rPr lang="el-GR" sz="3600" dirty="0" smtClean="0"/>
              <a:t>φ</a:t>
            </a:r>
            <a:r>
              <a:rPr lang="en-US" sz="3600" baseline="-25000" dirty="0" smtClean="0"/>
              <a:t>ij</a:t>
            </a:r>
            <a:r>
              <a:rPr lang="en-US" sz="3600" dirty="0" smtClean="0"/>
              <a:t>} </a:t>
            </a:r>
            <a:r>
              <a:rPr lang="en-US" sz="3600" dirty="0"/>
              <a:t>+ </a:t>
            </a:r>
            <a:r>
              <a:rPr lang="en-US" sz="3600" dirty="0">
                <a:sym typeface="Symbol" panose="05050102010706020507" pitchFamily="18" charset="2"/>
              </a:rPr>
              <a:t></a:t>
            </a:r>
            <a:r>
              <a:rPr lang="en-US" sz="3600" baseline="-25000" dirty="0" smtClean="0"/>
              <a:t>ijt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600" baseline="-25000" dirty="0"/>
          </a:p>
          <a:p>
            <a:pPr lvl="1">
              <a:lnSpc>
                <a:spcPct val="100000"/>
              </a:lnSpc>
            </a:pPr>
            <a:r>
              <a:rPr lang="en-US" sz="3200" dirty="0" smtClean="0">
                <a:sym typeface="Symbol" panose="05050102010706020507" pitchFamily="18" charset="2"/>
              </a:rPr>
              <a:t> is coefficient of interest</a:t>
            </a:r>
          </a:p>
          <a:p>
            <a:pPr lvl="1">
              <a:lnSpc>
                <a:spcPct val="100000"/>
              </a:lnSpc>
            </a:pPr>
            <a:r>
              <a:rPr lang="en-US" sz="3200" dirty="0" err="1" smtClean="0">
                <a:sym typeface="Symbol" panose="05050102010706020507" pitchFamily="18" charset="2"/>
              </a:rPr>
              <a:t>UMP</a:t>
            </a:r>
            <a:r>
              <a:rPr lang="en-US" sz="3200" baseline="-25000" dirty="0" err="1" smtClean="0"/>
              <a:t>ijt</a:t>
            </a:r>
            <a:r>
              <a:rPr lang="en-US" sz="3200" baseline="-25000" dirty="0"/>
              <a:t> </a:t>
            </a:r>
            <a:r>
              <a:rPr lang="en-US" sz="3200" dirty="0" smtClean="0"/>
              <a:t>is 1 if i engages in UMP at t and j does not, 0 ow</a:t>
            </a:r>
            <a:endParaRPr lang="en-US" sz="32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4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LS with </a:t>
            </a:r>
            <a:r>
              <a:rPr lang="en-US" i="1" dirty="0" smtClean="0"/>
              <a:t>many</a:t>
            </a:r>
            <a:r>
              <a:rPr lang="en-US" dirty="0" smtClean="0"/>
              <a:t> fixed effects on positive export flow observations</a:t>
            </a:r>
          </a:p>
          <a:p>
            <a:pPr lvl="1"/>
            <a:r>
              <a:rPr lang="en-US" dirty="0" smtClean="0"/>
              <a:t>11,773 exporter-quarter</a:t>
            </a:r>
          </a:p>
          <a:p>
            <a:pPr lvl="1"/>
            <a:r>
              <a:rPr lang="en-US" dirty="0" smtClean="0"/>
              <a:t>12,997 importer-quarter</a:t>
            </a:r>
          </a:p>
          <a:p>
            <a:pPr lvl="1"/>
            <a:r>
              <a:rPr lang="en-US" dirty="0" smtClean="0"/>
              <a:t>26,096 exporter-importer</a:t>
            </a:r>
          </a:p>
          <a:p>
            <a:r>
              <a:rPr lang="en-US" dirty="0" smtClean="0"/>
              <a:t>FE hold constant any </a:t>
            </a:r>
            <a:r>
              <a:rPr lang="en-US" i="1" dirty="0" smtClean="0"/>
              <a:t>overall </a:t>
            </a:r>
            <a:r>
              <a:rPr lang="en-US" dirty="0" smtClean="0"/>
              <a:t>effect UMP (or anything else!) had on exports/imports at a point in time</a:t>
            </a:r>
          </a:p>
          <a:p>
            <a:r>
              <a:rPr lang="en-US" dirty="0" smtClean="0">
                <a:sym typeface="Symbol" panose="05050102010706020507" pitchFamily="18" charset="2"/>
              </a:rPr>
              <a:t> estimates </a:t>
            </a:r>
            <a:r>
              <a:rPr lang="en-US" b="1" i="1" dirty="0" smtClean="0">
                <a:sym typeface="Symbol" panose="05050102010706020507" pitchFamily="18" charset="2"/>
              </a:rPr>
              <a:t>pair-specific time-varying </a:t>
            </a:r>
            <a:r>
              <a:rPr lang="en-US" dirty="0" smtClean="0">
                <a:sym typeface="Symbol" panose="05050102010706020507" pitchFamily="18" charset="2"/>
              </a:rPr>
              <a:t>export effect of UMP</a:t>
            </a:r>
          </a:p>
          <a:p>
            <a:r>
              <a:rPr lang="en-US" dirty="0" smtClean="0"/>
              <a:t>Plausibly exogenous since main UMP export effects through common export effect, {λ</a:t>
            </a:r>
            <a:r>
              <a:rPr lang="en-US" baseline="-25000" dirty="0" smtClean="0"/>
              <a:t>it</a:t>
            </a:r>
            <a:r>
              <a:rPr lang="en-US" dirty="0" smtClean="0"/>
              <a:t>}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 </a:t>
            </a:r>
            <a:r>
              <a:rPr lang="en-US" dirty="0" smtClean="0">
                <a:sym typeface="Symbol" panose="05050102010706020507" pitchFamily="18" charset="2"/>
              </a:rPr>
              <a:t>is </a:t>
            </a:r>
            <a:r>
              <a:rPr lang="en-US" i="1" dirty="0" smtClean="0">
                <a:sym typeface="Symbol" panose="05050102010706020507" pitchFamily="18" charset="2"/>
              </a:rPr>
              <a:t>additional </a:t>
            </a:r>
            <a:r>
              <a:rPr lang="en-US" dirty="0" smtClean="0">
                <a:sym typeface="Symbol" panose="05050102010706020507" pitchFamily="18" charset="2"/>
              </a:rPr>
              <a:t>effect of belligerent on defender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32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IMF </a:t>
            </a:r>
            <a:r>
              <a:rPr lang="en-US" dirty="0" err="1" smtClean="0"/>
              <a:t>DoTS</a:t>
            </a:r>
            <a:r>
              <a:rPr lang="en-US" dirty="0" smtClean="0"/>
              <a:t> trade: &gt;200 “countries” </a:t>
            </a:r>
            <a:r>
              <a:rPr lang="en-US" dirty="0" smtClean="0"/>
              <a:t>200</a:t>
            </a:r>
            <a:r>
              <a:rPr lang="en-US" dirty="0" smtClean="0"/>
              <a:t>0Q1-2016Q4 </a:t>
            </a:r>
            <a:r>
              <a:rPr lang="en-US" dirty="0" smtClean="0"/>
              <a:t>(with gaps)</a:t>
            </a:r>
          </a:p>
          <a:p>
            <a:pPr lvl="1"/>
            <a:r>
              <a:rPr lang="en-US" dirty="0" smtClean="0"/>
              <a:t>Exports are US$ average of FOB exports and CIF imports</a:t>
            </a:r>
            <a:endParaRPr lang="en-US" dirty="0" smtClean="0"/>
          </a:p>
          <a:p>
            <a:r>
              <a:rPr lang="en-US" dirty="0" smtClean="0"/>
              <a:t>RTAs</a:t>
            </a:r>
            <a:r>
              <a:rPr lang="en-US" dirty="0" smtClean="0"/>
              <a:t>: </a:t>
            </a:r>
            <a:r>
              <a:rPr lang="en-US" i="1" dirty="0" smtClean="0"/>
              <a:t>WTO</a:t>
            </a:r>
            <a:endParaRPr lang="en-US" dirty="0" smtClean="0"/>
          </a:p>
          <a:p>
            <a:r>
              <a:rPr lang="en-US" dirty="0" smtClean="0"/>
              <a:t>Currency Unions: </a:t>
            </a:r>
            <a:r>
              <a:rPr lang="en-US" dirty="0" smtClean="0"/>
              <a:t>Glick-Rose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6C9-1232-49C7-87A0-BA8B83A7D212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Rose: Export Effects of Currency Wars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9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1818</Words>
  <Application>Microsoft Office PowerPoint</Application>
  <PresentationFormat>Widescreen</PresentationFormat>
  <Paragraphs>604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Office Theme</vt:lpstr>
      <vt:lpstr>Currency Wars? Unconventional Monetary Policy Does Not Stimulate Exports</vt:lpstr>
      <vt:lpstr>Motivation: What are the Export Effects of Unconventional Monetary Policy (UMP)?</vt:lpstr>
      <vt:lpstr>Strategy</vt:lpstr>
      <vt:lpstr>Preview of Findings</vt:lpstr>
      <vt:lpstr>A Naïve Look</vt:lpstr>
      <vt:lpstr>But that’s … Simplistic</vt:lpstr>
      <vt:lpstr>Standard Gravity  Model</vt:lpstr>
      <vt:lpstr>Estimation</vt:lpstr>
      <vt:lpstr>Data Set</vt:lpstr>
      <vt:lpstr>Countries</vt:lpstr>
      <vt:lpstr>Measures of Unconventional Monetary Policy</vt:lpstr>
      <vt:lpstr>Measures of Unconventional Monetary Policy</vt:lpstr>
      <vt:lpstr>Main Results</vt:lpstr>
      <vt:lpstr>Unconventional Monetary Policy and Exports</vt:lpstr>
      <vt:lpstr>Results seem robust</vt:lpstr>
      <vt:lpstr>Sensitivity Analysis, 1</vt:lpstr>
      <vt:lpstr>Sensitivity Analysis, 2</vt:lpstr>
      <vt:lpstr>Monadic Fixed Effect Event Studies</vt:lpstr>
      <vt:lpstr>Exporter-Date Fixed Effects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Currency Unions and Trade: A Post-EMU Mea Culpa</dc:title>
  <dc:creator>Microsoft account</dc:creator>
  <cp:lastModifiedBy>Andrew Rose</cp:lastModifiedBy>
  <cp:revision>65</cp:revision>
  <dcterms:created xsi:type="dcterms:W3CDTF">2015-05-26T03:10:05Z</dcterms:created>
  <dcterms:modified xsi:type="dcterms:W3CDTF">2017-12-12T23:57:42Z</dcterms:modified>
</cp:coreProperties>
</file>