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charts/chart3.xml" ContentType="application/vnd.openxmlformats-officedocument.drawingml.chart+xml"/>
  <Override PartName="/ppt/charts/chart4.xml" ContentType="application/vnd.openxmlformats-officedocument.drawingml.chart+xml"/>
  <Override PartName="/ppt/drawings/drawing3.xml" ContentType="application/vnd.openxmlformats-officedocument.drawingml.chartshapes+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5.xml" ContentType="application/vnd.openxmlformats-officedocument.drawingml.char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6.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7.xml" ContentType="application/vnd.openxmlformats-officedocument.drawingml.chart+xml"/>
  <Override PartName="/ppt/notesSlides/notesSlide9.xml" ContentType="application/vnd.openxmlformats-officedocument.presentationml.notesSlide+xml"/>
  <Override PartName="/ppt/charts/chart8.xml" ContentType="application/vnd.openxmlformats-officedocument.drawingml.chart+xml"/>
  <Override PartName="/ppt/notesSlides/notesSlide10.xml" ContentType="application/vnd.openxmlformats-officedocument.presentationml.notesSlide+xml"/>
  <Override PartName="/ppt/charts/chart9.xml" ContentType="application/vnd.openxmlformats-officedocument.drawingml.chart+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0.xml" ContentType="application/vnd.openxmlformats-officedocument.drawingml.chart+xml"/>
  <Override PartName="/ppt/notesSlides/notesSlide13.xml" ContentType="application/vnd.openxmlformats-officedocument.presentationml.notesSlide+xml"/>
  <Override PartName="/ppt/charts/chart11.xml" ContentType="application/vnd.openxmlformats-officedocument.drawingml.chart+xml"/>
  <Override PartName="/ppt/drawings/drawing4.xml" ContentType="application/vnd.openxmlformats-officedocument.drawingml.chartshapes+xml"/>
  <Override PartName="/ppt/charts/chart12.xml" ContentType="application/vnd.openxmlformats-officedocument.drawingml.chart+xml"/>
  <Override PartName="/ppt/drawings/drawing5.xml" ContentType="application/vnd.openxmlformats-officedocument.drawingml.chartshapes+xml"/>
  <Override PartName="/ppt/notesSlides/notesSlide14.xml" ContentType="application/vnd.openxmlformats-officedocument.presentationml.notesSlide+xml"/>
  <Override PartName="/ppt/charts/chart13.xml" ContentType="application/vnd.openxmlformats-officedocument.drawingml.chart+xml"/>
  <Override PartName="/ppt/drawings/drawing6.xml" ContentType="application/vnd.openxmlformats-officedocument.drawingml.chartshapes+xml"/>
  <Override PartName="/ppt/charts/chart14.xml" ContentType="application/vnd.openxmlformats-officedocument.drawingml.chart+xml"/>
  <Override PartName="/ppt/drawings/drawing7.xml" ContentType="application/vnd.openxmlformats-officedocument.drawingml.chartshapes+xml"/>
  <Override PartName="/ppt/notesSlides/notesSlide15.xml" ContentType="application/vnd.openxmlformats-officedocument.presentationml.notesSlide+xml"/>
  <Override PartName="/ppt/charts/chart15.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6.xml" ContentType="application/vnd.openxmlformats-officedocument.presentationml.notesSlide+xml"/>
  <Override PartName="/ppt/charts/chart16.xml" ContentType="application/vnd.openxmlformats-officedocument.drawingml.chart+xml"/>
  <Override PartName="/ppt/charts/style2.xml" ContentType="application/vnd.ms-office.chartstyle+xml"/>
  <Override PartName="/ppt/charts/colors2.xml" ContentType="application/vnd.ms-office.chartcolorstyle+xml"/>
  <Override PartName="/ppt/charts/chart17.xml" ContentType="application/vnd.openxmlformats-officedocument.drawingml.chart+xml"/>
  <Override PartName="/ppt/charts/style3.xml" ContentType="application/vnd.ms-office.chartstyle+xml"/>
  <Override PartName="/ppt/charts/colors3.xml" ContentType="application/vnd.ms-office.chartcolorstyle+xml"/>
  <Override PartName="/ppt/charts/chart18.xml" ContentType="application/vnd.openxmlformats-officedocument.drawingml.chart+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4"/>
  </p:notesMasterIdLst>
  <p:sldIdLst>
    <p:sldId id="265" r:id="rId2"/>
    <p:sldId id="295" r:id="rId3"/>
    <p:sldId id="323" r:id="rId4"/>
    <p:sldId id="303" r:id="rId5"/>
    <p:sldId id="302" r:id="rId6"/>
    <p:sldId id="322" r:id="rId7"/>
    <p:sldId id="305" r:id="rId8"/>
    <p:sldId id="306" r:id="rId9"/>
    <p:sldId id="307" r:id="rId10"/>
    <p:sldId id="309" r:id="rId11"/>
    <p:sldId id="325" r:id="rId12"/>
    <p:sldId id="308" r:id="rId13"/>
    <p:sldId id="311" r:id="rId14"/>
    <p:sldId id="310" r:id="rId15"/>
    <p:sldId id="312" r:id="rId16"/>
    <p:sldId id="313" r:id="rId17"/>
    <p:sldId id="315" r:id="rId18"/>
    <p:sldId id="319" r:id="rId19"/>
    <p:sldId id="300" r:id="rId20"/>
    <p:sldId id="320" r:id="rId21"/>
    <p:sldId id="267" r:id="rId22"/>
    <p:sldId id="266" r:id="rId23"/>
    <p:sldId id="326" r:id="rId24"/>
    <p:sldId id="272" r:id="rId25"/>
    <p:sldId id="296" r:id="rId26"/>
    <p:sldId id="274" r:id="rId27"/>
    <p:sldId id="282" r:id="rId28"/>
    <p:sldId id="292" r:id="rId29"/>
    <p:sldId id="273" r:id="rId30"/>
    <p:sldId id="275" r:id="rId31"/>
    <p:sldId id="281" r:id="rId32"/>
    <p:sldId id="280" r:id="rId33"/>
    <p:sldId id="287" r:id="rId34"/>
    <p:sldId id="263" r:id="rId35"/>
    <p:sldId id="283" r:id="rId36"/>
    <p:sldId id="260" r:id="rId37"/>
    <p:sldId id="294" r:id="rId38"/>
    <p:sldId id="261" r:id="rId39"/>
    <p:sldId id="262" r:id="rId40"/>
    <p:sldId id="291" r:id="rId41"/>
    <p:sldId id="298" r:id="rId42"/>
    <p:sldId id="324"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1758" autoAdjust="0"/>
  </p:normalViewPr>
  <p:slideViewPr>
    <p:cSldViewPr snapToGrid="0">
      <p:cViewPr varScale="1">
        <p:scale>
          <a:sx n="89" d="100"/>
          <a:sy n="89" d="100"/>
        </p:scale>
        <p:origin x="108" y="1764"/>
      </p:cViewPr>
      <p:guideLst>
        <p:guide orient="horz" pos="2160"/>
        <p:guide pos="2880"/>
      </p:guideLst>
    </p:cSldViewPr>
  </p:slideViewPr>
  <p:notesTextViewPr>
    <p:cViewPr>
      <p:scale>
        <a:sx n="75" d="100"/>
        <a:sy n="75"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Shangjin%20Wei\Economic%20Policy%20Panel\Final%20program%20coding%20for%20EP\China%20sex%20ratio%20annual%20data.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AAK\Documents\China%20slowdown\China%20data%20demand%20side.xlsx" TargetMode="External"/></Relationships>
</file>

<file path=ppt/charts/_rels/chart11.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Microsoft_Excel_Worksheet2.xlsx"/></Relationships>
</file>

<file path=ppt/charts/_rels/chart12.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package" Target="../embeddings/Microsoft_Excel_Worksheet3.xlsx"/></Relationships>
</file>

<file path=ppt/charts/_rels/chart13.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package" Target="../embeddings/Microsoft_Excel_Worksheet4.xlsx"/></Relationships>
</file>

<file path=ppt/charts/_rels/chart14.xml.rels><?xml version="1.0" encoding="UTF-8" standalone="yes"?>
<Relationships xmlns="http://schemas.openxmlformats.org/package/2006/relationships"><Relationship Id="rId2" Type="http://schemas.openxmlformats.org/officeDocument/2006/relationships/chartUserShapes" Target="../drawings/drawing7.xml"/><Relationship Id="rId1" Type="http://schemas.openxmlformats.org/officeDocument/2006/relationships/package" Target="../embeddings/Microsoft_Excel_Worksheet5.xlsx"/></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1.xml"/><Relationship Id="rId1" Type="http://schemas.microsoft.com/office/2011/relationships/chartStyle" Target="style1.xml"/></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2.xml"/><Relationship Id="rId1" Type="http://schemas.microsoft.com/office/2011/relationships/chartStyle" Target="style2.xml"/></Relationships>
</file>

<file path=ppt/charts/_rels/chart17.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3.xml"/><Relationship Id="rId1" Type="http://schemas.microsoft.com/office/2011/relationships/chartStyle" Target="style3.xml"/></Relationships>
</file>

<file path=ppt/charts/_rels/chart18.xml.rels><?xml version="1.0" encoding="UTF-8" standalone="yes"?>
<Relationships xmlns="http://schemas.openxmlformats.org/package/2006/relationships"><Relationship Id="rId1" Type="http://schemas.openxmlformats.org/officeDocument/2006/relationships/oleObject" Target="file:///C:\Users\AAK\AppData\Local\Temp\notes577C61\~7900195.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Shangjin%20Wei\Economic%20Policy%20Panel\Final%20program%20coding%20for%20EP\China%20sex%20ratio%20annual%20data.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Shangjin%20Wei\Economic%20Policy%20Panel\Final%20program%20coding%20for%20EP\China%20sex%20ratio%20annual%20data.xlsx"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C:\Shangjin%20Wei\Economic%20Policy%20Panel\Final%20program%20coding%20for%20EP\China%20sex%20ratio%20annual%20data.xlsx" TargetMode="External"/></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6.xml.rels><?xml version="1.0" encoding="UTF-8" standalone="yes"?>
<Relationships xmlns="http://schemas.openxmlformats.org/package/2006/relationships"><Relationship Id="rId1" Type="http://schemas.openxmlformats.org/officeDocument/2006/relationships/oleObject" Target="../embeddings/oleObject1.bin"/></Relationships>
</file>

<file path=ppt/charts/_rels/chart7.xml.rels><?xml version="1.0" encoding="UTF-8" standalone="yes"?>
<Relationships xmlns="http://schemas.openxmlformats.org/package/2006/relationships"><Relationship Id="rId1" Type="http://schemas.openxmlformats.org/officeDocument/2006/relationships/oleObject" Target="file:///C:\Users\AAK\Documents\China%20slowdown\China%20Slowdown%20Charts.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embeddings/oleObject2.bin"/></Relationships>
</file>

<file path=ppt/charts/_rels/chart9.xml.rels><?xml version="1.0" encoding="UTF-8" standalone="yes"?>
<Relationships xmlns="http://schemas.openxmlformats.org/package/2006/relationships"><Relationship Id="rId1" Type="http://schemas.openxmlformats.org/officeDocument/2006/relationships/oleObject" Target="file:///C:\Users\AAK\AppData\Local\Temp\notes577C61\Result_summary_Final.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Sheet5!$C$1</c:f>
              <c:strCache>
                <c:ptCount val="1"/>
                <c:pt idx="0">
                  <c:v>15-64</c:v>
                </c:pt>
              </c:strCache>
            </c:strRef>
          </c:tx>
          <c:marker>
            <c:symbol val="none"/>
          </c:marker>
          <c:cat>
            <c:numRef>
              <c:f>Sheet5!$B$2:$B$82</c:f>
              <c:numCache>
                <c:formatCode>General</c:formatCode>
                <c:ptCount val="81"/>
                <c:pt idx="0">
                  <c:v>1950</c:v>
                </c:pt>
                <c:pt idx="1">
                  <c:v>1951</c:v>
                </c:pt>
                <c:pt idx="2">
                  <c:v>1952</c:v>
                </c:pt>
                <c:pt idx="3">
                  <c:v>1953</c:v>
                </c:pt>
                <c:pt idx="4">
                  <c:v>1954</c:v>
                </c:pt>
                <c:pt idx="5">
                  <c:v>1955</c:v>
                </c:pt>
                <c:pt idx="6">
                  <c:v>1956</c:v>
                </c:pt>
                <c:pt idx="7">
                  <c:v>1957</c:v>
                </c:pt>
                <c:pt idx="8">
                  <c:v>1958</c:v>
                </c:pt>
                <c:pt idx="9">
                  <c:v>1959</c:v>
                </c:pt>
                <c:pt idx="10">
                  <c:v>1960</c:v>
                </c:pt>
                <c:pt idx="11">
                  <c:v>1961</c:v>
                </c:pt>
                <c:pt idx="12">
                  <c:v>1962</c:v>
                </c:pt>
                <c:pt idx="13">
                  <c:v>1963</c:v>
                </c:pt>
                <c:pt idx="14">
                  <c:v>1964</c:v>
                </c:pt>
                <c:pt idx="15">
                  <c:v>1965</c:v>
                </c:pt>
                <c:pt idx="16">
                  <c:v>1966</c:v>
                </c:pt>
                <c:pt idx="17">
                  <c:v>1967</c:v>
                </c:pt>
                <c:pt idx="18">
                  <c:v>1968</c:v>
                </c:pt>
                <c:pt idx="19">
                  <c:v>1969</c:v>
                </c:pt>
                <c:pt idx="20">
                  <c:v>1970</c:v>
                </c:pt>
                <c:pt idx="21">
                  <c:v>1971</c:v>
                </c:pt>
                <c:pt idx="22">
                  <c:v>1972</c:v>
                </c:pt>
                <c:pt idx="23">
                  <c:v>1973</c:v>
                </c:pt>
                <c:pt idx="24">
                  <c:v>1974</c:v>
                </c:pt>
                <c:pt idx="25">
                  <c:v>1975</c:v>
                </c:pt>
                <c:pt idx="26">
                  <c:v>1976</c:v>
                </c:pt>
                <c:pt idx="27">
                  <c:v>1977</c:v>
                </c:pt>
                <c:pt idx="28">
                  <c:v>1978</c:v>
                </c:pt>
                <c:pt idx="29">
                  <c:v>1979</c:v>
                </c:pt>
                <c:pt idx="30">
                  <c:v>1980</c:v>
                </c:pt>
                <c:pt idx="31">
                  <c:v>1981</c:v>
                </c:pt>
                <c:pt idx="32">
                  <c:v>1982</c:v>
                </c:pt>
                <c:pt idx="33">
                  <c:v>1983</c:v>
                </c:pt>
                <c:pt idx="34">
                  <c:v>1984</c:v>
                </c:pt>
                <c:pt idx="35">
                  <c:v>1985</c:v>
                </c:pt>
                <c:pt idx="36">
                  <c:v>1986</c:v>
                </c:pt>
                <c:pt idx="37">
                  <c:v>1987</c:v>
                </c:pt>
                <c:pt idx="38">
                  <c:v>1988</c:v>
                </c:pt>
                <c:pt idx="39">
                  <c:v>1989</c:v>
                </c:pt>
                <c:pt idx="40">
                  <c:v>1990</c:v>
                </c:pt>
                <c:pt idx="41">
                  <c:v>1991</c:v>
                </c:pt>
                <c:pt idx="42">
                  <c:v>1992</c:v>
                </c:pt>
                <c:pt idx="43">
                  <c:v>1993</c:v>
                </c:pt>
                <c:pt idx="44">
                  <c:v>1994</c:v>
                </c:pt>
                <c:pt idx="45">
                  <c:v>1995</c:v>
                </c:pt>
                <c:pt idx="46">
                  <c:v>1996</c:v>
                </c:pt>
                <c:pt idx="47">
                  <c:v>1997</c:v>
                </c:pt>
                <c:pt idx="48">
                  <c:v>1998</c:v>
                </c:pt>
                <c:pt idx="49">
                  <c:v>1999</c:v>
                </c:pt>
                <c:pt idx="50">
                  <c:v>2000</c:v>
                </c:pt>
                <c:pt idx="51">
                  <c:v>2001</c:v>
                </c:pt>
                <c:pt idx="52">
                  <c:v>2002</c:v>
                </c:pt>
                <c:pt idx="53">
                  <c:v>2003</c:v>
                </c:pt>
                <c:pt idx="54">
                  <c:v>2004</c:v>
                </c:pt>
                <c:pt idx="55">
                  <c:v>2005</c:v>
                </c:pt>
                <c:pt idx="56">
                  <c:v>2006</c:v>
                </c:pt>
                <c:pt idx="57">
                  <c:v>2007</c:v>
                </c:pt>
                <c:pt idx="58">
                  <c:v>2008</c:v>
                </c:pt>
                <c:pt idx="59">
                  <c:v>2009</c:v>
                </c:pt>
                <c:pt idx="60">
                  <c:v>2010</c:v>
                </c:pt>
                <c:pt idx="61">
                  <c:v>2011</c:v>
                </c:pt>
                <c:pt idx="62">
                  <c:v>2012</c:v>
                </c:pt>
                <c:pt idx="63">
                  <c:v>2013</c:v>
                </c:pt>
                <c:pt idx="64">
                  <c:v>2014</c:v>
                </c:pt>
                <c:pt idx="65">
                  <c:v>2015</c:v>
                </c:pt>
                <c:pt idx="66">
                  <c:v>2016</c:v>
                </c:pt>
                <c:pt idx="67">
                  <c:v>2017</c:v>
                </c:pt>
                <c:pt idx="68">
                  <c:v>2018</c:v>
                </c:pt>
                <c:pt idx="69">
                  <c:v>2019</c:v>
                </c:pt>
                <c:pt idx="70">
                  <c:v>2020</c:v>
                </c:pt>
                <c:pt idx="71">
                  <c:v>2021</c:v>
                </c:pt>
                <c:pt idx="72">
                  <c:v>2022</c:v>
                </c:pt>
                <c:pt idx="73">
                  <c:v>2023</c:v>
                </c:pt>
                <c:pt idx="74">
                  <c:v>2024</c:v>
                </c:pt>
                <c:pt idx="75">
                  <c:v>2025</c:v>
                </c:pt>
                <c:pt idx="76">
                  <c:v>2026</c:v>
                </c:pt>
                <c:pt idx="77">
                  <c:v>2027</c:v>
                </c:pt>
                <c:pt idx="78">
                  <c:v>2028</c:v>
                </c:pt>
                <c:pt idx="79">
                  <c:v>2029</c:v>
                </c:pt>
                <c:pt idx="80">
                  <c:v>2030</c:v>
                </c:pt>
              </c:numCache>
            </c:numRef>
          </c:cat>
          <c:val>
            <c:numRef>
              <c:f>Sheet5!$C$2:$C$82</c:f>
              <c:numCache>
                <c:formatCode>0.00%</c:formatCode>
                <c:ptCount val="81"/>
                <c:pt idx="1">
                  <c:v>1.3552194872873079E-2</c:v>
                </c:pt>
                <c:pt idx="2">
                  <c:v>5.8883320936324842E-3</c:v>
                </c:pt>
                <c:pt idx="3">
                  <c:v>5.4973868263049662E-3</c:v>
                </c:pt>
                <c:pt idx="4">
                  <c:v>8.4559038968649389E-3</c:v>
                </c:pt>
                <c:pt idx="5">
                  <c:v>1.1363042076086766E-2</c:v>
                </c:pt>
                <c:pt idx="6">
                  <c:v>1.2582699649810265E-3</c:v>
                </c:pt>
                <c:pt idx="7">
                  <c:v>8.2861118682485257E-3</c:v>
                </c:pt>
                <c:pt idx="8">
                  <c:v>1.1507499509138566E-2</c:v>
                </c:pt>
                <c:pt idx="9">
                  <c:v>1.154256231942769E-2</c:v>
                </c:pt>
                <c:pt idx="10">
                  <c:v>1.0751731234530142E-2</c:v>
                </c:pt>
                <c:pt idx="11">
                  <c:v>1.4387677610363315E-2</c:v>
                </c:pt>
                <c:pt idx="12">
                  <c:v>1.0090461530115421E-2</c:v>
                </c:pt>
                <c:pt idx="13">
                  <c:v>1.0131987056406676E-2</c:v>
                </c:pt>
                <c:pt idx="14">
                  <c:v>1.5807187405292463E-2</c:v>
                </c:pt>
                <c:pt idx="15">
                  <c:v>2.3464815861650237E-2</c:v>
                </c:pt>
                <c:pt idx="16">
                  <c:v>2.0339069731761576E-2</c:v>
                </c:pt>
                <c:pt idx="17">
                  <c:v>2.8424355427242472E-2</c:v>
                </c:pt>
                <c:pt idx="18">
                  <c:v>3.275125132199061E-2</c:v>
                </c:pt>
                <c:pt idx="19">
                  <c:v>3.2024086492404541E-2</c:v>
                </c:pt>
                <c:pt idx="20">
                  <c:v>2.8979509714709015E-2</c:v>
                </c:pt>
                <c:pt idx="21">
                  <c:v>2.3806085061092799E-2</c:v>
                </c:pt>
                <c:pt idx="22">
                  <c:v>2.3536841831120724E-2</c:v>
                </c:pt>
                <c:pt idx="23">
                  <c:v>2.3048607753831541E-2</c:v>
                </c:pt>
                <c:pt idx="24">
                  <c:v>2.3416417607288981E-2</c:v>
                </c:pt>
                <c:pt idx="25">
                  <c:v>2.4543318886953731E-2</c:v>
                </c:pt>
                <c:pt idx="26">
                  <c:v>2.6194951956813515E-2</c:v>
                </c:pt>
                <c:pt idx="27">
                  <c:v>2.6579935317470271E-2</c:v>
                </c:pt>
                <c:pt idx="28">
                  <c:v>2.7481001970166074E-2</c:v>
                </c:pt>
                <c:pt idx="29">
                  <c:v>2.8628770115194414E-2</c:v>
                </c:pt>
                <c:pt idx="30">
                  <c:v>2.9633943043604099E-2</c:v>
                </c:pt>
                <c:pt idx="31">
                  <c:v>3.1589837317769202E-2</c:v>
                </c:pt>
                <c:pt idx="32">
                  <c:v>3.048876289934915E-2</c:v>
                </c:pt>
                <c:pt idx="33">
                  <c:v>3.0126823318362375E-2</c:v>
                </c:pt>
                <c:pt idx="34">
                  <c:v>3.0146386165350078E-2</c:v>
                </c:pt>
                <c:pt idx="35">
                  <c:v>2.9866396024742951E-2</c:v>
                </c:pt>
                <c:pt idx="36">
                  <c:v>2.6717642222245319E-2</c:v>
                </c:pt>
                <c:pt idx="37">
                  <c:v>2.6262342997648139E-2</c:v>
                </c:pt>
                <c:pt idx="38">
                  <c:v>2.4904325191525686E-2</c:v>
                </c:pt>
                <c:pt idx="39">
                  <c:v>2.2967464590909217E-2</c:v>
                </c:pt>
                <c:pt idx="40">
                  <c:v>2.0912205279774318E-2</c:v>
                </c:pt>
                <c:pt idx="41">
                  <c:v>1.3900220550692444E-2</c:v>
                </c:pt>
                <c:pt idx="42">
                  <c:v>1.5522811134372261E-2</c:v>
                </c:pt>
                <c:pt idx="43">
                  <c:v>1.5474688761679824E-2</c:v>
                </c:pt>
                <c:pt idx="44">
                  <c:v>1.362914969158528E-2</c:v>
                </c:pt>
                <c:pt idx="45">
                  <c:v>1.1436894071837261E-2</c:v>
                </c:pt>
                <c:pt idx="46">
                  <c:v>1.5229803569170638E-2</c:v>
                </c:pt>
                <c:pt idx="47">
                  <c:v>1.122621352296815E-2</c:v>
                </c:pt>
                <c:pt idx="48">
                  <c:v>9.8005804296901686E-3</c:v>
                </c:pt>
                <c:pt idx="49">
                  <c:v>1.1746971187947991E-2</c:v>
                </c:pt>
                <c:pt idx="50">
                  <c:v>1.4980225727504794E-2</c:v>
                </c:pt>
                <c:pt idx="51">
                  <c:v>1.57277742414598E-2</c:v>
                </c:pt>
                <c:pt idx="52">
                  <c:v>1.772303654162944E-2</c:v>
                </c:pt>
                <c:pt idx="53">
                  <c:v>1.8889119429924085E-2</c:v>
                </c:pt>
                <c:pt idx="54">
                  <c:v>1.8277268372793212E-2</c:v>
                </c:pt>
                <c:pt idx="55">
                  <c:v>1.6589091777061703E-2</c:v>
                </c:pt>
                <c:pt idx="56">
                  <c:v>1.2962481147501112E-2</c:v>
                </c:pt>
                <c:pt idx="57">
                  <c:v>1.2518872278267703E-2</c:v>
                </c:pt>
                <c:pt idx="58">
                  <c:v>1.1255547855928983E-2</c:v>
                </c:pt>
                <c:pt idx="59">
                  <c:v>9.3131251535956971E-3</c:v>
                </c:pt>
                <c:pt idx="60">
                  <c:v>7.1439251883223982E-3</c:v>
                </c:pt>
                <c:pt idx="61">
                  <c:v>5.5654588443948688E-3</c:v>
                </c:pt>
                <c:pt idx="62">
                  <c:v>3.5284928038499196E-3</c:v>
                </c:pt>
                <c:pt idx="63">
                  <c:v>1.7078417572280078E-3</c:v>
                </c:pt>
                <c:pt idx="64">
                  <c:v>4.0588845907274811E-4</c:v>
                </c:pt>
                <c:pt idx="65">
                  <c:v>-5.674180988517718E-4</c:v>
                </c:pt>
                <c:pt idx="66">
                  <c:v>-2.2084301485950928E-3</c:v>
                </c:pt>
                <c:pt idx="67">
                  <c:v>-2.9524171423228212E-3</c:v>
                </c:pt>
                <c:pt idx="68">
                  <c:v>-3.3093553890512916E-3</c:v>
                </c:pt>
                <c:pt idx="69">
                  <c:v>-3.1812034718962006E-3</c:v>
                </c:pt>
                <c:pt idx="70">
                  <c:v>-2.7233974181951489E-3</c:v>
                </c:pt>
                <c:pt idx="71">
                  <c:v>-1.9947578448559732E-3</c:v>
                </c:pt>
                <c:pt idx="72">
                  <c:v>-1.5638841636044806E-3</c:v>
                </c:pt>
                <c:pt idx="73">
                  <c:v>-1.4026265900813684E-3</c:v>
                </c:pt>
                <c:pt idx="74">
                  <c:v>-1.6940164989516131E-3</c:v>
                </c:pt>
                <c:pt idx="75">
                  <c:v>-2.3314512777366683E-3</c:v>
                </c:pt>
                <c:pt idx="76">
                  <c:v>-2.7636378415175655E-3</c:v>
                </c:pt>
                <c:pt idx="77">
                  <c:v>-3.3978950371374153E-3</c:v>
                </c:pt>
                <c:pt idx="78">
                  <c:v>-4.1813414029473889E-3</c:v>
                </c:pt>
                <c:pt idx="79">
                  <c:v>-5.246056474670583E-3</c:v>
                </c:pt>
                <c:pt idx="80">
                  <c:v>-6.5297150022446898E-3</c:v>
                </c:pt>
              </c:numCache>
            </c:numRef>
          </c:val>
          <c:smooth val="0"/>
        </c:ser>
        <c:ser>
          <c:idx val="1"/>
          <c:order val="1"/>
          <c:tx>
            <c:strRef>
              <c:f>Sheet5!$D$1</c:f>
              <c:strCache>
                <c:ptCount val="1"/>
                <c:pt idx="0">
                  <c:v>15-59</c:v>
                </c:pt>
              </c:strCache>
            </c:strRef>
          </c:tx>
          <c:marker>
            <c:symbol val="none"/>
          </c:marker>
          <c:cat>
            <c:numRef>
              <c:f>Sheet5!$B$2:$B$82</c:f>
              <c:numCache>
                <c:formatCode>General</c:formatCode>
                <c:ptCount val="81"/>
                <c:pt idx="0">
                  <c:v>1950</c:v>
                </c:pt>
                <c:pt idx="1">
                  <c:v>1951</c:v>
                </c:pt>
                <c:pt idx="2">
                  <c:v>1952</c:v>
                </c:pt>
                <c:pt idx="3">
                  <c:v>1953</c:v>
                </c:pt>
                <c:pt idx="4">
                  <c:v>1954</c:v>
                </c:pt>
                <c:pt idx="5">
                  <c:v>1955</c:v>
                </c:pt>
                <c:pt idx="6">
                  <c:v>1956</c:v>
                </c:pt>
                <c:pt idx="7">
                  <c:v>1957</c:v>
                </c:pt>
                <c:pt idx="8">
                  <c:v>1958</c:v>
                </c:pt>
                <c:pt idx="9">
                  <c:v>1959</c:v>
                </c:pt>
                <c:pt idx="10">
                  <c:v>1960</c:v>
                </c:pt>
                <c:pt idx="11">
                  <c:v>1961</c:v>
                </c:pt>
                <c:pt idx="12">
                  <c:v>1962</c:v>
                </c:pt>
                <c:pt idx="13">
                  <c:v>1963</c:v>
                </c:pt>
                <c:pt idx="14">
                  <c:v>1964</c:v>
                </c:pt>
                <c:pt idx="15">
                  <c:v>1965</c:v>
                </c:pt>
                <c:pt idx="16">
                  <c:v>1966</c:v>
                </c:pt>
                <c:pt idx="17">
                  <c:v>1967</c:v>
                </c:pt>
                <c:pt idx="18">
                  <c:v>1968</c:v>
                </c:pt>
                <c:pt idx="19">
                  <c:v>1969</c:v>
                </c:pt>
                <c:pt idx="20">
                  <c:v>1970</c:v>
                </c:pt>
                <c:pt idx="21">
                  <c:v>1971</c:v>
                </c:pt>
                <c:pt idx="22">
                  <c:v>1972</c:v>
                </c:pt>
                <c:pt idx="23">
                  <c:v>1973</c:v>
                </c:pt>
                <c:pt idx="24">
                  <c:v>1974</c:v>
                </c:pt>
                <c:pt idx="25">
                  <c:v>1975</c:v>
                </c:pt>
                <c:pt idx="26">
                  <c:v>1976</c:v>
                </c:pt>
                <c:pt idx="27">
                  <c:v>1977</c:v>
                </c:pt>
                <c:pt idx="28">
                  <c:v>1978</c:v>
                </c:pt>
                <c:pt idx="29">
                  <c:v>1979</c:v>
                </c:pt>
                <c:pt idx="30">
                  <c:v>1980</c:v>
                </c:pt>
                <c:pt idx="31">
                  <c:v>1981</c:v>
                </c:pt>
                <c:pt idx="32">
                  <c:v>1982</c:v>
                </c:pt>
                <c:pt idx="33">
                  <c:v>1983</c:v>
                </c:pt>
                <c:pt idx="34">
                  <c:v>1984</c:v>
                </c:pt>
                <c:pt idx="35">
                  <c:v>1985</c:v>
                </c:pt>
                <c:pt idx="36">
                  <c:v>1986</c:v>
                </c:pt>
                <c:pt idx="37">
                  <c:v>1987</c:v>
                </c:pt>
                <c:pt idx="38">
                  <c:v>1988</c:v>
                </c:pt>
                <c:pt idx="39">
                  <c:v>1989</c:v>
                </c:pt>
                <c:pt idx="40">
                  <c:v>1990</c:v>
                </c:pt>
                <c:pt idx="41">
                  <c:v>1991</c:v>
                </c:pt>
                <c:pt idx="42">
                  <c:v>1992</c:v>
                </c:pt>
                <c:pt idx="43">
                  <c:v>1993</c:v>
                </c:pt>
                <c:pt idx="44">
                  <c:v>1994</c:v>
                </c:pt>
                <c:pt idx="45">
                  <c:v>1995</c:v>
                </c:pt>
                <c:pt idx="46">
                  <c:v>1996</c:v>
                </c:pt>
                <c:pt idx="47">
                  <c:v>1997</c:v>
                </c:pt>
                <c:pt idx="48">
                  <c:v>1998</c:v>
                </c:pt>
                <c:pt idx="49">
                  <c:v>1999</c:v>
                </c:pt>
                <c:pt idx="50">
                  <c:v>2000</c:v>
                </c:pt>
                <c:pt idx="51">
                  <c:v>2001</c:v>
                </c:pt>
                <c:pt idx="52">
                  <c:v>2002</c:v>
                </c:pt>
                <c:pt idx="53">
                  <c:v>2003</c:v>
                </c:pt>
                <c:pt idx="54">
                  <c:v>2004</c:v>
                </c:pt>
                <c:pt idx="55">
                  <c:v>2005</c:v>
                </c:pt>
                <c:pt idx="56">
                  <c:v>2006</c:v>
                </c:pt>
                <c:pt idx="57">
                  <c:v>2007</c:v>
                </c:pt>
                <c:pt idx="58">
                  <c:v>2008</c:v>
                </c:pt>
                <c:pt idx="59">
                  <c:v>2009</c:v>
                </c:pt>
                <c:pt idx="60">
                  <c:v>2010</c:v>
                </c:pt>
                <c:pt idx="61">
                  <c:v>2011</c:v>
                </c:pt>
                <c:pt idx="62">
                  <c:v>2012</c:v>
                </c:pt>
                <c:pt idx="63">
                  <c:v>2013</c:v>
                </c:pt>
                <c:pt idx="64">
                  <c:v>2014</c:v>
                </c:pt>
                <c:pt idx="65">
                  <c:v>2015</c:v>
                </c:pt>
                <c:pt idx="66">
                  <c:v>2016</c:v>
                </c:pt>
                <c:pt idx="67">
                  <c:v>2017</c:v>
                </c:pt>
                <c:pt idx="68">
                  <c:v>2018</c:v>
                </c:pt>
                <c:pt idx="69">
                  <c:v>2019</c:v>
                </c:pt>
                <c:pt idx="70">
                  <c:v>2020</c:v>
                </c:pt>
                <c:pt idx="71">
                  <c:v>2021</c:v>
                </c:pt>
                <c:pt idx="72">
                  <c:v>2022</c:v>
                </c:pt>
                <c:pt idx="73">
                  <c:v>2023</c:v>
                </c:pt>
                <c:pt idx="74">
                  <c:v>2024</c:v>
                </c:pt>
                <c:pt idx="75">
                  <c:v>2025</c:v>
                </c:pt>
                <c:pt idx="76">
                  <c:v>2026</c:v>
                </c:pt>
                <c:pt idx="77">
                  <c:v>2027</c:v>
                </c:pt>
                <c:pt idx="78">
                  <c:v>2028</c:v>
                </c:pt>
                <c:pt idx="79">
                  <c:v>2029</c:v>
                </c:pt>
                <c:pt idx="80">
                  <c:v>2030</c:v>
                </c:pt>
              </c:numCache>
            </c:numRef>
          </c:cat>
          <c:val>
            <c:numRef>
              <c:f>Sheet5!$D$2:$D$82</c:f>
              <c:numCache>
                <c:formatCode>0.00%</c:formatCode>
                <c:ptCount val="81"/>
                <c:pt idx="1">
                  <c:v>1.4042059839077053E-2</c:v>
                </c:pt>
                <c:pt idx="2">
                  <c:v>6.0063427976846983E-3</c:v>
                </c:pt>
                <c:pt idx="3">
                  <c:v>5.4409423947578712E-3</c:v>
                </c:pt>
                <c:pt idx="4">
                  <c:v>8.5253434931116586E-3</c:v>
                </c:pt>
                <c:pt idx="5">
                  <c:v>1.1684333647888066E-2</c:v>
                </c:pt>
                <c:pt idx="6">
                  <c:v>2.1734339955263491E-3</c:v>
                </c:pt>
                <c:pt idx="7">
                  <c:v>9.5032124171292795E-3</c:v>
                </c:pt>
                <c:pt idx="8">
                  <c:v>1.269588360962918E-2</c:v>
                </c:pt>
                <c:pt idx="9">
                  <c:v>1.2312796292313272E-2</c:v>
                </c:pt>
                <c:pt idx="10">
                  <c:v>1.0946440733216527E-2</c:v>
                </c:pt>
                <c:pt idx="11">
                  <c:v>1.4279832902923043E-2</c:v>
                </c:pt>
                <c:pt idx="12">
                  <c:v>9.6592989557284566E-3</c:v>
                </c:pt>
                <c:pt idx="13">
                  <c:v>9.6427948924111533E-3</c:v>
                </c:pt>
                <c:pt idx="14">
                  <c:v>1.5598547625412101E-2</c:v>
                </c:pt>
                <c:pt idx="15">
                  <c:v>2.3671786323333468E-2</c:v>
                </c:pt>
                <c:pt idx="16">
                  <c:v>2.0435383478139786E-2</c:v>
                </c:pt>
                <c:pt idx="17">
                  <c:v>2.8871239521052399E-2</c:v>
                </c:pt>
                <c:pt idx="18">
                  <c:v>3.3298299498471955E-2</c:v>
                </c:pt>
                <c:pt idx="19">
                  <c:v>3.2393131796916476E-2</c:v>
                </c:pt>
                <c:pt idx="20">
                  <c:v>2.9049969390878481E-2</c:v>
                </c:pt>
                <c:pt idx="21">
                  <c:v>2.3833204748050313E-2</c:v>
                </c:pt>
                <c:pt idx="22">
                  <c:v>2.3396431976031581E-2</c:v>
                </c:pt>
                <c:pt idx="23">
                  <c:v>2.2779492911765242E-2</c:v>
                </c:pt>
                <c:pt idx="24">
                  <c:v>2.3080976409437966E-2</c:v>
                </c:pt>
                <c:pt idx="25">
                  <c:v>2.4190181071336973E-2</c:v>
                </c:pt>
                <c:pt idx="26">
                  <c:v>2.5936641170822165E-2</c:v>
                </c:pt>
                <c:pt idx="27">
                  <c:v>2.6233033248680288E-2</c:v>
                </c:pt>
                <c:pt idx="28">
                  <c:v>2.7195854971164845E-2</c:v>
                </c:pt>
                <c:pt idx="29">
                  <c:v>2.86247344954936E-2</c:v>
                </c:pt>
                <c:pt idx="30">
                  <c:v>2.9995405070049438E-2</c:v>
                </c:pt>
                <c:pt idx="31">
                  <c:v>3.2504745580875377E-2</c:v>
                </c:pt>
                <c:pt idx="32">
                  <c:v>3.1665121486172107E-2</c:v>
                </c:pt>
                <c:pt idx="33">
                  <c:v>3.1308709128273313E-2</c:v>
                </c:pt>
                <c:pt idx="34">
                  <c:v>3.1009294074513742E-2</c:v>
                </c:pt>
                <c:pt idx="35">
                  <c:v>3.0252049918832465E-2</c:v>
                </c:pt>
                <c:pt idx="36">
                  <c:v>2.6952229560619691E-2</c:v>
                </c:pt>
                <c:pt idx="37">
                  <c:v>2.6149918159045778E-2</c:v>
                </c:pt>
                <c:pt idx="38">
                  <c:v>2.4500904775333711E-2</c:v>
                </c:pt>
                <c:pt idx="39">
                  <c:v>2.234080225028064E-2</c:v>
                </c:pt>
                <c:pt idx="40">
                  <c:v>2.0103885030907473E-2</c:v>
                </c:pt>
                <c:pt idx="41">
                  <c:v>1.3201233929769379E-2</c:v>
                </c:pt>
                <c:pt idx="42">
                  <c:v>1.460446247464503E-2</c:v>
                </c:pt>
                <c:pt idx="43">
                  <c:v>1.4465116963248143E-2</c:v>
                </c:pt>
                <c:pt idx="44">
                  <c:v>1.2707351281807932E-2</c:v>
                </c:pt>
                <c:pt idx="45">
                  <c:v>1.0715178273908702E-2</c:v>
                </c:pt>
                <c:pt idx="46">
                  <c:v>1.4935195392588172E-2</c:v>
                </c:pt>
                <c:pt idx="47">
                  <c:v>1.1008964769028722E-2</c:v>
                </c:pt>
                <c:pt idx="48">
                  <c:v>9.7017800821074356E-3</c:v>
                </c:pt>
                <c:pt idx="49">
                  <c:v>1.1828597212398902E-2</c:v>
                </c:pt>
                <c:pt idx="50">
                  <c:v>1.5252940085281818E-2</c:v>
                </c:pt>
                <c:pt idx="51">
                  <c:v>1.6345140442606276E-2</c:v>
                </c:pt>
                <c:pt idx="52">
                  <c:v>1.8466993122054073E-2</c:v>
                </c:pt>
                <c:pt idx="53">
                  <c:v>1.949167798635092E-2</c:v>
                </c:pt>
                <c:pt idx="54">
                  <c:v>1.8381729036045669E-2</c:v>
                </c:pt>
                <c:pt idx="55">
                  <c:v>1.5989470211575346E-2</c:v>
                </c:pt>
                <c:pt idx="56">
                  <c:v>1.2011995372073743E-2</c:v>
                </c:pt>
                <c:pt idx="57">
                  <c:v>1.1079877396414981E-2</c:v>
                </c:pt>
                <c:pt idx="58">
                  <c:v>9.2028094724928376E-3</c:v>
                </c:pt>
                <c:pt idx="59">
                  <c:v>6.4455753475523786E-3</c:v>
                </c:pt>
                <c:pt idx="60">
                  <c:v>3.4015491443877641E-3</c:v>
                </c:pt>
                <c:pt idx="61">
                  <c:v>1.2848061313626602E-3</c:v>
                </c:pt>
                <c:pt idx="62">
                  <c:v>-1.8318692176984459E-3</c:v>
                </c:pt>
                <c:pt idx="63">
                  <c:v>-3.907574953667327E-3</c:v>
                </c:pt>
                <c:pt idx="64">
                  <c:v>-4.1951054967624014E-3</c:v>
                </c:pt>
                <c:pt idx="65">
                  <c:v>-3.4120290370853157E-3</c:v>
                </c:pt>
                <c:pt idx="66">
                  <c:v>-3.0902674323674598E-3</c:v>
                </c:pt>
                <c:pt idx="67">
                  <c:v>-2.1654690231112839E-3</c:v>
                </c:pt>
                <c:pt idx="68">
                  <c:v>-1.8122582619405233E-3</c:v>
                </c:pt>
                <c:pt idx="69">
                  <c:v>-2.4557568378258047E-3</c:v>
                </c:pt>
                <c:pt idx="70">
                  <c:v>-3.6530672081835675E-3</c:v>
                </c:pt>
                <c:pt idx="71">
                  <c:v>-3.9923444642323879E-3</c:v>
                </c:pt>
                <c:pt idx="72">
                  <c:v>-4.8979967018404694E-3</c:v>
                </c:pt>
                <c:pt idx="73">
                  <c:v>-5.8227316364020251E-3</c:v>
                </c:pt>
                <c:pt idx="74">
                  <c:v>-6.7914944827403177E-3</c:v>
                </c:pt>
                <c:pt idx="75">
                  <c:v>-7.8224186241274401E-3</c:v>
                </c:pt>
                <c:pt idx="76">
                  <c:v>-8.3409285807288739E-3</c:v>
                </c:pt>
                <c:pt idx="77">
                  <c:v>-9.5124151505924896E-3</c:v>
                </c:pt>
                <c:pt idx="78">
                  <c:v>-1.0324852897986802E-2</c:v>
                </c:pt>
                <c:pt idx="79">
                  <c:v>-1.0654266902837977E-2</c:v>
                </c:pt>
                <c:pt idx="80">
                  <c:v>-1.0688471553236361E-2</c:v>
                </c:pt>
              </c:numCache>
            </c:numRef>
          </c:val>
          <c:smooth val="0"/>
        </c:ser>
        <c:ser>
          <c:idx val="2"/>
          <c:order val="2"/>
          <c:tx>
            <c:strRef>
              <c:f>Sheet5!$E$1</c:f>
              <c:strCache>
                <c:ptCount val="1"/>
                <c:pt idx="0">
                  <c:v>US 15-64</c:v>
                </c:pt>
              </c:strCache>
            </c:strRef>
          </c:tx>
          <c:marker>
            <c:symbol val="none"/>
          </c:marker>
          <c:cat>
            <c:numRef>
              <c:f>Sheet5!$B$2:$B$82</c:f>
              <c:numCache>
                <c:formatCode>General</c:formatCode>
                <c:ptCount val="81"/>
                <c:pt idx="0">
                  <c:v>1950</c:v>
                </c:pt>
                <c:pt idx="1">
                  <c:v>1951</c:v>
                </c:pt>
                <c:pt idx="2">
                  <c:v>1952</c:v>
                </c:pt>
                <c:pt idx="3">
                  <c:v>1953</c:v>
                </c:pt>
                <c:pt idx="4">
                  <c:v>1954</c:v>
                </c:pt>
                <c:pt idx="5">
                  <c:v>1955</c:v>
                </c:pt>
                <c:pt idx="6">
                  <c:v>1956</c:v>
                </c:pt>
                <c:pt idx="7">
                  <c:v>1957</c:v>
                </c:pt>
                <c:pt idx="8">
                  <c:v>1958</c:v>
                </c:pt>
                <c:pt idx="9">
                  <c:v>1959</c:v>
                </c:pt>
                <c:pt idx="10">
                  <c:v>1960</c:v>
                </c:pt>
                <c:pt idx="11">
                  <c:v>1961</c:v>
                </c:pt>
                <c:pt idx="12">
                  <c:v>1962</c:v>
                </c:pt>
                <c:pt idx="13">
                  <c:v>1963</c:v>
                </c:pt>
                <c:pt idx="14">
                  <c:v>1964</c:v>
                </c:pt>
                <c:pt idx="15">
                  <c:v>1965</c:v>
                </c:pt>
                <c:pt idx="16">
                  <c:v>1966</c:v>
                </c:pt>
                <c:pt idx="17">
                  <c:v>1967</c:v>
                </c:pt>
                <c:pt idx="18">
                  <c:v>1968</c:v>
                </c:pt>
                <c:pt idx="19">
                  <c:v>1969</c:v>
                </c:pt>
                <c:pt idx="20">
                  <c:v>1970</c:v>
                </c:pt>
                <c:pt idx="21">
                  <c:v>1971</c:v>
                </c:pt>
                <c:pt idx="22">
                  <c:v>1972</c:v>
                </c:pt>
                <c:pt idx="23">
                  <c:v>1973</c:v>
                </c:pt>
                <c:pt idx="24">
                  <c:v>1974</c:v>
                </c:pt>
                <c:pt idx="25">
                  <c:v>1975</c:v>
                </c:pt>
                <c:pt idx="26">
                  <c:v>1976</c:v>
                </c:pt>
                <c:pt idx="27">
                  <c:v>1977</c:v>
                </c:pt>
                <c:pt idx="28">
                  <c:v>1978</c:v>
                </c:pt>
                <c:pt idx="29">
                  <c:v>1979</c:v>
                </c:pt>
                <c:pt idx="30">
                  <c:v>1980</c:v>
                </c:pt>
                <c:pt idx="31">
                  <c:v>1981</c:v>
                </c:pt>
                <c:pt idx="32">
                  <c:v>1982</c:v>
                </c:pt>
                <c:pt idx="33">
                  <c:v>1983</c:v>
                </c:pt>
                <c:pt idx="34">
                  <c:v>1984</c:v>
                </c:pt>
                <c:pt idx="35">
                  <c:v>1985</c:v>
                </c:pt>
                <c:pt idx="36">
                  <c:v>1986</c:v>
                </c:pt>
                <c:pt idx="37">
                  <c:v>1987</c:v>
                </c:pt>
                <c:pt idx="38">
                  <c:v>1988</c:v>
                </c:pt>
                <c:pt idx="39">
                  <c:v>1989</c:v>
                </c:pt>
                <c:pt idx="40">
                  <c:v>1990</c:v>
                </c:pt>
                <c:pt idx="41">
                  <c:v>1991</c:v>
                </c:pt>
                <c:pt idx="42">
                  <c:v>1992</c:v>
                </c:pt>
                <c:pt idx="43">
                  <c:v>1993</c:v>
                </c:pt>
                <c:pt idx="44">
                  <c:v>1994</c:v>
                </c:pt>
                <c:pt idx="45">
                  <c:v>1995</c:v>
                </c:pt>
                <c:pt idx="46">
                  <c:v>1996</c:v>
                </c:pt>
                <c:pt idx="47">
                  <c:v>1997</c:v>
                </c:pt>
                <c:pt idx="48">
                  <c:v>1998</c:v>
                </c:pt>
                <c:pt idx="49">
                  <c:v>1999</c:v>
                </c:pt>
                <c:pt idx="50">
                  <c:v>2000</c:v>
                </c:pt>
                <c:pt idx="51">
                  <c:v>2001</c:v>
                </c:pt>
                <c:pt idx="52">
                  <c:v>2002</c:v>
                </c:pt>
                <c:pt idx="53">
                  <c:v>2003</c:v>
                </c:pt>
                <c:pt idx="54">
                  <c:v>2004</c:v>
                </c:pt>
                <c:pt idx="55">
                  <c:v>2005</c:v>
                </c:pt>
                <c:pt idx="56">
                  <c:v>2006</c:v>
                </c:pt>
                <c:pt idx="57">
                  <c:v>2007</c:v>
                </c:pt>
                <c:pt idx="58">
                  <c:v>2008</c:v>
                </c:pt>
                <c:pt idx="59">
                  <c:v>2009</c:v>
                </c:pt>
                <c:pt idx="60">
                  <c:v>2010</c:v>
                </c:pt>
                <c:pt idx="61">
                  <c:v>2011</c:v>
                </c:pt>
                <c:pt idx="62">
                  <c:v>2012</c:v>
                </c:pt>
                <c:pt idx="63">
                  <c:v>2013</c:v>
                </c:pt>
                <c:pt idx="64">
                  <c:v>2014</c:v>
                </c:pt>
                <c:pt idx="65">
                  <c:v>2015</c:v>
                </c:pt>
                <c:pt idx="66">
                  <c:v>2016</c:v>
                </c:pt>
                <c:pt idx="67">
                  <c:v>2017</c:v>
                </c:pt>
                <c:pt idx="68">
                  <c:v>2018</c:v>
                </c:pt>
                <c:pt idx="69">
                  <c:v>2019</c:v>
                </c:pt>
                <c:pt idx="70">
                  <c:v>2020</c:v>
                </c:pt>
                <c:pt idx="71">
                  <c:v>2021</c:v>
                </c:pt>
                <c:pt idx="72">
                  <c:v>2022</c:v>
                </c:pt>
                <c:pt idx="73">
                  <c:v>2023</c:v>
                </c:pt>
                <c:pt idx="74">
                  <c:v>2024</c:v>
                </c:pt>
                <c:pt idx="75">
                  <c:v>2025</c:v>
                </c:pt>
                <c:pt idx="76">
                  <c:v>2026</c:v>
                </c:pt>
                <c:pt idx="77">
                  <c:v>2027</c:v>
                </c:pt>
                <c:pt idx="78">
                  <c:v>2028</c:v>
                </c:pt>
                <c:pt idx="79">
                  <c:v>2029</c:v>
                </c:pt>
                <c:pt idx="80">
                  <c:v>2030</c:v>
                </c:pt>
              </c:numCache>
            </c:numRef>
          </c:cat>
          <c:val>
            <c:numRef>
              <c:f>Sheet5!$E$2:$E$82</c:f>
              <c:numCache>
                <c:formatCode>0.00%</c:formatCode>
                <c:ptCount val="81"/>
                <c:pt idx="1">
                  <c:v>2.857841937851725E-3</c:v>
                </c:pt>
                <c:pt idx="2">
                  <c:v>5.5334888305503234E-3</c:v>
                </c:pt>
                <c:pt idx="3">
                  <c:v>6.5997631849680754E-3</c:v>
                </c:pt>
                <c:pt idx="4">
                  <c:v>7.2217829801184043E-3</c:v>
                </c:pt>
                <c:pt idx="5">
                  <c:v>8.0124063065391618E-3</c:v>
                </c:pt>
                <c:pt idx="6">
                  <c:v>1.0845204178537517E-2</c:v>
                </c:pt>
                <c:pt idx="7">
                  <c:v>1.1020086056255995E-2</c:v>
                </c:pt>
                <c:pt idx="8">
                  <c:v>1.1578311573665382E-2</c:v>
                </c:pt>
                <c:pt idx="9">
                  <c:v>1.2750204389083327E-2</c:v>
                </c:pt>
                <c:pt idx="10">
                  <c:v>1.4077225190251159E-2</c:v>
                </c:pt>
                <c:pt idx="11">
                  <c:v>1.2316526685807823E-2</c:v>
                </c:pt>
                <c:pt idx="12">
                  <c:v>1.4296064606195551E-2</c:v>
                </c:pt>
                <c:pt idx="13">
                  <c:v>1.5549322276037499E-2</c:v>
                </c:pt>
                <c:pt idx="14">
                  <c:v>1.6023194174007778E-2</c:v>
                </c:pt>
                <c:pt idx="15">
                  <c:v>1.6108198465162229E-2</c:v>
                </c:pt>
                <c:pt idx="16">
                  <c:v>1.5570344890617087E-2</c:v>
                </c:pt>
                <c:pt idx="17">
                  <c:v>1.5536156948728232E-2</c:v>
                </c:pt>
                <c:pt idx="18">
                  <c:v>1.5499879158946265E-2</c:v>
                </c:pt>
                <c:pt idx="19">
                  <c:v>1.5501293096609393E-2</c:v>
                </c:pt>
                <c:pt idx="20">
                  <c:v>1.5600587463283553E-2</c:v>
                </c:pt>
                <c:pt idx="21">
                  <c:v>1.7037806238221608E-2</c:v>
                </c:pt>
                <c:pt idx="22">
                  <c:v>1.6427166843140221E-2</c:v>
                </c:pt>
                <c:pt idx="23">
                  <c:v>1.6206321804869344E-2</c:v>
                </c:pt>
                <c:pt idx="24">
                  <c:v>1.6482389983158825E-2</c:v>
                </c:pt>
                <c:pt idx="25">
                  <c:v>1.6870646371946608E-2</c:v>
                </c:pt>
                <c:pt idx="26">
                  <c:v>1.3898826179664644E-2</c:v>
                </c:pt>
                <c:pt idx="27">
                  <c:v>1.4602620087336248E-2</c:v>
                </c:pt>
                <c:pt idx="28">
                  <c:v>1.475054229934924E-2</c:v>
                </c:pt>
                <c:pt idx="29">
                  <c:v>1.4095020935551076E-2</c:v>
                </c:pt>
                <c:pt idx="30">
                  <c:v>1.3089390633992268E-2</c:v>
                </c:pt>
                <c:pt idx="31">
                  <c:v>1.2213488341369977E-2</c:v>
                </c:pt>
                <c:pt idx="32">
                  <c:v>1.1537532873485209E-2</c:v>
                </c:pt>
                <c:pt idx="33">
                  <c:v>1.0734999064558378E-2</c:v>
                </c:pt>
                <c:pt idx="34">
                  <c:v>1.0123124254010005E-2</c:v>
                </c:pt>
                <c:pt idx="35">
                  <c:v>9.6741376368817862E-3</c:v>
                </c:pt>
                <c:pt idx="36">
                  <c:v>8.0857135704808913E-3</c:v>
                </c:pt>
                <c:pt idx="37">
                  <c:v>8.1574372982369109E-3</c:v>
                </c:pt>
                <c:pt idx="38">
                  <c:v>8.3007992906141883E-3</c:v>
                </c:pt>
                <c:pt idx="39">
                  <c:v>8.4645356719717669E-3</c:v>
                </c:pt>
                <c:pt idx="40">
                  <c:v>8.7447313599147321E-3</c:v>
                </c:pt>
                <c:pt idx="41">
                  <c:v>7.8344499675815863E-3</c:v>
                </c:pt>
                <c:pt idx="42">
                  <c:v>8.2798715726394925E-3</c:v>
                </c:pt>
                <c:pt idx="43">
                  <c:v>9.2221165377775974E-3</c:v>
                </c:pt>
                <c:pt idx="44">
                  <c:v>1.0800337181258345E-2</c:v>
                </c:pt>
                <c:pt idx="45">
                  <c:v>1.2514984971593698E-2</c:v>
                </c:pt>
                <c:pt idx="46">
                  <c:v>1.2863630643925103E-2</c:v>
                </c:pt>
                <c:pt idx="47">
                  <c:v>1.4738851273131811E-2</c:v>
                </c:pt>
                <c:pt idx="48">
                  <c:v>1.5626652123343698E-2</c:v>
                </c:pt>
                <c:pt idx="49">
                  <c:v>1.5238272666999082E-2</c:v>
                </c:pt>
                <c:pt idx="50">
                  <c:v>1.4162196003929144E-2</c:v>
                </c:pt>
                <c:pt idx="51">
                  <c:v>1.3256628314157085E-2</c:v>
                </c:pt>
                <c:pt idx="52">
                  <c:v>1.1665099765227404E-2</c:v>
                </c:pt>
                <c:pt idx="53">
                  <c:v>1.0855683269476373E-2</c:v>
                </c:pt>
                <c:pt idx="54">
                  <c:v>1.1042119265159809E-2</c:v>
                </c:pt>
                <c:pt idx="55">
                  <c:v>1.1668249864115944E-2</c:v>
                </c:pt>
                <c:pt idx="56">
                  <c:v>9.0481833336680806E-3</c:v>
                </c:pt>
                <c:pt idx="57">
                  <c:v>9.8080195861821907E-3</c:v>
                </c:pt>
                <c:pt idx="58">
                  <c:v>9.8852307950071262E-3</c:v>
                </c:pt>
                <c:pt idx="59">
                  <c:v>8.9638177958865049E-3</c:v>
                </c:pt>
                <c:pt idx="60">
                  <c:v>7.5929042616988763E-3</c:v>
                </c:pt>
                <c:pt idx="61">
                  <c:v>6.9117124727611379E-3</c:v>
                </c:pt>
                <c:pt idx="62">
                  <c:v>5.6868558789600629E-3</c:v>
                </c:pt>
                <c:pt idx="63">
                  <c:v>4.327526958170398E-3</c:v>
                </c:pt>
                <c:pt idx="64">
                  <c:v>3.3791436985577293E-3</c:v>
                </c:pt>
                <c:pt idx="65">
                  <c:v>2.8879983443397123E-3</c:v>
                </c:pt>
                <c:pt idx="66">
                  <c:v>3.142323818814549E-3</c:v>
                </c:pt>
                <c:pt idx="67">
                  <c:v>2.6088420107719941E-3</c:v>
                </c:pt>
                <c:pt idx="68">
                  <c:v>2.2849575184428739E-3</c:v>
                </c:pt>
                <c:pt idx="69">
                  <c:v>2.1541296013697108E-3</c:v>
                </c:pt>
                <c:pt idx="70">
                  <c:v>2.0612909066430206E-3</c:v>
                </c:pt>
                <c:pt idx="71">
                  <c:v>9.0806743790625664E-4</c:v>
                </c:pt>
                <c:pt idx="72">
                  <c:v>1.2775471095496651E-3</c:v>
                </c:pt>
                <c:pt idx="73">
                  <c:v>1.3498832720800684E-3</c:v>
                </c:pt>
                <c:pt idx="74">
                  <c:v>9.9719768982535224E-4</c:v>
                </c:pt>
                <c:pt idx="75">
                  <c:v>5.0732625228873374E-4</c:v>
                </c:pt>
                <c:pt idx="76">
                  <c:v>4.0104548408955755E-4</c:v>
                </c:pt>
                <c:pt idx="77">
                  <c:v>-1.3823610727121928E-5</c:v>
                </c:pt>
                <c:pt idx="78">
                  <c:v>-9.6766612753839667E-5</c:v>
                </c:pt>
                <c:pt idx="79">
                  <c:v>5.2535530608859167E-4</c:v>
                </c:pt>
                <c:pt idx="80">
                  <c:v>1.4370595550642531E-3</c:v>
                </c:pt>
              </c:numCache>
            </c:numRef>
          </c:val>
          <c:smooth val="0"/>
        </c:ser>
        <c:ser>
          <c:idx val="3"/>
          <c:order val="3"/>
          <c:tx>
            <c:strRef>
              <c:f>Sheet5!$F$1</c:f>
              <c:strCache>
                <c:ptCount val="1"/>
                <c:pt idx="0">
                  <c:v>US 15-59</c:v>
                </c:pt>
              </c:strCache>
            </c:strRef>
          </c:tx>
          <c:spPr>
            <a:ln>
              <a:solidFill>
                <a:schemeClr val="accent3">
                  <a:lumMod val="50000"/>
                </a:schemeClr>
              </a:solidFill>
            </a:ln>
          </c:spPr>
          <c:marker>
            <c:symbol val="none"/>
          </c:marker>
          <c:cat>
            <c:numRef>
              <c:f>Sheet5!$B$2:$B$82</c:f>
              <c:numCache>
                <c:formatCode>General</c:formatCode>
                <c:ptCount val="81"/>
                <c:pt idx="0">
                  <c:v>1950</c:v>
                </c:pt>
                <c:pt idx="1">
                  <c:v>1951</c:v>
                </c:pt>
                <c:pt idx="2">
                  <c:v>1952</c:v>
                </c:pt>
                <c:pt idx="3">
                  <c:v>1953</c:v>
                </c:pt>
                <c:pt idx="4">
                  <c:v>1954</c:v>
                </c:pt>
                <c:pt idx="5">
                  <c:v>1955</c:v>
                </c:pt>
                <c:pt idx="6">
                  <c:v>1956</c:v>
                </c:pt>
                <c:pt idx="7">
                  <c:v>1957</c:v>
                </c:pt>
                <c:pt idx="8">
                  <c:v>1958</c:v>
                </c:pt>
                <c:pt idx="9">
                  <c:v>1959</c:v>
                </c:pt>
                <c:pt idx="10">
                  <c:v>1960</c:v>
                </c:pt>
                <c:pt idx="11">
                  <c:v>1961</c:v>
                </c:pt>
                <c:pt idx="12">
                  <c:v>1962</c:v>
                </c:pt>
                <c:pt idx="13">
                  <c:v>1963</c:v>
                </c:pt>
                <c:pt idx="14">
                  <c:v>1964</c:v>
                </c:pt>
                <c:pt idx="15">
                  <c:v>1965</c:v>
                </c:pt>
                <c:pt idx="16">
                  <c:v>1966</c:v>
                </c:pt>
                <c:pt idx="17">
                  <c:v>1967</c:v>
                </c:pt>
                <c:pt idx="18">
                  <c:v>1968</c:v>
                </c:pt>
                <c:pt idx="19">
                  <c:v>1969</c:v>
                </c:pt>
                <c:pt idx="20">
                  <c:v>1970</c:v>
                </c:pt>
                <c:pt idx="21">
                  <c:v>1971</c:v>
                </c:pt>
                <c:pt idx="22">
                  <c:v>1972</c:v>
                </c:pt>
                <c:pt idx="23">
                  <c:v>1973</c:v>
                </c:pt>
                <c:pt idx="24">
                  <c:v>1974</c:v>
                </c:pt>
                <c:pt idx="25">
                  <c:v>1975</c:v>
                </c:pt>
                <c:pt idx="26">
                  <c:v>1976</c:v>
                </c:pt>
                <c:pt idx="27">
                  <c:v>1977</c:v>
                </c:pt>
                <c:pt idx="28">
                  <c:v>1978</c:v>
                </c:pt>
                <c:pt idx="29">
                  <c:v>1979</c:v>
                </c:pt>
                <c:pt idx="30">
                  <c:v>1980</c:v>
                </c:pt>
                <c:pt idx="31">
                  <c:v>1981</c:v>
                </c:pt>
                <c:pt idx="32">
                  <c:v>1982</c:v>
                </c:pt>
                <c:pt idx="33">
                  <c:v>1983</c:v>
                </c:pt>
                <c:pt idx="34">
                  <c:v>1984</c:v>
                </c:pt>
                <c:pt idx="35">
                  <c:v>1985</c:v>
                </c:pt>
                <c:pt idx="36">
                  <c:v>1986</c:v>
                </c:pt>
                <c:pt idx="37">
                  <c:v>1987</c:v>
                </c:pt>
                <c:pt idx="38">
                  <c:v>1988</c:v>
                </c:pt>
                <c:pt idx="39">
                  <c:v>1989</c:v>
                </c:pt>
                <c:pt idx="40">
                  <c:v>1990</c:v>
                </c:pt>
                <c:pt idx="41">
                  <c:v>1991</c:v>
                </c:pt>
                <c:pt idx="42">
                  <c:v>1992</c:v>
                </c:pt>
                <c:pt idx="43">
                  <c:v>1993</c:v>
                </c:pt>
                <c:pt idx="44">
                  <c:v>1994</c:v>
                </c:pt>
                <c:pt idx="45">
                  <c:v>1995</c:v>
                </c:pt>
                <c:pt idx="46">
                  <c:v>1996</c:v>
                </c:pt>
                <c:pt idx="47">
                  <c:v>1997</c:v>
                </c:pt>
                <c:pt idx="48">
                  <c:v>1998</c:v>
                </c:pt>
                <c:pt idx="49">
                  <c:v>1999</c:v>
                </c:pt>
                <c:pt idx="50">
                  <c:v>2000</c:v>
                </c:pt>
                <c:pt idx="51">
                  <c:v>2001</c:v>
                </c:pt>
                <c:pt idx="52">
                  <c:v>2002</c:v>
                </c:pt>
                <c:pt idx="53">
                  <c:v>2003</c:v>
                </c:pt>
                <c:pt idx="54">
                  <c:v>2004</c:v>
                </c:pt>
                <c:pt idx="55">
                  <c:v>2005</c:v>
                </c:pt>
                <c:pt idx="56">
                  <c:v>2006</c:v>
                </c:pt>
                <c:pt idx="57">
                  <c:v>2007</c:v>
                </c:pt>
                <c:pt idx="58">
                  <c:v>2008</c:v>
                </c:pt>
                <c:pt idx="59">
                  <c:v>2009</c:v>
                </c:pt>
                <c:pt idx="60">
                  <c:v>2010</c:v>
                </c:pt>
                <c:pt idx="61">
                  <c:v>2011</c:v>
                </c:pt>
                <c:pt idx="62">
                  <c:v>2012</c:v>
                </c:pt>
                <c:pt idx="63">
                  <c:v>2013</c:v>
                </c:pt>
                <c:pt idx="64">
                  <c:v>2014</c:v>
                </c:pt>
                <c:pt idx="65">
                  <c:v>2015</c:v>
                </c:pt>
                <c:pt idx="66">
                  <c:v>2016</c:v>
                </c:pt>
                <c:pt idx="67">
                  <c:v>2017</c:v>
                </c:pt>
                <c:pt idx="68">
                  <c:v>2018</c:v>
                </c:pt>
                <c:pt idx="69">
                  <c:v>2019</c:v>
                </c:pt>
                <c:pt idx="70">
                  <c:v>2020</c:v>
                </c:pt>
                <c:pt idx="71">
                  <c:v>2021</c:v>
                </c:pt>
                <c:pt idx="72">
                  <c:v>2022</c:v>
                </c:pt>
                <c:pt idx="73">
                  <c:v>2023</c:v>
                </c:pt>
                <c:pt idx="74">
                  <c:v>2024</c:v>
                </c:pt>
                <c:pt idx="75">
                  <c:v>2025</c:v>
                </c:pt>
                <c:pt idx="76">
                  <c:v>2026</c:v>
                </c:pt>
                <c:pt idx="77">
                  <c:v>2027</c:v>
                </c:pt>
                <c:pt idx="78">
                  <c:v>2028</c:v>
                </c:pt>
                <c:pt idx="79">
                  <c:v>2029</c:v>
                </c:pt>
                <c:pt idx="80">
                  <c:v>2030</c:v>
                </c:pt>
              </c:numCache>
            </c:numRef>
          </c:cat>
          <c:val>
            <c:numRef>
              <c:f>Sheet5!$F$2:$F$82</c:f>
              <c:numCache>
                <c:formatCode>0.00%</c:formatCode>
                <c:ptCount val="81"/>
                <c:pt idx="1">
                  <c:v>2.4609906796523215E-3</c:v>
                </c:pt>
                <c:pt idx="2">
                  <c:v>4.8576651867328329E-3</c:v>
                </c:pt>
                <c:pt idx="3">
                  <c:v>5.6866618151575031E-3</c:v>
                </c:pt>
                <c:pt idx="4">
                  <c:v>6.1817091702244271E-3</c:v>
                </c:pt>
                <c:pt idx="5">
                  <c:v>7.0786459135973737E-3</c:v>
                </c:pt>
                <c:pt idx="6">
                  <c:v>1.121154003101282E-2</c:v>
                </c:pt>
                <c:pt idx="7">
                  <c:v>1.1329358473815361E-2</c:v>
                </c:pt>
                <c:pt idx="8">
                  <c:v>1.1771043233645239E-2</c:v>
                </c:pt>
                <c:pt idx="9">
                  <c:v>1.2886242186421619E-2</c:v>
                </c:pt>
                <c:pt idx="10">
                  <c:v>1.4240798964305534E-2</c:v>
                </c:pt>
                <c:pt idx="11">
                  <c:v>1.3157894736842108E-2</c:v>
                </c:pt>
                <c:pt idx="12">
                  <c:v>1.5535157767105257E-2</c:v>
                </c:pt>
                <c:pt idx="13">
                  <c:v>1.6911209156118545E-2</c:v>
                </c:pt>
                <c:pt idx="14">
                  <c:v>1.6932672904054303E-2</c:v>
                </c:pt>
                <c:pt idx="15">
                  <c:v>1.6109537640033925E-2</c:v>
                </c:pt>
                <c:pt idx="16">
                  <c:v>1.4416077832617268E-2</c:v>
                </c:pt>
                <c:pt idx="17">
                  <c:v>1.3764920018201553E-2</c:v>
                </c:pt>
                <c:pt idx="18">
                  <c:v>1.3733394332277361E-2</c:v>
                </c:pt>
                <c:pt idx="19">
                  <c:v>1.4339237057220702E-2</c:v>
                </c:pt>
                <c:pt idx="20">
                  <c:v>1.5160672912259495E-2</c:v>
                </c:pt>
                <c:pt idx="21">
                  <c:v>1.6811378483420163E-2</c:v>
                </c:pt>
                <c:pt idx="22">
                  <c:v>1.6696079308409852E-2</c:v>
                </c:pt>
                <c:pt idx="23">
                  <c:v>1.6933832469443917E-2</c:v>
                </c:pt>
                <c:pt idx="24">
                  <c:v>1.7367638614679121E-2</c:v>
                </c:pt>
                <c:pt idx="25">
                  <c:v>1.7596895029418361E-2</c:v>
                </c:pt>
                <c:pt idx="26">
                  <c:v>1.3881185561135729E-2</c:v>
                </c:pt>
                <c:pt idx="27">
                  <c:v>1.4552921075507329E-2</c:v>
                </c:pt>
                <c:pt idx="28">
                  <c:v>1.4779962477656474E-2</c:v>
                </c:pt>
                <c:pt idx="29">
                  <c:v>1.4135252971532964E-2</c:v>
                </c:pt>
                <c:pt idx="30">
                  <c:v>1.2998011899891622E-2</c:v>
                </c:pt>
                <c:pt idx="31">
                  <c:v>1.2023522743375379E-2</c:v>
                </c:pt>
                <c:pt idx="32">
                  <c:v>1.1068560667054063E-2</c:v>
                </c:pt>
                <c:pt idx="33">
                  <c:v>1.0303424780844493E-2</c:v>
                </c:pt>
                <c:pt idx="34">
                  <c:v>9.9790275931078976E-3</c:v>
                </c:pt>
                <c:pt idx="35">
                  <c:v>9.8940025243957116E-3</c:v>
                </c:pt>
                <c:pt idx="36">
                  <c:v>8.5741163822066983E-3</c:v>
                </c:pt>
                <c:pt idx="37">
                  <c:v>8.8010340049035352E-3</c:v>
                </c:pt>
                <c:pt idx="38">
                  <c:v>9.1799467695172984E-3</c:v>
                </c:pt>
                <c:pt idx="39">
                  <c:v>9.5872571282729201E-3</c:v>
                </c:pt>
                <c:pt idx="40">
                  <c:v>1.0066635552789877E-2</c:v>
                </c:pt>
                <c:pt idx="41">
                  <c:v>9.4657468313813706E-3</c:v>
                </c:pt>
                <c:pt idx="42">
                  <c:v>9.9936427209154511E-3</c:v>
                </c:pt>
                <c:pt idx="43">
                  <c:v>1.0889269348909821E-2</c:v>
                </c:pt>
                <c:pt idx="44">
                  <c:v>1.2172949278340246E-2</c:v>
                </c:pt>
                <c:pt idx="45">
                  <c:v>1.3429135626272638E-2</c:v>
                </c:pt>
                <c:pt idx="46">
                  <c:v>1.3500060701711792E-2</c:v>
                </c:pt>
                <c:pt idx="47">
                  <c:v>1.4859490668647139E-2</c:v>
                </c:pt>
                <c:pt idx="48">
                  <c:v>1.5326507126206148E-2</c:v>
                </c:pt>
                <c:pt idx="49">
                  <c:v>1.4682461259459904E-2</c:v>
                </c:pt>
                <c:pt idx="50">
                  <c:v>1.3438889143485643E-2</c:v>
                </c:pt>
                <c:pt idx="51">
                  <c:v>1.2429768135930453E-2</c:v>
                </c:pt>
                <c:pt idx="52">
                  <c:v>1.0713906863265094E-2</c:v>
                </c:pt>
                <c:pt idx="53">
                  <c:v>9.6336559282336823E-3</c:v>
                </c:pt>
                <c:pt idx="54">
                  <c:v>9.3174158532849018E-3</c:v>
                </c:pt>
                <c:pt idx="55">
                  <c:v>9.3127131001360594E-3</c:v>
                </c:pt>
                <c:pt idx="56">
                  <c:v>6.1816248382089937E-3</c:v>
                </c:pt>
                <c:pt idx="57">
                  <c:v>6.3411405512735696E-3</c:v>
                </c:pt>
                <c:pt idx="58">
                  <c:v>6.1632791615394414E-3</c:v>
                </c:pt>
                <c:pt idx="59">
                  <c:v>5.4191398960452926E-3</c:v>
                </c:pt>
                <c:pt idx="60">
                  <c:v>4.4723844677705188E-3</c:v>
                </c:pt>
                <c:pt idx="61">
                  <c:v>4.3793944012652771E-3</c:v>
                </c:pt>
                <c:pt idx="62">
                  <c:v>3.7262626157635982E-3</c:v>
                </c:pt>
                <c:pt idx="63">
                  <c:v>2.7856162787687389E-3</c:v>
                </c:pt>
                <c:pt idx="64">
                  <c:v>1.8794566098526905E-3</c:v>
                </c:pt>
                <c:pt idx="65">
                  <c:v>1.1028824399470214E-3</c:v>
                </c:pt>
                <c:pt idx="66">
                  <c:v>1.0295957292369155E-3</c:v>
                </c:pt>
                <c:pt idx="67">
                  <c:v>2.1085003419884726E-4</c:v>
                </c:pt>
                <c:pt idx="68">
                  <c:v>-1.6967278859798869E-4</c:v>
                </c:pt>
                <c:pt idx="69">
                  <c:v>-4.1139777536652969E-5</c:v>
                </c:pt>
                <c:pt idx="70">
                  <c:v>3.3427444446158675E-4</c:v>
                </c:pt>
                <c:pt idx="71">
                  <c:v>-2.98175985523042E-4</c:v>
                </c:pt>
                <c:pt idx="72">
                  <c:v>3.9082989643007756E-4</c:v>
                </c:pt>
                <c:pt idx="73">
                  <c:v>9.4585008276188267E-4</c:v>
                </c:pt>
                <c:pt idx="74">
                  <c:v>1.2839080105588598E-3</c:v>
                </c:pt>
                <c:pt idx="75">
                  <c:v>1.5797464199253214E-3</c:v>
                </c:pt>
                <c:pt idx="76">
                  <c:v>2.3249144800180257E-3</c:v>
                </c:pt>
                <c:pt idx="77">
                  <c:v>2.7180299392019626E-3</c:v>
                </c:pt>
                <c:pt idx="78">
                  <c:v>2.9450428508830035E-3</c:v>
                </c:pt>
                <c:pt idx="79">
                  <c:v>3.1243649664702304E-3</c:v>
                </c:pt>
                <c:pt idx="80">
                  <c:v>3.1399559393279482E-3</c:v>
                </c:pt>
              </c:numCache>
            </c:numRef>
          </c:val>
          <c:smooth val="0"/>
        </c:ser>
        <c:dLbls>
          <c:showLegendKey val="0"/>
          <c:showVal val="0"/>
          <c:showCatName val="0"/>
          <c:showSerName val="0"/>
          <c:showPercent val="0"/>
          <c:showBubbleSize val="0"/>
        </c:dLbls>
        <c:smooth val="0"/>
        <c:axId val="424274024"/>
        <c:axId val="424275984"/>
      </c:lineChart>
      <c:catAx>
        <c:axId val="424274024"/>
        <c:scaling>
          <c:orientation val="minMax"/>
        </c:scaling>
        <c:delete val="0"/>
        <c:axPos val="b"/>
        <c:numFmt formatCode="General" sourceLinked="1"/>
        <c:majorTickMark val="out"/>
        <c:minorTickMark val="none"/>
        <c:tickLblPos val="nextTo"/>
        <c:crossAx val="424275984"/>
        <c:crosses val="autoZero"/>
        <c:auto val="1"/>
        <c:lblAlgn val="ctr"/>
        <c:lblOffset val="100"/>
        <c:noMultiLvlLbl val="0"/>
      </c:catAx>
      <c:valAx>
        <c:axId val="424275984"/>
        <c:scaling>
          <c:orientation val="minMax"/>
        </c:scaling>
        <c:delete val="0"/>
        <c:axPos val="l"/>
        <c:majorGridlines/>
        <c:numFmt formatCode="0.00%" sourceLinked="1"/>
        <c:majorTickMark val="out"/>
        <c:minorTickMark val="none"/>
        <c:tickLblPos val="nextTo"/>
        <c:crossAx val="424274024"/>
        <c:crosses val="autoZero"/>
        <c:crossBetween val="between"/>
      </c:valAx>
    </c:plotArea>
    <c:legend>
      <c:legendPos val="r"/>
      <c:layout>
        <c:manualLayout>
          <c:xMode val="edge"/>
          <c:yMode val="edge"/>
          <c:x val="0.72689329556185123"/>
          <c:y val="7.8381452318460221E-2"/>
          <c:w val="0.18214513726324749"/>
          <c:h val="0.32353893263342082"/>
        </c:manualLayout>
      </c:layout>
      <c:overlay val="1"/>
    </c:legend>
    <c:plotVisOnly val="1"/>
    <c:dispBlanksAs val="gap"/>
    <c:showDLblsOverMax val="0"/>
  </c:chart>
  <c:externalData r:id="rId1">
    <c:autoUpdate val="0"/>
  </c:externalData>
  <c:userShapes r:id="rId2"/>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US" sz="1400"/>
              <a:t>China: Real GDP and Contributions from Demand Side, 2010-2015</a:t>
            </a:r>
          </a:p>
        </c:rich>
      </c:tx>
      <c:layout/>
      <c:overlay val="0"/>
    </c:title>
    <c:autoTitleDeleted val="0"/>
    <c:plotArea>
      <c:layout/>
      <c:lineChart>
        <c:grouping val="standard"/>
        <c:varyColors val="0"/>
        <c:ser>
          <c:idx val="0"/>
          <c:order val="0"/>
          <c:tx>
            <c:v>Contribution from Consumption</c:v>
          </c:tx>
          <c:marker>
            <c:symbol val="none"/>
          </c:marker>
          <c:cat>
            <c:numRef>
              <c:f>Sheet1!$A$6:$A$32</c:f>
              <c:numCache>
                <c:formatCode>\ [$-1033]mm/yyyy</c:formatCode>
                <c:ptCount val="23"/>
                <c:pt idx="0">
                  <c:v>40238</c:v>
                </c:pt>
                <c:pt idx="1">
                  <c:v>40330</c:v>
                </c:pt>
                <c:pt idx="2">
                  <c:v>40422</c:v>
                </c:pt>
                <c:pt idx="3">
                  <c:v>40513</c:v>
                </c:pt>
                <c:pt idx="4">
                  <c:v>40603</c:v>
                </c:pt>
                <c:pt idx="5">
                  <c:v>40695</c:v>
                </c:pt>
                <c:pt idx="6">
                  <c:v>40787</c:v>
                </c:pt>
                <c:pt idx="7">
                  <c:v>40878</c:v>
                </c:pt>
                <c:pt idx="8">
                  <c:v>40969</c:v>
                </c:pt>
                <c:pt idx="9">
                  <c:v>41061</c:v>
                </c:pt>
                <c:pt idx="10">
                  <c:v>41153</c:v>
                </c:pt>
                <c:pt idx="11">
                  <c:v>41244</c:v>
                </c:pt>
                <c:pt idx="12">
                  <c:v>41334</c:v>
                </c:pt>
                <c:pt idx="13">
                  <c:v>41426</c:v>
                </c:pt>
                <c:pt idx="14">
                  <c:v>41518</c:v>
                </c:pt>
                <c:pt idx="15">
                  <c:v>41609</c:v>
                </c:pt>
                <c:pt idx="16">
                  <c:v>41699</c:v>
                </c:pt>
                <c:pt idx="17">
                  <c:v>41791</c:v>
                </c:pt>
                <c:pt idx="18">
                  <c:v>41883</c:v>
                </c:pt>
                <c:pt idx="19">
                  <c:v>41974</c:v>
                </c:pt>
                <c:pt idx="20">
                  <c:v>42064</c:v>
                </c:pt>
                <c:pt idx="21">
                  <c:v>42156</c:v>
                </c:pt>
                <c:pt idx="22">
                  <c:v>42248</c:v>
                </c:pt>
              </c:numCache>
            </c:numRef>
          </c:cat>
          <c:val>
            <c:numRef>
              <c:f>Sheet1!$C$6:$C$32</c:f>
              <c:numCache>
                <c:formatCode>#,##0.000</c:formatCode>
                <c:ptCount val="23"/>
                <c:pt idx="0">
                  <c:v>7.6</c:v>
                </c:pt>
                <c:pt idx="1">
                  <c:v>5</c:v>
                </c:pt>
                <c:pt idx="2">
                  <c:v>4.3</c:v>
                </c:pt>
                <c:pt idx="3">
                  <c:v>4.9000000000000004</c:v>
                </c:pt>
                <c:pt idx="4">
                  <c:v>6.1</c:v>
                </c:pt>
                <c:pt idx="5">
                  <c:v>5.0537000000000001</c:v>
                </c:pt>
                <c:pt idx="6">
                  <c:v>5</c:v>
                </c:pt>
                <c:pt idx="7">
                  <c:v>6</c:v>
                </c:pt>
                <c:pt idx="8">
                  <c:v>6.4</c:v>
                </c:pt>
                <c:pt idx="9">
                  <c:v>4.7</c:v>
                </c:pt>
                <c:pt idx="10">
                  <c:v>4.2</c:v>
                </c:pt>
                <c:pt idx="11">
                  <c:v>4.3492225700000002</c:v>
                </c:pt>
                <c:pt idx="12">
                  <c:v>4.3</c:v>
                </c:pt>
                <c:pt idx="13">
                  <c:v>3.4</c:v>
                </c:pt>
                <c:pt idx="14">
                  <c:v>3.5</c:v>
                </c:pt>
                <c:pt idx="15">
                  <c:v>3.7115877300000002</c:v>
                </c:pt>
                <c:pt idx="16">
                  <c:v>5.5</c:v>
                </c:pt>
                <c:pt idx="17">
                  <c:v>4</c:v>
                </c:pt>
                <c:pt idx="18">
                  <c:v>3.5842999999999998</c:v>
                </c:pt>
                <c:pt idx="19">
                  <c:v>3.76392908</c:v>
                </c:pt>
                <c:pt idx="20">
                  <c:v>4.5</c:v>
                </c:pt>
                <c:pt idx="21">
                  <c:v>4.0999999999999996</c:v>
                </c:pt>
                <c:pt idx="22">
                  <c:v>4</c:v>
                </c:pt>
              </c:numCache>
            </c:numRef>
          </c:val>
          <c:smooth val="0"/>
        </c:ser>
        <c:ser>
          <c:idx val="1"/>
          <c:order val="1"/>
          <c:tx>
            <c:v>Contribution from Investment</c:v>
          </c:tx>
          <c:marker>
            <c:symbol val="none"/>
          </c:marker>
          <c:cat>
            <c:numRef>
              <c:f>Sheet1!$A$6:$A$32</c:f>
              <c:numCache>
                <c:formatCode>\ [$-1033]mm/yyyy</c:formatCode>
                <c:ptCount val="23"/>
                <c:pt idx="0">
                  <c:v>40238</c:v>
                </c:pt>
                <c:pt idx="1">
                  <c:v>40330</c:v>
                </c:pt>
                <c:pt idx="2">
                  <c:v>40422</c:v>
                </c:pt>
                <c:pt idx="3">
                  <c:v>40513</c:v>
                </c:pt>
                <c:pt idx="4">
                  <c:v>40603</c:v>
                </c:pt>
                <c:pt idx="5">
                  <c:v>40695</c:v>
                </c:pt>
                <c:pt idx="6">
                  <c:v>40787</c:v>
                </c:pt>
                <c:pt idx="7">
                  <c:v>40878</c:v>
                </c:pt>
                <c:pt idx="8">
                  <c:v>40969</c:v>
                </c:pt>
                <c:pt idx="9">
                  <c:v>41061</c:v>
                </c:pt>
                <c:pt idx="10">
                  <c:v>41153</c:v>
                </c:pt>
                <c:pt idx="11">
                  <c:v>41244</c:v>
                </c:pt>
                <c:pt idx="12">
                  <c:v>41334</c:v>
                </c:pt>
                <c:pt idx="13">
                  <c:v>41426</c:v>
                </c:pt>
                <c:pt idx="14">
                  <c:v>41518</c:v>
                </c:pt>
                <c:pt idx="15">
                  <c:v>41609</c:v>
                </c:pt>
                <c:pt idx="16">
                  <c:v>41699</c:v>
                </c:pt>
                <c:pt idx="17">
                  <c:v>41791</c:v>
                </c:pt>
                <c:pt idx="18">
                  <c:v>41883</c:v>
                </c:pt>
                <c:pt idx="19">
                  <c:v>41974</c:v>
                </c:pt>
                <c:pt idx="20">
                  <c:v>42064</c:v>
                </c:pt>
                <c:pt idx="21">
                  <c:v>42156</c:v>
                </c:pt>
                <c:pt idx="22">
                  <c:v>42248</c:v>
                </c:pt>
              </c:numCache>
            </c:numRef>
          </c:cat>
          <c:val>
            <c:numRef>
              <c:f>Sheet1!$D$6:$D$32</c:f>
              <c:numCache>
                <c:formatCode>#,##0.000</c:formatCode>
                <c:ptCount val="23"/>
                <c:pt idx="0">
                  <c:v>4.9000000000000004</c:v>
                </c:pt>
                <c:pt idx="1">
                  <c:v>5.5</c:v>
                </c:pt>
                <c:pt idx="2">
                  <c:v>5.4</c:v>
                </c:pt>
                <c:pt idx="3">
                  <c:v>6.9</c:v>
                </c:pt>
                <c:pt idx="4">
                  <c:v>3.8</c:v>
                </c:pt>
                <c:pt idx="5">
                  <c:v>4.5880999999999998</c:v>
                </c:pt>
                <c:pt idx="6">
                  <c:v>4.4000000000000004</c:v>
                </c:pt>
                <c:pt idx="7">
                  <c:v>4.2178456200000003</c:v>
                </c:pt>
                <c:pt idx="8">
                  <c:v>2.4</c:v>
                </c:pt>
                <c:pt idx="9">
                  <c:v>4</c:v>
                </c:pt>
                <c:pt idx="10">
                  <c:v>3.9</c:v>
                </c:pt>
                <c:pt idx="11">
                  <c:v>3.2222740700000001</c:v>
                </c:pt>
                <c:pt idx="12">
                  <c:v>2.2999999999999998</c:v>
                </c:pt>
                <c:pt idx="13">
                  <c:v>4.0999999999999996</c:v>
                </c:pt>
                <c:pt idx="14">
                  <c:v>4.3</c:v>
                </c:pt>
                <c:pt idx="15">
                  <c:v>4.1737423199999997</c:v>
                </c:pt>
                <c:pt idx="16">
                  <c:v>3.1</c:v>
                </c:pt>
                <c:pt idx="17">
                  <c:v>3.6</c:v>
                </c:pt>
                <c:pt idx="18">
                  <c:v>3</c:v>
                </c:pt>
                <c:pt idx="19">
                  <c:v>3.4116822299999998</c:v>
                </c:pt>
                <c:pt idx="20">
                  <c:v>1.2</c:v>
                </c:pt>
                <c:pt idx="21">
                  <c:v>2.6</c:v>
                </c:pt>
                <c:pt idx="22">
                  <c:v>3</c:v>
                </c:pt>
              </c:numCache>
            </c:numRef>
          </c:val>
          <c:smooth val="0"/>
        </c:ser>
        <c:ser>
          <c:idx val="2"/>
          <c:order val="2"/>
          <c:tx>
            <c:v>Contribution from Net Exports</c:v>
          </c:tx>
          <c:marker>
            <c:symbol val="none"/>
          </c:marker>
          <c:cat>
            <c:numRef>
              <c:f>Sheet1!$A$6:$A$32</c:f>
              <c:numCache>
                <c:formatCode>\ [$-1033]mm/yyyy</c:formatCode>
                <c:ptCount val="23"/>
                <c:pt idx="0">
                  <c:v>40238</c:v>
                </c:pt>
                <c:pt idx="1">
                  <c:v>40330</c:v>
                </c:pt>
                <c:pt idx="2">
                  <c:v>40422</c:v>
                </c:pt>
                <c:pt idx="3">
                  <c:v>40513</c:v>
                </c:pt>
                <c:pt idx="4">
                  <c:v>40603</c:v>
                </c:pt>
                <c:pt idx="5">
                  <c:v>40695</c:v>
                </c:pt>
                <c:pt idx="6">
                  <c:v>40787</c:v>
                </c:pt>
                <c:pt idx="7">
                  <c:v>40878</c:v>
                </c:pt>
                <c:pt idx="8">
                  <c:v>40969</c:v>
                </c:pt>
                <c:pt idx="9">
                  <c:v>41061</c:v>
                </c:pt>
                <c:pt idx="10">
                  <c:v>41153</c:v>
                </c:pt>
                <c:pt idx="11">
                  <c:v>41244</c:v>
                </c:pt>
                <c:pt idx="12">
                  <c:v>41334</c:v>
                </c:pt>
                <c:pt idx="13">
                  <c:v>41426</c:v>
                </c:pt>
                <c:pt idx="14">
                  <c:v>41518</c:v>
                </c:pt>
                <c:pt idx="15">
                  <c:v>41609</c:v>
                </c:pt>
                <c:pt idx="16">
                  <c:v>41699</c:v>
                </c:pt>
                <c:pt idx="17">
                  <c:v>41791</c:v>
                </c:pt>
                <c:pt idx="18">
                  <c:v>41883</c:v>
                </c:pt>
                <c:pt idx="19">
                  <c:v>41974</c:v>
                </c:pt>
                <c:pt idx="20">
                  <c:v>42064</c:v>
                </c:pt>
                <c:pt idx="21">
                  <c:v>42156</c:v>
                </c:pt>
                <c:pt idx="22">
                  <c:v>42248</c:v>
                </c:pt>
              </c:numCache>
            </c:numRef>
          </c:cat>
          <c:val>
            <c:numRef>
              <c:f>Sheet1!$E$6:$E$32</c:f>
              <c:numCache>
                <c:formatCode>#,##0.000</c:formatCode>
                <c:ptCount val="23"/>
                <c:pt idx="0">
                  <c:v>-0.4</c:v>
                </c:pt>
                <c:pt idx="1">
                  <c:v>0.7</c:v>
                </c:pt>
                <c:pt idx="2">
                  <c:v>1</c:v>
                </c:pt>
                <c:pt idx="3">
                  <c:v>-1.19389586</c:v>
                </c:pt>
                <c:pt idx="4">
                  <c:v>-0.1</c:v>
                </c:pt>
                <c:pt idx="5">
                  <c:v>5.8200000000000002E-2</c:v>
                </c:pt>
                <c:pt idx="6">
                  <c:v>0.1</c:v>
                </c:pt>
                <c:pt idx="7">
                  <c:v>-0.76077715999999995</c:v>
                </c:pt>
                <c:pt idx="8">
                  <c:v>-0.7</c:v>
                </c:pt>
                <c:pt idx="9">
                  <c:v>-0.9</c:v>
                </c:pt>
                <c:pt idx="10">
                  <c:v>-0.4</c:v>
                </c:pt>
                <c:pt idx="11">
                  <c:v>0.12850336000000001</c:v>
                </c:pt>
                <c:pt idx="12">
                  <c:v>1.1000000000000001</c:v>
                </c:pt>
                <c:pt idx="13">
                  <c:v>0.1</c:v>
                </c:pt>
                <c:pt idx="14">
                  <c:v>-0.1</c:v>
                </c:pt>
                <c:pt idx="15">
                  <c:v>-0.18533005</c:v>
                </c:pt>
                <c:pt idx="16">
                  <c:v>-1.2</c:v>
                </c:pt>
                <c:pt idx="17">
                  <c:v>-0.2</c:v>
                </c:pt>
                <c:pt idx="18">
                  <c:v>0.8</c:v>
                </c:pt>
                <c:pt idx="19">
                  <c:v>0.12438869</c:v>
                </c:pt>
                <c:pt idx="20">
                  <c:v>1.3</c:v>
                </c:pt>
                <c:pt idx="21">
                  <c:v>0.3</c:v>
                </c:pt>
                <c:pt idx="22">
                  <c:v>-0.1</c:v>
                </c:pt>
              </c:numCache>
            </c:numRef>
          </c:val>
          <c:smooth val="0"/>
        </c:ser>
        <c:ser>
          <c:idx val="3"/>
          <c:order val="3"/>
          <c:tx>
            <c:v>GDP Growth</c:v>
          </c:tx>
          <c:marker>
            <c:symbol val="none"/>
          </c:marker>
          <c:val>
            <c:numRef>
              <c:f>Sheet1!$B$6:$B$32</c:f>
              <c:numCache>
                <c:formatCode>#,##0.000</c:formatCode>
                <c:ptCount val="23"/>
                <c:pt idx="0">
                  <c:v>12.1</c:v>
                </c:pt>
                <c:pt idx="1">
                  <c:v>11.2</c:v>
                </c:pt>
                <c:pt idx="2">
                  <c:v>10.7</c:v>
                </c:pt>
                <c:pt idx="3">
                  <c:v>10.606104140000001</c:v>
                </c:pt>
                <c:pt idx="4">
                  <c:v>9.7999999999999989</c:v>
                </c:pt>
                <c:pt idx="5">
                  <c:v>9.6999999999999993</c:v>
                </c:pt>
                <c:pt idx="6">
                  <c:v>9.5</c:v>
                </c:pt>
                <c:pt idx="7">
                  <c:v>9.4570684600000003</c:v>
                </c:pt>
                <c:pt idx="8">
                  <c:v>8.1000000000000014</c:v>
                </c:pt>
                <c:pt idx="9">
                  <c:v>7.7999999999999989</c:v>
                </c:pt>
                <c:pt idx="10">
                  <c:v>7.6999999999999993</c:v>
                </c:pt>
                <c:pt idx="11">
                  <c:v>7.7</c:v>
                </c:pt>
                <c:pt idx="12">
                  <c:v>7.6999999999999993</c:v>
                </c:pt>
                <c:pt idx="13">
                  <c:v>7.6</c:v>
                </c:pt>
                <c:pt idx="14">
                  <c:v>7.7</c:v>
                </c:pt>
                <c:pt idx="15">
                  <c:v>7.7</c:v>
                </c:pt>
                <c:pt idx="16">
                  <c:v>7.3999999999999995</c:v>
                </c:pt>
                <c:pt idx="17">
                  <c:v>7.3999999999999995</c:v>
                </c:pt>
                <c:pt idx="18">
                  <c:v>7.3842999999999996</c:v>
                </c:pt>
                <c:pt idx="19">
                  <c:v>7.3</c:v>
                </c:pt>
                <c:pt idx="20">
                  <c:v>7</c:v>
                </c:pt>
                <c:pt idx="21">
                  <c:v>6.9999999999999991</c:v>
                </c:pt>
                <c:pt idx="22">
                  <c:v>6.9</c:v>
                </c:pt>
              </c:numCache>
            </c:numRef>
          </c:val>
          <c:smooth val="0"/>
        </c:ser>
        <c:dLbls>
          <c:showLegendKey val="0"/>
          <c:showVal val="0"/>
          <c:showCatName val="0"/>
          <c:showSerName val="0"/>
          <c:showPercent val="0"/>
          <c:showBubbleSize val="0"/>
        </c:dLbls>
        <c:smooth val="0"/>
        <c:axId val="424279512"/>
        <c:axId val="425039824"/>
      </c:lineChart>
      <c:dateAx>
        <c:axId val="424279512"/>
        <c:scaling>
          <c:orientation val="minMax"/>
        </c:scaling>
        <c:delete val="0"/>
        <c:axPos val="b"/>
        <c:numFmt formatCode="\ [$-1033]mm/yyyy" sourceLinked="1"/>
        <c:majorTickMark val="none"/>
        <c:minorTickMark val="none"/>
        <c:tickLblPos val="low"/>
        <c:txPr>
          <a:bodyPr rot="-5400000" vert="horz"/>
          <a:lstStyle/>
          <a:p>
            <a:pPr>
              <a:defRPr sz="1200"/>
            </a:pPr>
            <a:endParaRPr lang="en-US"/>
          </a:p>
        </c:txPr>
        <c:crossAx val="425039824"/>
        <c:crosses val="autoZero"/>
        <c:auto val="1"/>
        <c:lblOffset val="100"/>
        <c:baseTimeUnit val="months"/>
        <c:majorUnit val="6"/>
        <c:majorTimeUnit val="months"/>
      </c:dateAx>
      <c:valAx>
        <c:axId val="425039824"/>
        <c:scaling>
          <c:orientation val="minMax"/>
        </c:scaling>
        <c:delete val="0"/>
        <c:axPos val="l"/>
        <c:majorGridlines/>
        <c:title>
          <c:tx>
            <c:rich>
              <a:bodyPr rot="-5400000" vert="horz"/>
              <a:lstStyle/>
              <a:p>
                <a:pPr>
                  <a:defRPr sz="1400"/>
                </a:pPr>
                <a:r>
                  <a:rPr lang="en-US" sz="1400"/>
                  <a:t>Percent</a:t>
                </a:r>
              </a:p>
            </c:rich>
          </c:tx>
          <c:layout/>
          <c:overlay val="0"/>
        </c:title>
        <c:numFmt formatCode="#,##0" sourceLinked="0"/>
        <c:majorTickMark val="none"/>
        <c:minorTickMark val="none"/>
        <c:tickLblPos val="nextTo"/>
        <c:spPr>
          <a:ln w="9525">
            <a:noFill/>
          </a:ln>
        </c:spPr>
        <c:txPr>
          <a:bodyPr/>
          <a:lstStyle/>
          <a:p>
            <a:pPr>
              <a:defRPr sz="1400"/>
            </a:pPr>
            <a:endParaRPr lang="en-US"/>
          </a:p>
        </c:txPr>
        <c:crossAx val="424279512"/>
        <c:crosses val="autoZero"/>
        <c:crossBetween val="between"/>
      </c:valAx>
    </c:plotArea>
    <c:legend>
      <c:legendPos val="t"/>
      <c:layout/>
      <c:overlay val="0"/>
      <c:txPr>
        <a:bodyPr/>
        <a:lstStyle/>
        <a:p>
          <a:pPr>
            <a:defRPr sz="10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Sheet1!$C$1</c:f>
              <c:strCache>
                <c:ptCount val="1"/>
                <c:pt idx="0">
                  <c:v>Government consumption</c:v>
                </c:pt>
              </c:strCache>
            </c:strRef>
          </c:tx>
          <c:spPr>
            <a:ln w="28575" cap="rnd">
              <a:solidFill>
                <a:schemeClr val="accent6">
                  <a:lumMod val="75000"/>
                </a:schemeClr>
              </a:solidFill>
              <a:round/>
            </a:ln>
            <a:effectLst/>
          </c:spPr>
          <c:marker>
            <c:symbol val="none"/>
          </c:marker>
          <c:cat>
            <c:numRef>
              <c:f>Sheet1!$A$5:$A$12</c:f>
              <c:numCache>
                <c:formatCode>General</c:formatCode>
                <c:ptCount val="8"/>
                <c:pt idx="0">
                  <c:v>-2</c:v>
                </c:pt>
                <c:pt idx="1">
                  <c:v>-1</c:v>
                </c:pt>
                <c:pt idx="2">
                  <c:v>0</c:v>
                </c:pt>
                <c:pt idx="3">
                  <c:v>1</c:v>
                </c:pt>
                <c:pt idx="4">
                  <c:v>2</c:v>
                </c:pt>
                <c:pt idx="5">
                  <c:v>3</c:v>
                </c:pt>
                <c:pt idx="6">
                  <c:v>4</c:v>
                </c:pt>
                <c:pt idx="7">
                  <c:v>5</c:v>
                </c:pt>
              </c:numCache>
            </c:numRef>
          </c:cat>
          <c:val>
            <c:numRef>
              <c:f>Sheet1!$C$5:$C$12</c:f>
              <c:numCache>
                <c:formatCode>0.00</c:formatCode>
                <c:ptCount val="8"/>
                <c:pt idx="0">
                  <c:v>4.0466730000000002</c:v>
                </c:pt>
                <c:pt idx="1">
                  <c:v>3.720882</c:v>
                </c:pt>
                <c:pt idx="2">
                  <c:v>2.8225129999999998</c:v>
                </c:pt>
                <c:pt idx="3">
                  <c:v>2.6359279999999998</c:v>
                </c:pt>
                <c:pt idx="4">
                  <c:v>1.972218</c:v>
                </c:pt>
                <c:pt idx="5">
                  <c:v>1.255765</c:v>
                </c:pt>
                <c:pt idx="6">
                  <c:v>1.784538</c:v>
                </c:pt>
                <c:pt idx="7">
                  <c:v>2.1988289999999999</c:v>
                </c:pt>
              </c:numCache>
            </c:numRef>
          </c:val>
          <c:smooth val="0"/>
        </c:ser>
        <c:ser>
          <c:idx val="1"/>
          <c:order val="1"/>
          <c:tx>
            <c:strRef>
              <c:f>Sheet1!$D$1</c:f>
              <c:strCache>
                <c:ptCount val="1"/>
                <c:pt idx="0">
                  <c:v>Investment</c:v>
                </c:pt>
              </c:strCache>
            </c:strRef>
          </c:tx>
          <c:spPr>
            <a:ln w="28575" cap="rnd">
              <a:solidFill>
                <a:schemeClr val="accent2"/>
              </a:solidFill>
              <a:round/>
            </a:ln>
            <a:effectLst/>
          </c:spPr>
          <c:marker>
            <c:symbol val="none"/>
          </c:marker>
          <c:cat>
            <c:numRef>
              <c:f>Sheet1!$A$5:$A$12</c:f>
              <c:numCache>
                <c:formatCode>General</c:formatCode>
                <c:ptCount val="8"/>
                <c:pt idx="0">
                  <c:v>-2</c:v>
                </c:pt>
                <c:pt idx="1">
                  <c:v>-1</c:v>
                </c:pt>
                <c:pt idx="2">
                  <c:v>0</c:v>
                </c:pt>
                <c:pt idx="3">
                  <c:v>1</c:v>
                </c:pt>
                <c:pt idx="4">
                  <c:v>2</c:v>
                </c:pt>
                <c:pt idx="5">
                  <c:v>3</c:v>
                </c:pt>
                <c:pt idx="6">
                  <c:v>4</c:v>
                </c:pt>
                <c:pt idx="7">
                  <c:v>5</c:v>
                </c:pt>
              </c:numCache>
            </c:numRef>
          </c:cat>
          <c:val>
            <c:numRef>
              <c:f>Sheet1!$D$5:$D$12</c:f>
              <c:numCache>
                <c:formatCode>0.00</c:formatCode>
                <c:ptCount val="8"/>
                <c:pt idx="0">
                  <c:v>5.7803240000000002</c:v>
                </c:pt>
                <c:pt idx="1">
                  <c:v>7.501163</c:v>
                </c:pt>
                <c:pt idx="2">
                  <c:v>-1.534017</c:v>
                </c:pt>
                <c:pt idx="3">
                  <c:v>-8.6827369999999995</c:v>
                </c:pt>
                <c:pt idx="4">
                  <c:v>0.82648250000000001</c:v>
                </c:pt>
                <c:pt idx="5">
                  <c:v>3.764707</c:v>
                </c:pt>
                <c:pt idx="6">
                  <c:v>5.0890769999999996</c:v>
                </c:pt>
                <c:pt idx="7">
                  <c:v>4.2613250000000003</c:v>
                </c:pt>
              </c:numCache>
            </c:numRef>
          </c:val>
          <c:smooth val="0"/>
        </c:ser>
        <c:ser>
          <c:idx val="2"/>
          <c:order val="2"/>
          <c:tx>
            <c:strRef>
              <c:f>Sheet1!$E$1</c:f>
              <c:strCache>
                <c:ptCount val="1"/>
                <c:pt idx="0">
                  <c:v>Private consumption</c:v>
                </c:pt>
              </c:strCache>
            </c:strRef>
          </c:tx>
          <c:spPr>
            <a:ln w="28575" cap="rnd">
              <a:solidFill>
                <a:schemeClr val="accent3"/>
              </a:solidFill>
              <a:round/>
            </a:ln>
            <a:effectLst/>
          </c:spPr>
          <c:marker>
            <c:symbol val="none"/>
          </c:marker>
          <c:cat>
            <c:numRef>
              <c:f>Sheet1!$A$5:$A$12</c:f>
              <c:numCache>
                <c:formatCode>General</c:formatCode>
                <c:ptCount val="8"/>
                <c:pt idx="0">
                  <c:v>-2</c:v>
                </c:pt>
                <c:pt idx="1">
                  <c:v>-1</c:v>
                </c:pt>
                <c:pt idx="2">
                  <c:v>0</c:v>
                </c:pt>
                <c:pt idx="3">
                  <c:v>1</c:v>
                </c:pt>
                <c:pt idx="4">
                  <c:v>2</c:v>
                </c:pt>
                <c:pt idx="5">
                  <c:v>3</c:v>
                </c:pt>
                <c:pt idx="6">
                  <c:v>4</c:v>
                </c:pt>
                <c:pt idx="7">
                  <c:v>5</c:v>
                </c:pt>
              </c:numCache>
            </c:numRef>
          </c:cat>
          <c:val>
            <c:numRef>
              <c:f>Sheet1!$E$5:$E$12</c:f>
              <c:numCache>
                <c:formatCode>0.00</c:formatCode>
                <c:ptCount val="8"/>
                <c:pt idx="0">
                  <c:v>4.7077059999999999</c:v>
                </c:pt>
                <c:pt idx="1">
                  <c:v>3.5909990000000001</c:v>
                </c:pt>
                <c:pt idx="2">
                  <c:v>1.655103</c:v>
                </c:pt>
                <c:pt idx="3">
                  <c:v>1.1079650000000001</c:v>
                </c:pt>
                <c:pt idx="4">
                  <c:v>1.222888</c:v>
                </c:pt>
                <c:pt idx="5">
                  <c:v>2.6712120000000001</c:v>
                </c:pt>
                <c:pt idx="6">
                  <c:v>2.8041269999999998</c:v>
                </c:pt>
                <c:pt idx="7">
                  <c:v>2.7268240000000001</c:v>
                </c:pt>
              </c:numCache>
            </c:numRef>
          </c:val>
          <c:smooth val="0"/>
        </c:ser>
        <c:ser>
          <c:idx val="3"/>
          <c:order val="3"/>
          <c:tx>
            <c:strRef>
              <c:f>Sheet1!$F$1</c:f>
              <c:strCache>
                <c:ptCount val="1"/>
                <c:pt idx="0">
                  <c:v>Imports</c:v>
                </c:pt>
              </c:strCache>
            </c:strRef>
          </c:tx>
          <c:spPr>
            <a:ln w="28575" cap="rnd">
              <a:solidFill>
                <a:schemeClr val="accent4"/>
              </a:solidFill>
              <a:round/>
            </a:ln>
            <a:effectLst/>
          </c:spPr>
          <c:marker>
            <c:symbol val="none"/>
          </c:marker>
          <c:cat>
            <c:numRef>
              <c:f>Sheet1!$A$5:$A$12</c:f>
              <c:numCache>
                <c:formatCode>General</c:formatCode>
                <c:ptCount val="8"/>
                <c:pt idx="0">
                  <c:v>-2</c:v>
                </c:pt>
                <c:pt idx="1">
                  <c:v>-1</c:v>
                </c:pt>
                <c:pt idx="2">
                  <c:v>0</c:v>
                </c:pt>
                <c:pt idx="3">
                  <c:v>1</c:v>
                </c:pt>
                <c:pt idx="4">
                  <c:v>2</c:v>
                </c:pt>
                <c:pt idx="5">
                  <c:v>3</c:v>
                </c:pt>
                <c:pt idx="6">
                  <c:v>4</c:v>
                </c:pt>
                <c:pt idx="7">
                  <c:v>5</c:v>
                </c:pt>
              </c:numCache>
            </c:numRef>
          </c:cat>
          <c:val>
            <c:numRef>
              <c:f>Sheet1!$F$5:$F$12</c:f>
              <c:numCache>
                <c:formatCode>0.00</c:formatCode>
                <c:ptCount val="8"/>
                <c:pt idx="0">
                  <c:v>8.1273940000000007</c:v>
                </c:pt>
                <c:pt idx="1">
                  <c:v>8.0363830000000007</c:v>
                </c:pt>
                <c:pt idx="2">
                  <c:v>2.1630379999999998</c:v>
                </c:pt>
                <c:pt idx="3">
                  <c:v>-1.4052180000000001</c:v>
                </c:pt>
                <c:pt idx="4">
                  <c:v>5.5996969999999999</c:v>
                </c:pt>
                <c:pt idx="5">
                  <c:v>5.254086</c:v>
                </c:pt>
                <c:pt idx="6">
                  <c:v>6.5538090000000002</c:v>
                </c:pt>
                <c:pt idx="7">
                  <c:v>5.5071969999999997</c:v>
                </c:pt>
              </c:numCache>
            </c:numRef>
          </c:val>
          <c:smooth val="0"/>
        </c:ser>
        <c:ser>
          <c:idx val="4"/>
          <c:order val="4"/>
          <c:tx>
            <c:strRef>
              <c:f>Sheet1!$G$1</c:f>
              <c:strCache>
                <c:ptCount val="1"/>
                <c:pt idx="0">
                  <c:v>Exports</c:v>
                </c:pt>
              </c:strCache>
            </c:strRef>
          </c:tx>
          <c:spPr>
            <a:ln w="28575" cap="rnd">
              <a:solidFill>
                <a:schemeClr val="accent5"/>
              </a:solidFill>
              <a:round/>
            </a:ln>
            <a:effectLst/>
          </c:spPr>
          <c:marker>
            <c:symbol val="none"/>
          </c:marker>
          <c:cat>
            <c:numRef>
              <c:f>Sheet1!$A$5:$A$12</c:f>
              <c:numCache>
                <c:formatCode>General</c:formatCode>
                <c:ptCount val="8"/>
                <c:pt idx="0">
                  <c:v>-2</c:v>
                </c:pt>
                <c:pt idx="1">
                  <c:v>-1</c:v>
                </c:pt>
                <c:pt idx="2">
                  <c:v>0</c:v>
                </c:pt>
                <c:pt idx="3">
                  <c:v>1</c:v>
                </c:pt>
                <c:pt idx="4">
                  <c:v>2</c:v>
                </c:pt>
                <c:pt idx="5">
                  <c:v>3</c:v>
                </c:pt>
                <c:pt idx="6">
                  <c:v>4</c:v>
                </c:pt>
                <c:pt idx="7">
                  <c:v>5</c:v>
                </c:pt>
              </c:numCache>
            </c:numRef>
          </c:cat>
          <c:val>
            <c:numRef>
              <c:f>Sheet1!$G$5:$G$12</c:f>
              <c:numCache>
                <c:formatCode>0.00</c:formatCode>
                <c:ptCount val="8"/>
                <c:pt idx="0">
                  <c:v>6.4082559999999997</c:v>
                </c:pt>
                <c:pt idx="1">
                  <c:v>7.0047600000000001</c:v>
                </c:pt>
                <c:pt idx="2">
                  <c:v>3.771658</c:v>
                </c:pt>
                <c:pt idx="3">
                  <c:v>4.1216109999999997</c:v>
                </c:pt>
                <c:pt idx="4">
                  <c:v>7.3590039999999997</c:v>
                </c:pt>
                <c:pt idx="5">
                  <c:v>5.9726509999999999</c:v>
                </c:pt>
                <c:pt idx="6">
                  <c:v>4.8913989999999998</c:v>
                </c:pt>
                <c:pt idx="7">
                  <c:v>5.8825450000000004</c:v>
                </c:pt>
              </c:numCache>
            </c:numRef>
          </c:val>
          <c:smooth val="0"/>
        </c:ser>
        <c:dLbls>
          <c:showLegendKey val="0"/>
          <c:showVal val="0"/>
          <c:showCatName val="0"/>
          <c:showSerName val="0"/>
          <c:showPercent val="0"/>
          <c:showBubbleSize val="0"/>
        </c:dLbls>
        <c:smooth val="0"/>
        <c:axId val="464991616"/>
        <c:axId val="239654016"/>
      </c:lineChart>
      <c:catAx>
        <c:axId val="464991616"/>
        <c:scaling>
          <c:orientation val="minMax"/>
        </c:scaling>
        <c:delete val="0"/>
        <c:axPos val="b"/>
        <c:numFmt formatCode="General" sourceLinked="1"/>
        <c:majorTickMark val="in"/>
        <c:minorTickMark val="none"/>
        <c:tickLblPos val="low"/>
        <c:spPr>
          <a:noFill/>
          <a:ln w="12700" cap="flat" cmpd="sng" algn="ctr">
            <a:solidFill>
              <a:schemeClr val="tx1"/>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39654016"/>
        <c:crosses val="autoZero"/>
        <c:auto val="1"/>
        <c:lblAlgn val="ctr"/>
        <c:lblOffset val="100"/>
        <c:noMultiLvlLbl val="0"/>
      </c:catAx>
      <c:valAx>
        <c:axId val="239654016"/>
        <c:scaling>
          <c:orientation val="minMax"/>
          <c:max val="20"/>
          <c:min val="-15"/>
        </c:scaling>
        <c:delete val="0"/>
        <c:axPos val="l"/>
        <c:title>
          <c:tx>
            <c:rich>
              <a:bodyPr rot="-5400000" vert="horz"/>
              <a:lstStyle/>
              <a:p>
                <a:pPr>
                  <a:defRPr/>
                </a:pPr>
                <a:r>
                  <a:rPr lang="en-US" dirty="0" smtClean="0"/>
                  <a:t>Percent</a:t>
                </a:r>
                <a:endParaRPr lang="en-US" dirty="0"/>
              </a:p>
            </c:rich>
          </c:tx>
          <c:layout/>
          <c:overlay val="0"/>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64991616"/>
        <c:crosses val="autoZero"/>
        <c:crossBetween val="midCat"/>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userShapes r:id="rId2"/>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Sheet1!$C$1</c:f>
              <c:strCache>
                <c:ptCount val="1"/>
                <c:pt idx="0">
                  <c:v>Government consumption</c:v>
                </c:pt>
              </c:strCache>
            </c:strRef>
          </c:tx>
          <c:spPr>
            <a:ln w="28575" cap="rnd">
              <a:solidFill>
                <a:schemeClr val="accent6">
                  <a:lumMod val="75000"/>
                </a:schemeClr>
              </a:solidFill>
              <a:round/>
            </a:ln>
            <a:effectLst/>
          </c:spPr>
          <c:marker>
            <c:symbol val="none"/>
          </c:marker>
          <c:cat>
            <c:numRef>
              <c:f>Sheet1!$A$5:$A$12</c:f>
              <c:numCache>
                <c:formatCode>General</c:formatCode>
                <c:ptCount val="8"/>
                <c:pt idx="0">
                  <c:v>-2</c:v>
                </c:pt>
                <c:pt idx="1">
                  <c:v>-1</c:v>
                </c:pt>
                <c:pt idx="2">
                  <c:v>0</c:v>
                </c:pt>
                <c:pt idx="3">
                  <c:v>1</c:v>
                </c:pt>
                <c:pt idx="4">
                  <c:v>2</c:v>
                </c:pt>
                <c:pt idx="5">
                  <c:v>3</c:v>
                </c:pt>
                <c:pt idx="6">
                  <c:v>4</c:v>
                </c:pt>
                <c:pt idx="7">
                  <c:v>5</c:v>
                </c:pt>
              </c:numCache>
            </c:numRef>
          </c:cat>
          <c:val>
            <c:numRef>
              <c:f>Sheet1!$C$5:$C$12</c:f>
              <c:numCache>
                <c:formatCode>0.00</c:formatCode>
                <c:ptCount val="8"/>
                <c:pt idx="0">
                  <c:v>3.1</c:v>
                </c:pt>
                <c:pt idx="1">
                  <c:v>2.612215</c:v>
                </c:pt>
                <c:pt idx="2">
                  <c:v>1.5000020000000001</c:v>
                </c:pt>
                <c:pt idx="3">
                  <c:v>2.2123849999999998</c:v>
                </c:pt>
                <c:pt idx="4">
                  <c:v>1.4608220000000001</c:v>
                </c:pt>
                <c:pt idx="5">
                  <c:v>1.4406190000000001</c:v>
                </c:pt>
                <c:pt idx="6">
                  <c:v>2.2175829999999999</c:v>
                </c:pt>
                <c:pt idx="7">
                  <c:v>2.025207</c:v>
                </c:pt>
              </c:numCache>
            </c:numRef>
          </c:val>
          <c:smooth val="0"/>
        </c:ser>
        <c:ser>
          <c:idx val="1"/>
          <c:order val="1"/>
          <c:tx>
            <c:strRef>
              <c:f>Sheet1!$D$1</c:f>
              <c:strCache>
                <c:ptCount val="1"/>
                <c:pt idx="0">
                  <c:v>Investment</c:v>
                </c:pt>
              </c:strCache>
            </c:strRef>
          </c:tx>
          <c:spPr>
            <a:ln w="28575" cap="rnd">
              <a:solidFill>
                <a:schemeClr val="accent2"/>
              </a:solidFill>
              <a:round/>
            </a:ln>
            <a:effectLst/>
          </c:spPr>
          <c:marker>
            <c:symbol val="none"/>
          </c:marker>
          <c:cat>
            <c:numRef>
              <c:f>Sheet1!$A$5:$A$12</c:f>
              <c:numCache>
                <c:formatCode>General</c:formatCode>
                <c:ptCount val="8"/>
                <c:pt idx="0">
                  <c:v>-2</c:v>
                </c:pt>
                <c:pt idx="1">
                  <c:v>-1</c:v>
                </c:pt>
                <c:pt idx="2">
                  <c:v>0</c:v>
                </c:pt>
                <c:pt idx="3">
                  <c:v>1</c:v>
                </c:pt>
                <c:pt idx="4">
                  <c:v>2</c:v>
                </c:pt>
                <c:pt idx="5">
                  <c:v>3</c:v>
                </c:pt>
                <c:pt idx="6">
                  <c:v>4</c:v>
                </c:pt>
                <c:pt idx="7">
                  <c:v>5</c:v>
                </c:pt>
              </c:numCache>
            </c:numRef>
          </c:cat>
          <c:val>
            <c:numRef>
              <c:f>Sheet1!$D$5:$D$12</c:f>
              <c:numCache>
                <c:formatCode>0.00</c:formatCode>
                <c:ptCount val="8"/>
                <c:pt idx="0">
                  <c:v>5.319547</c:v>
                </c:pt>
                <c:pt idx="1">
                  <c:v>5.2023239999999999</c:v>
                </c:pt>
                <c:pt idx="2">
                  <c:v>9.9755999999999997E-2</c:v>
                </c:pt>
                <c:pt idx="3">
                  <c:v>-6.7055720000000001</c:v>
                </c:pt>
                <c:pt idx="4">
                  <c:v>3.4296880000000001</c:v>
                </c:pt>
                <c:pt idx="5">
                  <c:v>7.6581190000000001</c:v>
                </c:pt>
                <c:pt idx="6">
                  <c:v>5.1230630000000001</c:v>
                </c:pt>
                <c:pt idx="7">
                  <c:v>3.0483950000000002</c:v>
                </c:pt>
              </c:numCache>
            </c:numRef>
          </c:val>
          <c:smooth val="0"/>
        </c:ser>
        <c:ser>
          <c:idx val="2"/>
          <c:order val="2"/>
          <c:tx>
            <c:strRef>
              <c:f>Sheet1!$E$1</c:f>
              <c:strCache>
                <c:ptCount val="1"/>
                <c:pt idx="0">
                  <c:v>Private consumption</c:v>
                </c:pt>
              </c:strCache>
            </c:strRef>
          </c:tx>
          <c:spPr>
            <a:ln w="28575" cap="rnd">
              <a:solidFill>
                <a:schemeClr val="accent3"/>
              </a:solidFill>
              <a:round/>
            </a:ln>
            <a:effectLst/>
          </c:spPr>
          <c:marker>
            <c:symbol val="none"/>
          </c:marker>
          <c:cat>
            <c:numRef>
              <c:f>Sheet1!$A$5:$A$12</c:f>
              <c:numCache>
                <c:formatCode>General</c:formatCode>
                <c:ptCount val="8"/>
                <c:pt idx="0">
                  <c:v>-2</c:v>
                </c:pt>
                <c:pt idx="1">
                  <c:v>-1</c:v>
                </c:pt>
                <c:pt idx="2">
                  <c:v>0</c:v>
                </c:pt>
                <c:pt idx="3">
                  <c:v>1</c:v>
                </c:pt>
                <c:pt idx="4">
                  <c:v>2</c:v>
                </c:pt>
                <c:pt idx="5">
                  <c:v>3</c:v>
                </c:pt>
                <c:pt idx="6">
                  <c:v>4</c:v>
                </c:pt>
                <c:pt idx="7">
                  <c:v>5</c:v>
                </c:pt>
              </c:numCache>
            </c:numRef>
          </c:cat>
          <c:val>
            <c:numRef>
              <c:f>Sheet1!$E$5:$E$12</c:f>
              <c:numCache>
                <c:formatCode>0.00</c:formatCode>
                <c:ptCount val="8"/>
                <c:pt idx="0">
                  <c:v>2.9337300000000002</c:v>
                </c:pt>
                <c:pt idx="1">
                  <c:v>3.201606</c:v>
                </c:pt>
                <c:pt idx="2">
                  <c:v>1.565242</c:v>
                </c:pt>
                <c:pt idx="3">
                  <c:v>0.81140920000000005</c:v>
                </c:pt>
                <c:pt idx="4">
                  <c:v>2.0433979999999998</c:v>
                </c:pt>
                <c:pt idx="5">
                  <c:v>3.4307539999999999</c:v>
                </c:pt>
                <c:pt idx="6">
                  <c:v>3.1238049999999999</c:v>
                </c:pt>
                <c:pt idx="7">
                  <c:v>3.2618900000000002</c:v>
                </c:pt>
              </c:numCache>
            </c:numRef>
          </c:val>
          <c:smooth val="0"/>
        </c:ser>
        <c:ser>
          <c:idx val="3"/>
          <c:order val="3"/>
          <c:tx>
            <c:strRef>
              <c:f>Sheet1!$F$1</c:f>
              <c:strCache>
                <c:ptCount val="1"/>
                <c:pt idx="0">
                  <c:v>Imports</c:v>
                </c:pt>
              </c:strCache>
            </c:strRef>
          </c:tx>
          <c:spPr>
            <a:ln w="28575" cap="rnd">
              <a:solidFill>
                <a:schemeClr val="accent4"/>
              </a:solidFill>
              <a:round/>
            </a:ln>
            <a:effectLst/>
          </c:spPr>
          <c:marker>
            <c:symbol val="none"/>
          </c:marker>
          <c:cat>
            <c:numRef>
              <c:f>Sheet1!$A$5:$A$12</c:f>
              <c:numCache>
                <c:formatCode>General</c:formatCode>
                <c:ptCount val="8"/>
                <c:pt idx="0">
                  <c:v>-2</c:v>
                </c:pt>
                <c:pt idx="1">
                  <c:v>-1</c:v>
                </c:pt>
                <c:pt idx="2">
                  <c:v>0</c:v>
                </c:pt>
                <c:pt idx="3">
                  <c:v>1</c:v>
                </c:pt>
                <c:pt idx="4">
                  <c:v>2</c:v>
                </c:pt>
                <c:pt idx="5">
                  <c:v>3</c:v>
                </c:pt>
                <c:pt idx="6">
                  <c:v>4</c:v>
                </c:pt>
                <c:pt idx="7">
                  <c:v>5</c:v>
                </c:pt>
              </c:numCache>
            </c:numRef>
          </c:cat>
          <c:val>
            <c:numRef>
              <c:f>Sheet1!$F$5:$F$12</c:f>
              <c:numCache>
                <c:formatCode>0.00</c:formatCode>
                <c:ptCount val="8"/>
                <c:pt idx="0">
                  <c:v>7.0271400000000002</c:v>
                </c:pt>
                <c:pt idx="1">
                  <c:v>5.8797329999999999</c:v>
                </c:pt>
                <c:pt idx="2">
                  <c:v>2</c:v>
                </c:pt>
                <c:pt idx="3">
                  <c:v>-1.870025</c:v>
                </c:pt>
                <c:pt idx="4">
                  <c:v>8.0267669999999995</c:v>
                </c:pt>
                <c:pt idx="5">
                  <c:v>8.0542770000000008</c:v>
                </c:pt>
                <c:pt idx="6">
                  <c:v>3.9341560000000002</c:v>
                </c:pt>
                <c:pt idx="7">
                  <c:v>5.8</c:v>
                </c:pt>
              </c:numCache>
            </c:numRef>
          </c:val>
          <c:smooth val="0"/>
        </c:ser>
        <c:ser>
          <c:idx val="4"/>
          <c:order val="4"/>
          <c:tx>
            <c:strRef>
              <c:f>Sheet1!$G$1</c:f>
              <c:strCache>
                <c:ptCount val="1"/>
                <c:pt idx="0">
                  <c:v>Exports</c:v>
                </c:pt>
              </c:strCache>
            </c:strRef>
          </c:tx>
          <c:spPr>
            <a:ln w="28575" cap="rnd">
              <a:solidFill>
                <a:schemeClr val="accent5"/>
              </a:solidFill>
              <a:round/>
            </a:ln>
            <a:effectLst/>
          </c:spPr>
          <c:marker>
            <c:symbol val="none"/>
          </c:marker>
          <c:cat>
            <c:numRef>
              <c:f>Sheet1!$A$5:$A$12</c:f>
              <c:numCache>
                <c:formatCode>General</c:formatCode>
                <c:ptCount val="8"/>
                <c:pt idx="0">
                  <c:v>-2</c:v>
                </c:pt>
                <c:pt idx="1">
                  <c:v>-1</c:v>
                </c:pt>
                <c:pt idx="2">
                  <c:v>0</c:v>
                </c:pt>
                <c:pt idx="3">
                  <c:v>1</c:v>
                </c:pt>
                <c:pt idx="4">
                  <c:v>2</c:v>
                </c:pt>
                <c:pt idx="5">
                  <c:v>3</c:v>
                </c:pt>
                <c:pt idx="6">
                  <c:v>4</c:v>
                </c:pt>
                <c:pt idx="7">
                  <c:v>5</c:v>
                </c:pt>
              </c:numCache>
            </c:numRef>
          </c:cat>
          <c:val>
            <c:numRef>
              <c:f>Sheet1!$G$5:$G$12</c:f>
              <c:numCache>
                <c:formatCode>0.00</c:formatCode>
                <c:ptCount val="8"/>
                <c:pt idx="0">
                  <c:v>5.4332330000000004</c:v>
                </c:pt>
                <c:pt idx="1">
                  <c:v>6.0270830000000002</c:v>
                </c:pt>
                <c:pt idx="2">
                  <c:v>2.753911</c:v>
                </c:pt>
                <c:pt idx="3">
                  <c:v>5.0077660000000002</c:v>
                </c:pt>
                <c:pt idx="4">
                  <c:v>7.2924980000000001</c:v>
                </c:pt>
                <c:pt idx="5">
                  <c:v>6.6571340000000001</c:v>
                </c:pt>
                <c:pt idx="6">
                  <c:v>3.9957400000000001</c:v>
                </c:pt>
                <c:pt idx="7">
                  <c:v>6.2999970000000003</c:v>
                </c:pt>
              </c:numCache>
            </c:numRef>
          </c:val>
          <c:smooth val="0"/>
        </c:ser>
        <c:dLbls>
          <c:showLegendKey val="0"/>
          <c:showVal val="0"/>
          <c:showCatName val="0"/>
          <c:showSerName val="0"/>
          <c:showPercent val="0"/>
          <c:showBubbleSize val="0"/>
        </c:dLbls>
        <c:smooth val="0"/>
        <c:axId val="425041392"/>
        <c:axId val="470171216"/>
      </c:lineChart>
      <c:catAx>
        <c:axId val="425041392"/>
        <c:scaling>
          <c:orientation val="minMax"/>
        </c:scaling>
        <c:delete val="0"/>
        <c:axPos val="b"/>
        <c:numFmt formatCode="General" sourceLinked="1"/>
        <c:majorTickMark val="in"/>
        <c:minorTickMark val="none"/>
        <c:tickLblPos val="low"/>
        <c:spPr>
          <a:noFill/>
          <a:ln w="12700" cap="flat" cmpd="sng" algn="ctr">
            <a:solidFill>
              <a:schemeClr val="tx1"/>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70171216"/>
        <c:crosses val="autoZero"/>
        <c:auto val="1"/>
        <c:lblAlgn val="ctr"/>
        <c:lblOffset val="100"/>
        <c:noMultiLvlLbl val="0"/>
      </c:catAx>
      <c:valAx>
        <c:axId val="470171216"/>
        <c:scaling>
          <c:orientation val="minMax"/>
          <c:max val="20"/>
          <c:min val="-15"/>
        </c:scaling>
        <c:delete val="0"/>
        <c:axPos val="l"/>
        <c:title>
          <c:tx>
            <c:rich>
              <a:bodyPr rot="-5400000" vert="horz"/>
              <a:lstStyle/>
              <a:p>
                <a:pPr>
                  <a:defRPr/>
                </a:pPr>
                <a:r>
                  <a:rPr lang="en-US" dirty="0" smtClean="0"/>
                  <a:t>Percent</a:t>
                </a:r>
                <a:endParaRPr lang="en-US" dirty="0"/>
              </a:p>
            </c:rich>
          </c:tx>
          <c:layout/>
          <c:overlay val="0"/>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25041392"/>
        <c:crosses val="autoZero"/>
        <c:crossBetween val="midCat"/>
      </c:valAx>
      <c:spPr>
        <a:noFill/>
        <a:ln>
          <a:noFill/>
        </a:ln>
        <a:effectLst/>
      </c:spPr>
    </c:plotArea>
    <c:legend>
      <c:legendPos val="b"/>
      <c:layout>
        <c:manualLayout>
          <c:xMode val="edge"/>
          <c:yMode val="edge"/>
          <c:x val="0.10600694748699642"/>
          <c:y val="0.66422107090066107"/>
          <c:w val="0.81096518062613199"/>
          <c:h val="0.316918420627951"/>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userShapes r:id="rId2"/>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Sheet1!$C$1</c:f>
              <c:strCache>
                <c:ptCount val="1"/>
                <c:pt idx="0">
                  <c:v>Government consumption</c:v>
                </c:pt>
              </c:strCache>
            </c:strRef>
          </c:tx>
          <c:spPr>
            <a:ln w="28575" cap="rnd">
              <a:solidFill>
                <a:schemeClr val="accent6">
                  <a:lumMod val="75000"/>
                </a:schemeClr>
              </a:solidFill>
              <a:round/>
            </a:ln>
            <a:effectLst/>
          </c:spPr>
          <c:marker>
            <c:symbol val="none"/>
          </c:marker>
          <c:cat>
            <c:numRef>
              <c:f>Sheet1!$A$5:$A$12</c:f>
              <c:numCache>
                <c:formatCode>General</c:formatCode>
                <c:ptCount val="8"/>
                <c:pt idx="0">
                  <c:v>-2</c:v>
                </c:pt>
                <c:pt idx="1">
                  <c:v>-1</c:v>
                </c:pt>
                <c:pt idx="2">
                  <c:v>0</c:v>
                </c:pt>
                <c:pt idx="3">
                  <c:v>1</c:v>
                </c:pt>
                <c:pt idx="4">
                  <c:v>2</c:v>
                </c:pt>
                <c:pt idx="5">
                  <c:v>3</c:v>
                </c:pt>
                <c:pt idx="6">
                  <c:v>4</c:v>
                </c:pt>
                <c:pt idx="7">
                  <c:v>5</c:v>
                </c:pt>
              </c:numCache>
            </c:numRef>
          </c:cat>
          <c:val>
            <c:numRef>
              <c:f>Sheet1!$C$5:$C$12</c:f>
              <c:numCache>
                <c:formatCode>0.00</c:formatCode>
                <c:ptCount val="8"/>
                <c:pt idx="0">
                  <c:v>5.5602299999999998</c:v>
                </c:pt>
                <c:pt idx="1">
                  <c:v>4.1166020000000003</c:v>
                </c:pt>
                <c:pt idx="2">
                  <c:v>2.9578479999999998</c:v>
                </c:pt>
                <c:pt idx="3">
                  <c:v>3.071971</c:v>
                </c:pt>
                <c:pt idx="4">
                  <c:v>2.1440009999999998</c:v>
                </c:pt>
                <c:pt idx="5">
                  <c:v>3.0744630000000002</c:v>
                </c:pt>
                <c:pt idx="6">
                  <c:v>3.1472519999999999</c:v>
                </c:pt>
                <c:pt idx="7">
                  <c:v>2.840706</c:v>
                </c:pt>
              </c:numCache>
            </c:numRef>
          </c:val>
          <c:smooth val="0"/>
        </c:ser>
        <c:ser>
          <c:idx val="1"/>
          <c:order val="1"/>
          <c:tx>
            <c:strRef>
              <c:f>Sheet1!$D$1</c:f>
              <c:strCache>
                <c:ptCount val="1"/>
                <c:pt idx="0">
                  <c:v>Investment</c:v>
                </c:pt>
              </c:strCache>
            </c:strRef>
          </c:tx>
          <c:spPr>
            <a:ln w="28575" cap="rnd">
              <a:solidFill>
                <a:schemeClr val="accent2"/>
              </a:solidFill>
              <a:round/>
            </a:ln>
            <a:effectLst/>
          </c:spPr>
          <c:marker>
            <c:symbol val="none"/>
          </c:marker>
          <c:cat>
            <c:numRef>
              <c:f>Sheet1!$A$5:$A$12</c:f>
              <c:numCache>
                <c:formatCode>General</c:formatCode>
                <c:ptCount val="8"/>
                <c:pt idx="0">
                  <c:v>-2</c:v>
                </c:pt>
                <c:pt idx="1">
                  <c:v>-1</c:v>
                </c:pt>
                <c:pt idx="2">
                  <c:v>0</c:v>
                </c:pt>
                <c:pt idx="3">
                  <c:v>1</c:v>
                </c:pt>
                <c:pt idx="4">
                  <c:v>2</c:v>
                </c:pt>
                <c:pt idx="5">
                  <c:v>3</c:v>
                </c:pt>
                <c:pt idx="6">
                  <c:v>4</c:v>
                </c:pt>
                <c:pt idx="7">
                  <c:v>5</c:v>
                </c:pt>
              </c:numCache>
            </c:numRef>
          </c:cat>
          <c:val>
            <c:numRef>
              <c:f>Sheet1!$D$5:$D$12</c:f>
              <c:numCache>
                <c:formatCode>0.00</c:formatCode>
                <c:ptCount val="8"/>
                <c:pt idx="0">
                  <c:v>19.7014</c:v>
                </c:pt>
                <c:pt idx="1">
                  <c:v>19.46743</c:v>
                </c:pt>
                <c:pt idx="2">
                  <c:v>-10.99532</c:v>
                </c:pt>
                <c:pt idx="3">
                  <c:v>-4.753609</c:v>
                </c:pt>
                <c:pt idx="4">
                  <c:v>-0.13215969999999999</c:v>
                </c:pt>
                <c:pt idx="5">
                  <c:v>0.5</c:v>
                </c:pt>
                <c:pt idx="6">
                  <c:v>2.8322910000000001</c:v>
                </c:pt>
                <c:pt idx="7">
                  <c:v>4.2439809999999998</c:v>
                </c:pt>
              </c:numCache>
            </c:numRef>
          </c:val>
          <c:smooth val="0"/>
        </c:ser>
        <c:ser>
          <c:idx val="2"/>
          <c:order val="2"/>
          <c:tx>
            <c:strRef>
              <c:f>Sheet1!$E$1</c:f>
              <c:strCache>
                <c:ptCount val="1"/>
                <c:pt idx="0">
                  <c:v>Private consumption</c:v>
                </c:pt>
              </c:strCache>
            </c:strRef>
          </c:tx>
          <c:spPr>
            <a:ln w="28575" cap="rnd">
              <a:solidFill>
                <a:schemeClr val="accent3"/>
              </a:solidFill>
              <a:round/>
            </a:ln>
            <a:effectLst/>
          </c:spPr>
          <c:marker>
            <c:symbol val="none"/>
          </c:marker>
          <c:cat>
            <c:numRef>
              <c:f>Sheet1!$A$5:$A$12</c:f>
              <c:numCache>
                <c:formatCode>General</c:formatCode>
                <c:ptCount val="8"/>
                <c:pt idx="0">
                  <c:v>-2</c:v>
                </c:pt>
                <c:pt idx="1">
                  <c:v>-1</c:v>
                </c:pt>
                <c:pt idx="2">
                  <c:v>0</c:v>
                </c:pt>
                <c:pt idx="3">
                  <c:v>1</c:v>
                </c:pt>
                <c:pt idx="4">
                  <c:v>2</c:v>
                </c:pt>
                <c:pt idx="5">
                  <c:v>3</c:v>
                </c:pt>
                <c:pt idx="6">
                  <c:v>4</c:v>
                </c:pt>
                <c:pt idx="7">
                  <c:v>5</c:v>
                </c:pt>
              </c:numCache>
            </c:numRef>
          </c:cat>
          <c:val>
            <c:numRef>
              <c:f>Sheet1!$E$5:$E$12</c:f>
              <c:numCache>
                <c:formatCode>0.00</c:formatCode>
                <c:ptCount val="8"/>
                <c:pt idx="0">
                  <c:v>6.2808590000000004</c:v>
                </c:pt>
                <c:pt idx="1">
                  <c:v>5.2409720000000002</c:v>
                </c:pt>
                <c:pt idx="2">
                  <c:v>4.1186199999999999</c:v>
                </c:pt>
                <c:pt idx="3">
                  <c:v>3.138274</c:v>
                </c:pt>
                <c:pt idx="4">
                  <c:v>2.2783570000000002</c:v>
                </c:pt>
                <c:pt idx="5">
                  <c:v>2.9722819999999999</c:v>
                </c:pt>
                <c:pt idx="6">
                  <c:v>3.7409189999999999</c:v>
                </c:pt>
                <c:pt idx="7">
                  <c:v>4.6578229999999996</c:v>
                </c:pt>
              </c:numCache>
            </c:numRef>
          </c:val>
          <c:smooth val="0"/>
        </c:ser>
        <c:ser>
          <c:idx val="3"/>
          <c:order val="3"/>
          <c:tx>
            <c:strRef>
              <c:f>Sheet1!$F$1</c:f>
              <c:strCache>
                <c:ptCount val="1"/>
                <c:pt idx="0">
                  <c:v>Imports</c:v>
                </c:pt>
              </c:strCache>
            </c:strRef>
          </c:tx>
          <c:spPr>
            <a:ln w="28575" cap="rnd">
              <a:solidFill>
                <a:schemeClr val="accent4"/>
              </a:solidFill>
              <a:round/>
            </a:ln>
            <a:effectLst/>
          </c:spPr>
          <c:marker>
            <c:symbol val="none"/>
          </c:marker>
          <c:cat>
            <c:numRef>
              <c:f>Sheet1!$A$5:$A$12</c:f>
              <c:numCache>
                <c:formatCode>General</c:formatCode>
                <c:ptCount val="8"/>
                <c:pt idx="0">
                  <c:v>-2</c:v>
                </c:pt>
                <c:pt idx="1">
                  <c:v>-1</c:v>
                </c:pt>
                <c:pt idx="2">
                  <c:v>0</c:v>
                </c:pt>
                <c:pt idx="3">
                  <c:v>1</c:v>
                </c:pt>
                <c:pt idx="4">
                  <c:v>2</c:v>
                </c:pt>
                <c:pt idx="5">
                  <c:v>3</c:v>
                </c:pt>
                <c:pt idx="6">
                  <c:v>4</c:v>
                </c:pt>
                <c:pt idx="7">
                  <c:v>5</c:v>
                </c:pt>
              </c:numCache>
            </c:numRef>
          </c:cat>
          <c:val>
            <c:numRef>
              <c:f>Sheet1!$F$5:$F$12</c:f>
              <c:numCache>
                <c:formatCode>0.00</c:formatCode>
                <c:ptCount val="8"/>
                <c:pt idx="0">
                  <c:v>16.069330000000001</c:v>
                </c:pt>
                <c:pt idx="1">
                  <c:v>12.98236</c:v>
                </c:pt>
                <c:pt idx="2">
                  <c:v>-3.7265670000000002</c:v>
                </c:pt>
                <c:pt idx="3">
                  <c:v>-0.4083466</c:v>
                </c:pt>
                <c:pt idx="4">
                  <c:v>2.2546349999999999</c:v>
                </c:pt>
                <c:pt idx="5">
                  <c:v>3.4889939999999999</c:v>
                </c:pt>
                <c:pt idx="6">
                  <c:v>6.2000039999999998</c:v>
                </c:pt>
                <c:pt idx="7">
                  <c:v>4.6634080000000004</c:v>
                </c:pt>
              </c:numCache>
            </c:numRef>
          </c:val>
          <c:smooth val="0"/>
        </c:ser>
        <c:ser>
          <c:idx val="4"/>
          <c:order val="4"/>
          <c:tx>
            <c:strRef>
              <c:f>Sheet1!$G$1</c:f>
              <c:strCache>
                <c:ptCount val="1"/>
                <c:pt idx="0">
                  <c:v>Exports</c:v>
                </c:pt>
              </c:strCache>
            </c:strRef>
          </c:tx>
          <c:spPr>
            <a:ln w="28575" cap="rnd">
              <a:solidFill>
                <a:schemeClr val="accent5"/>
              </a:solidFill>
              <a:round/>
            </a:ln>
            <a:effectLst/>
          </c:spPr>
          <c:marker>
            <c:symbol val="none"/>
          </c:marker>
          <c:cat>
            <c:numRef>
              <c:f>Sheet1!$A$5:$A$12</c:f>
              <c:numCache>
                <c:formatCode>General</c:formatCode>
                <c:ptCount val="8"/>
                <c:pt idx="0">
                  <c:v>-2</c:v>
                </c:pt>
                <c:pt idx="1">
                  <c:v>-1</c:v>
                </c:pt>
                <c:pt idx="2">
                  <c:v>0</c:v>
                </c:pt>
                <c:pt idx="3">
                  <c:v>1</c:v>
                </c:pt>
                <c:pt idx="4">
                  <c:v>2</c:v>
                </c:pt>
                <c:pt idx="5">
                  <c:v>3</c:v>
                </c:pt>
                <c:pt idx="6">
                  <c:v>4</c:v>
                </c:pt>
                <c:pt idx="7">
                  <c:v>5</c:v>
                </c:pt>
              </c:numCache>
            </c:numRef>
          </c:cat>
          <c:val>
            <c:numRef>
              <c:f>Sheet1!$G$5:$G$12</c:f>
              <c:numCache>
                <c:formatCode>0.00</c:formatCode>
                <c:ptCount val="8"/>
                <c:pt idx="0">
                  <c:v>7.0637299999999996</c:v>
                </c:pt>
                <c:pt idx="1">
                  <c:v>6.0283680000000004</c:v>
                </c:pt>
                <c:pt idx="2">
                  <c:v>3.6305749999999999</c:v>
                </c:pt>
                <c:pt idx="3">
                  <c:v>5.2453200000000004</c:v>
                </c:pt>
                <c:pt idx="4">
                  <c:v>5.4531919999999996</c:v>
                </c:pt>
                <c:pt idx="5">
                  <c:v>5.1298599999999999</c:v>
                </c:pt>
                <c:pt idx="6">
                  <c:v>6.2000039999999998</c:v>
                </c:pt>
                <c:pt idx="7">
                  <c:v>4.4368230000000004</c:v>
                </c:pt>
              </c:numCache>
            </c:numRef>
          </c:val>
          <c:smooth val="0"/>
        </c:ser>
        <c:dLbls>
          <c:showLegendKey val="0"/>
          <c:showVal val="0"/>
          <c:showCatName val="0"/>
          <c:showSerName val="0"/>
          <c:showPercent val="0"/>
          <c:showBubbleSize val="0"/>
        </c:dLbls>
        <c:smooth val="0"/>
        <c:axId val="470172000"/>
        <c:axId val="470171608"/>
      </c:lineChart>
      <c:catAx>
        <c:axId val="470172000"/>
        <c:scaling>
          <c:orientation val="minMax"/>
        </c:scaling>
        <c:delete val="0"/>
        <c:axPos val="b"/>
        <c:numFmt formatCode="General" sourceLinked="1"/>
        <c:majorTickMark val="in"/>
        <c:minorTickMark val="none"/>
        <c:tickLblPos val="low"/>
        <c:spPr>
          <a:noFill/>
          <a:ln w="12700" cap="flat" cmpd="sng" algn="ctr">
            <a:solidFill>
              <a:schemeClr val="tx1"/>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70171608"/>
        <c:crosses val="autoZero"/>
        <c:auto val="1"/>
        <c:lblAlgn val="ctr"/>
        <c:lblOffset val="100"/>
        <c:noMultiLvlLbl val="0"/>
      </c:catAx>
      <c:valAx>
        <c:axId val="470171608"/>
        <c:scaling>
          <c:orientation val="minMax"/>
          <c:max val="20"/>
          <c:min val="-15"/>
        </c:scaling>
        <c:delete val="0"/>
        <c:axPos val="l"/>
        <c:title>
          <c:tx>
            <c:rich>
              <a:bodyPr rot="-5400000" vert="horz"/>
              <a:lstStyle/>
              <a:p>
                <a:pPr>
                  <a:defRPr/>
                </a:pPr>
                <a:r>
                  <a:rPr lang="en-US" dirty="0" smtClean="0"/>
                  <a:t>Percent</a:t>
                </a:r>
              </a:p>
            </c:rich>
          </c:tx>
          <c:layout/>
          <c:overlay val="0"/>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70172000"/>
        <c:crosses val="autoZero"/>
        <c:crossBetween val="midCat"/>
      </c:valAx>
      <c:spPr>
        <a:noFill/>
        <a:ln>
          <a:noFill/>
        </a:ln>
        <a:effectLst/>
      </c:spPr>
    </c:plotArea>
    <c:legend>
      <c:legendPos val="b"/>
      <c:layout>
        <c:manualLayout>
          <c:xMode val="edge"/>
          <c:yMode val="edge"/>
          <c:x val="0.10600694748699642"/>
          <c:y val="0.66422107090066107"/>
          <c:w val="0.81096518062613199"/>
          <c:h val="0.316918420627951"/>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userShapes r:id="rId2"/>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Sheet1!$C$1</c:f>
              <c:strCache>
                <c:ptCount val="1"/>
                <c:pt idx="0">
                  <c:v>Government consumption</c:v>
                </c:pt>
              </c:strCache>
            </c:strRef>
          </c:tx>
          <c:spPr>
            <a:ln w="28575" cap="rnd">
              <a:solidFill>
                <a:schemeClr val="accent6">
                  <a:lumMod val="75000"/>
                </a:schemeClr>
              </a:solidFill>
              <a:round/>
            </a:ln>
            <a:effectLst/>
          </c:spPr>
          <c:marker>
            <c:symbol val="none"/>
          </c:marker>
          <c:cat>
            <c:numRef>
              <c:f>Sheet1!$A$5:$A$12</c:f>
              <c:numCache>
                <c:formatCode>General</c:formatCode>
                <c:ptCount val="8"/>
                <c:pt idx="0">
                  <c:v>-2</c:v>
                </c:pt>
                <c:pt idx="1">
                  <c:v>-1</c:v>
                </c:pt>
                <c:pt idx="2">
                  <c:v>0</c:v>
                </c:pt>
                <c:pt idx="3">
                  <c:v>1</c:v>
                </c:pt>
                <c:pt idx="4">
                  <c:v>2</c:v>
                </c:pt>
                <c:pt idx="5">
                  <c:v>3</c:v>
                </c:pt>
                <c:pt idx="6">
                  <c:v>4</c:v>
                </c:pt>
                <c:pt idx="7">
                  <c:v>5</c:v>
                </c:pt>
              </c:numCache>
            </c:numRef>
          </c:cat>
          <c:val>
            <c:numRef>
              <c:f>Sheet1!$C$5:$C$12</c:f>
              <c:numCache>
                <c:formatCode>0.00</c:formatCode>
                <c:ptCount val="8"/>
                <c:pt idx="0">
                  <c:v>3.6732659999999999</c:v>
                </c:pt>
                <c:pt idx="1">
                  <c:v>3.125804</c:v>
                </c:pt>
                <c:pt idx="2">
                  <c:v>3.2159390000000001</c:v>
                </c:pt>
                <c:pt idx="3">
                  <c:v>3.01085</c:v>
                </c:pt>
                <c:pt idx="4">
                  <c:v>2.2132649999999998</c:v>
                </c:pt>
                <c:pt idx="5">
                  <c:v>1.7808649999999999</c:v>
                </c:pt>
                <c:pt idx="6">
                  <c:v>1.7894080000000001</c:v>
                </c:pt>
                <c:pt idx="7">
                  <c:v>2.3603429999999999</c:v>
                </c:pt>
              </c:numCache>
            </c:numRef>
          </c:val>
          <c:smooth val="0"/>
        </c:ser>
        <c:ser>
          <c:idx val="1"/>
          <c:order val="1"/>
          <c:tx>
            <c:strRef>
              <c:f>Sheet1!$D$1</c:f>
              <c:strCache>
                <c:ptCount val="1"/>
                <c:pt idx="0">
                  <c:v>Investment</c:v>
                </c:pt>
              </c:strCache>
            </c:strRef>
          </c:tx>
          <c:spPr>
            <a:ln w="28575" cap="rnd">
              <a:solidFill>
                <a:schemeClr val="accent2"/>
              </a:solidFill>
              <a:round/>
            </a:ln>
            <a:effectLst/>
          </c:spPr>
          <c:marker>
            <c:symbol val="none"/>
          </c:marker>
          <c:cat>
            <c:numRef>
              <c:f>Sheet1!$A$5:$A$12</c:f>
              <c:numCache>
                <c:formatCode>General</c:formatCode>
                <c:ptCount val="8"/>
                <c:pt idx="0">
                  <c:v>-2</c:v>
                </c:pt>
                <c:pt idx="1">
                  <c:v>-1</c:v>
                </c:pt>
                <c:pt idx="2">
                  <c:v>0</c:v>
                </c:pt>
                <c:pt idx="3">
                  <c:v>1</c:v>
                </c:pt>
                <c:pt idx="4">
                  <c:v>2</c:v>
                </c:pt>
                <c:pt idx="5">
                  <c:v>3</c:v>
                </c:pt>
                <c:pt idx="6">
                  <c:v>4</c:v>
                </c:pt>
                <c:pt idx="7">
                  <c:v>5</c:v>
                </c:pt>
              </c:numCache>
            </c:numRef>
          </c:cat>
          <c:val>
            <c:numRef>
              <c:f>Sheet1!$D$5:$D$12</c:f>
              <c:numCache>
                <c:formatCode>0.00</c:formatCode>
                <c:ptCount val="8"/>
                <c:pt idx="0">
                  <c:v>6.24695</c:v>
                </c:pt>
                <c:pt idx="1">
                  <c:v>6.8727410000000004</c:v>
                </c:pt>
                <c:pt idx="2">
                  <c:v>1.624061</c:v>
                </c:pt>
                <c:pt idx="3">
                  <c:v>-4.1315410000000004</c:v>
                </c:pt>
                <c:pt idx="4">
                  <c:v>2.4448439999999998</c:v>
                </c:pt>
                <c:pt idx="5">
                  <c:v>3.0392440000000001</c:v>
                </c:pt>
                <c:pt idx="6">
                  <c:v>3.5595650000000001</c:v>
                </c:pt>
                <c:pt idx="7">
                  <c:v>2.790896</c:v>
                </c:pt>
              </c:numCache>
            </c:numRef>
          </c:val>
          <c:smooth val="0"/>
        </c:ser>
        <c:ser>
          <c:idx val="2"/>
          <c:order val="2"/>
          <c:tx>
            <c:strRef>
              <c:f>Sheet1!$E$1</c:f>
              <c:strCache>
                <c:ptCount val="1"/>
                <c:pt idx="0">
                  <c:v>Private consumption</c:v>
                </c:pt>
              </c:strCache>
            </c:strRef>
          </c:tx>
          <c:spPr>
            <a:ln w="28575" cap="rnd">
              <a:solidFill>
                <a:schemeClr val="accent3"/>
              </a:solidFill>
              <a:round/>
            </a:ln>
            <a:effectLst/>
          </c:spPr>
          <c:marker>
            <c:symbol val="none"/>
          </c:marker>
          <c:cat>
            <c:numRef>
              <c:f>Sheet1!$A$5:$A$12</c:f>
              <c:numCache>
                <c:formatCode>General</c:formatCode>
                <c:ptCount val="8"/>
                <c:pt idx="0">
                  <c:v>-2</c:v>
                </c:pt>
                <c:pt idx="1">
                  <c:v>-1</c:v>
                </c:pt>
                <c:pt idx="2">
                  <c:v>0</c:v>
                </c:pt>
                <c:pt idx="3">
                  <c:v>1</c:v>
                </c:pt>
                <c:pt idx="4">
                  <c:v>2</c:v>
                </c:pt>
                <c:pt idx="5">
                  <c:v>3</c:v>
                </c:pt>
                <c:pt idx="6">
                  <c:v>4</c:v>
                </c:pt>
                <c:pt idx="7">
                  <c:v>5</c:v>
                </c:pt>
              </c:numCache>
            </c:numRef>
          </c:cat>
          <c:val>
            <c:numRef>
              <c:f>Sheet1!$E$5:$E$12</c:f>
              <c:numCache>
                <c:formatCode>0.00</c:formatCode>
                <c:ptCount val="8"/>
                <c:pt idx="0">
                  <c:v>4.3666790000000004</c:v>
                </c:pt>
                <c:pt idx="1">
                  <c:v>4.1714789999999997</c:v>
                </c:pt>
                <c:pt idx="2">
                  <c:v>2.381885</c:v>
                </c:pt>
                <c:pt idx="3">
                  <c:v>1.409556</c:v>
                </c:pt>
                <c:pt idx="4">
                  <c:v>1.813132</c:v>
                </c:pt>
                <c:pt idx="5">
                  <c:v>2.556619</c:v>
                </c:pt>
                <c:pt idx="6">
                  <c:v>2.4573969999999998</c:v>
                </c:pt>
                <c:pt idx="7">
                  <c:v>2.2166860000000002</c:v>
                </c:pt>
              </c:numCache>
            </c:numRef>
          </c:val>
          <c:smooth val="0"/>
        </c:ser>
        <c:ser>
          <c:idx val="3"/>
          <c:order val="3"/>
          <c:tx>
            <c:strRef>
              <c:f>Sheet1!$F$1</c:f>
              <c:strCache>
                <c:ptCount val="1"/>
                <c:pt idx="0">
                  <c:v>Imports</c:v>
                </c:pt>
              </c:strCache>
            </c:strRef>
          </c:tx>
          <c:spPr>
            <a:ln w="28575" cap="rnd">
              <a:solidFill>
                <a:schemeClr val="accent4"/>
              </a:solidFill>
              <a:round/>
            </a:ln>
            <a:effectLst/>
          </c:spPr>
          <c:marker>
            <c:symbol val="none"/>
          </c:marker>
          <c:cat>
            <c:numRef>
              <c:f>Sheet1!$A$5:$A$12</c:f>
              <c:numCache>
                <c:formatCode>General</c:formatCode>
                <c:ptCount val="8"/>
                <c:pt idx="0">
                  <c:v>-2</c:v>
                </c:pt>
                <c:pt idx="1">
                  <c:v>-1</c:v>
                </c:pt>
                <c:pt idx="2">
                  <c:v>0</c:v>
                </c:pt>
                <c:pt idx="3">
                  <c:v>1</c:v>
                </c:pt>
                <c:pt idx="4">
                  <c:v>2</c:v>
                </c:pt>
                <c:pt idx="5">
                  <c:v>3</c:v>
                </c:pt>
                <c:pt idx="6">
                  <c:v>4</c:v>
                </c:pt>
                <c:pt idx="7">
                  <c:v>5</c:v>
                </c:pt>
              </c:numCache>
            </c:numRef>
          </c:cat>
          <c:val>
            <c:numRef>
              <c:f>Sheet1!$F$5:$F$12</c:f>
              <c:numCache>
                <c:formatCode>0.00</c:formatCode>
                <c:ptCount val="8"/>
                <c:pt idx="0">
                  <c:v>8.3763869999999994</c:v>
                </c:pt>
                <c:pt idx="1">
                  <c:v>8.5631950000000003</c:v>
                </c:pt>
                <c:pt idx="2">
                  <c:v>3.577318</c:v>
                </c:pt>
                <c:pt idx="3">
                  <c:v>-0.46577960000000002</c:v>
                </c:pt>
                <c:pt idx="4">
                  <c:v>6.4148670000000001</c:v>
                </c:pt>
                <c:pt idx="5">
                  <c:v>5.6617480000000002</c:v>
                </c:pt>
                <c:pt idx="6">
                  <c:v>4.9046139999999996</c:v>
                </c:pt>
                <c:pt idx="7">
                  <c:v>5.3768159999999998</c:v>
                </c:pt>
              </c:numCache>
            </c:numRef>
          </c:val>
          <c:smooth val="0"/>
        </c:ser>
        <c:ser>
          <c:idx val="4"/>
          <c:order val="4"/>
          <c:tx>
            <c:strRef>
              <c:f>Sheet1!$G$1</c:f>
              <c:strCache>
                <c:ptCount val="1"/>
                <c:pt idx="0">
                  <c:v>Exports</c:v>
                </c:pt>
              </c:strCache>
            </c:strRef>
          </c:tx>
          <c:spPr>
            <a:ln w="28575" cap="rnd">
              <a:solidFill>
                <a:schemeClr val="accent5"/>
              </a:solidFill>
              <a:round/>
            </a:ln>
            <a:effectLst/>
          </c:spPr>
          <c:marker>
            <c:symbol val="none"/>
          </c:marker>
          <c:cat>
            <c:numRef>
              <c:f>Sheet1!$A$5:$A$12</c:f>
              <c:numCache>
                <c:formatCode>General</c:formatCode>
                <c:ptCount val="8"/>
                <c:pt idx="0">
                  <c:v>-2</c:v>
                </c:pt>
                <c:pt idx="1">
                  <c:v>-1</c:v>
                </c:pt>
                <c:pt idx="2">
                  <c:v>0</c:v>
                </c:pt>
                <c:pt idx="3">
                  <c:v>1</c:v>
                </c:pt>
                <c:pt idx="4">
                  <c:v>2</c:v>
                </c:pt>
                <c:pt idx="5">
                  <c:v>3</c:v>
                </c:pt>
                <c:pt idx="6">
                  <c:v>4</c:v>
                </c:pt>
                <c:pt idx="7">
                  <c:v>5</c:v>
                </c:pt>
              </c:numCache>
            </c:numRef>
          </c:cat>
          <c:val>
            <c:numRef>
              <c:f>Sheet1!$G$5:$G$12</c:f>
              <c:numCache>
                <c:formatCode>0.00</c:formatCode>
                <c:ptCount val="8"/>
                <c:pt idx="0">
                  <c:v>7.1449040000000004</c:v>
                </c:pt>
                <c:pt idx="1">
                  <c:v>7.073283</c:v>
                </c:pt>
                <c:pt idx="2">
                  <c:v>4.5769520000000004</c:v>
                </c:pt>
                <c:pt idx="3">
                  <c:v>3.498176</c:v>
                </c:pt>
                <c:pt idx="4">
                  <c:v>6.4731899999999998</c:v>
                </c:pt>
                <c:pt idx="5">
                  <c:v>6.7640269999999996</c:v>
                </c:pt>
                <c:pt idx="6">
                  <c:v>4.9804940000000002</c:v>
                </c:pt>
                <c:pt idx="7">
                  <c:v>4.5741139999999998</c:v>
                </c:pt>
              </c:numCache>
            </c:numRef>
          </c:val>
          <c:smooth val="0"/>
        </c:ser>
        <c:dLbls>
          <c:showLegendKey val="0"/>
          <c:showVal val="0"/>
          <c:showCatName val="0"/>
          <c:showSerName val="0"/>
          <c:showPercent val="0"/>
          <c:showBubbleSize val="0"/>
        </c:dLbls>
        <c:smooth val="0"/>
        <c:axId val="470165728"/>
        <c:axId val="470166512"/>
      </c:lineChart>
      <c:catAx>
        <c:axId val="470165728"/>
        <c:scaling>
          <c:orientation val="minMax"/>
        </c:scaling>
        <c:delete val="0"/>
        <c:axPos val="b"/>
        <c:numFmt formatCode="General" sourceLinked="1"/>
        <c:majorTickMark val="in"/>
        <c:minorTickMark val="none"/>
        <c:tickLblPos val="low"/>
        <c:spPr>
          <a:noFill/>
          <a:ln w="12700" cap="flat" cmpd="sng" algn="ctr">
            <a:solidFill>
              <a:schemeClr val="tx1"/>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70166512"/>
        <c:crosses val="autoZero"/>
        <c:auto val="1"/>
        <c:lblAlgn val="ctr"/>
        <c:lblOffset val="100"/>
        <c:noMultiLvlLbl val="0"/>
      </c:catAx>
      <c:valAx>
        <c:axId val="470166512"/>
        <c:scaling>
          <c:orientation val="minMax"/>
          <c:max val="20"/>
          <c:min val="-15"/>
        </c:scaling>
        <c:delete val="0"/>
        <c:axPos val="l"/>
        <c:title>
          <c:tx>
            <c:rich>
              <a:bodyPr rot="-5400000" vert="horz"/>
              <a:lstStyle/>
              <a:p>
                <a:pPr>
                  <a:defRPr/>
                </a:pPr>
                <a:r>
                  <a:rPr lang="en-US" dirty="0" smtClean="0"/>
                  <a:t>Percent</a:t>
                </a:r>
                <a:endParaRPr lang="en-US" dirty="0"/>
              </a:p>
            </c:rich>
          </c:tx>
          <c:layout/>
          <c:overlay val="0"/>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70165728"/>
        <c:crosses val="autoZero"/>
        <c:crossBetween val="midCat"/>
      </c:valAx>
      <c:spPr>
        <a:noFill/>
        <a:ln>
          <a:noFill/>
        </a:ln>
        <a:effectLst/>
      </c:spPr>
    </c:plotArea>
    <c:legend>
      <c:legendPos val="b"/>
      <c:layout>
        <c:manualLayout>
          <c:xMode val="edge"/>
          <c:yMode val="edge"/>
          <c:x val="0.10600694748699642"/>
          <c:y val="0.66422107090066107"/>
          <c:w val="0.81096518062613199"/>
          <c:h val="0.316918420627951"/>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userShapes r:id="rId2"/>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Column2</c:v>
                </c:pt>
              </c:strCache>
            </c:strRef>
          </c:tx>
          <c:spPr>
            <a:solidFill>
              <a:schemeClr val="accent1"/>
            </a:solidFill>
            <a:ln>
              <a:solidFill>
                <a:schemeClr val="tx1"/>
              </a:solidFill>
            </a:ln>
            <a:effectLst/>
          </c:spPr>
          <c:invertIfNegative val="0"/>
          <c:dPt>
            <c:idx val="0"/>
            <c:invertIfNegative val="0"/>
            <c:bubble3D val="0"/>
            <c:spPr>
              <a:solidFill>
                <a:srgbClr val="002060"/>
              </a:solidFill>
              <a:ln>
                <a:solidFill>
                  <a:schemeClr val="tx1"/>
                </a:solidFill>
              </a:ln>
              <a:effectLst/>
            </c:spPr>
          </c:dPt>
          <c:cat>
            <c:strRef>
              <c:f>Sheet1!$A$2:$A$13</c:f>
              <c:strCache>
                <c:ptCount val="12"/>
                <c:pt idx="0">
                  <c:v> PRC </c:v>
                </c:pt>
                <c:pt idx="1">
                  <c:v>Taipei,China</c:v>
                </c:pt>
                <c:pt idx="2">
                  <c:v>Rep. of Korea</c:v>
                </c:pt>
                <c:pt idx="3">
                  <c:v>Malaysia</c:v>
                </c:pt>
                <c:pt idx="4">
                  <c:v>Australia</c:v>
                </c:pt>
                <c:pt idx="5">
                  <c:v>Viet Nam</c:v>
                </c:pt>
                <c:pt idx="6">
                  <c:v>Finland</c:v>
                </c:pt>
                <c:pt idx="7">
                  <c:v>Japan</c:v>
                </c:pt>
                <c:pt idx="8">
                  <c:v>Germany</c:v>
                </c:pt>
                <c:pt idx="9">
                  <c:v>Thailand</c:v>
                </c:pt>
                <c:pt idx="10">
                  <c:v>Malta</c:v>
                </c:pt>
                <c:pt idx="11">
                  <c:v> USA </c:v>
                </c:pt>
              </c:strCache>
            </c:strRef>
          </c:cat>
          <c:val>
            <c:numRef>
              <c:f>Sheet1!$B$2:$B$13</c:f>
              <c:numCache>
                <c:formatCode>General</c:formatCode>
                <c:ptCount val="12"/>
                <c:pt idx="0">
                  <c:v>-4.4680447578430176</c:v>
                </c:pt>
                <c:pt idx="1">
                  <c:v>-0.94226264953613281</c:v>
                </c:pt>
                <c:pt idx="2">
                  <c:v>-0.62838113307952881</c:v>
                </c:pt>
                <c:pt idx="3">
                  <c:v>-0.40108373761177063</c:v>
                </c:pt>
                <c:pt idx="4">
                  <c:v>-0.35488525032997131</c:v>
                </c:pt>
                <c:pt idx="5">
                  <c:v>-0.33073717355728149</c:v>
                </c:pt>
                <c:pt idx="6">
                  <c:v>-0.24035990238189697</c:v>
                </c:pt>
                <c:pt idx="7">
                  <c:v>-0.23483350872993469</c:v>
                </c:pt>
                <c:pt idx="8">
                  <c:v>-0.22872895002365112</c:v>
                </c:pt>
                <c:pt idx="9">
                  <c:v>-0.22298669815063477</c:v>
                </c:pt>
                <c:pt idx="10">
                  <c:v>-0.20728984475135803</c:v>
                </c:pt>
                <c:pt idx="11">
                  <c:v>-7.1103714406490326E-2</c:v>
                </c:pt>
              </c:numCache>
            </c:numRef>
          </c:val>
        </c:ser>
        <c:dLbls>
          <c:showLegendKey val="0"/>
          <c:showVal val="0"/>
          <c:showCatName val="0"/>
          <c:showSerName val="0"/>
          <c:showPercent val="0"/>
          <c:showBubbleSize val="0"/>
        </c:dLbls>
        <c:gapWidth val="50"/>
        <c:overlap val="-27"/>
        <c:axId val="470165336"/>
        <c:axId val="470167688"/>
      </c:barChart>
      <c:catAx>
        <c:axId val="470165336"/>
        <c:scaling>
          <c:orientation val="minMax"/>
        </c:scaling>
        <c:delete val="0"/>
        <c:axPos val="b"/>
        <c:numFmt formatCode="General" sourceLinked="1"/>
        <c:majorTickMark val="none"/>
        <c:minorTickMark val="none"/>
        <c:tickLblPos val="low"/>
        <c:spPr>
          <a:noFill/>
          <a:ln w="12700" cap="flat" cmpd="sng" algn="ctr">
            <a:solidFill>
              <a:schemeClr val="tx1"/>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70167688"/>
        <c:crosses val="autoZero"/>
        <c:auto val="1"/>
        <c:lblAlgn val="ctr"/>
        <c:lblOffset val="100"/>
        <c:noMultiLvlLbl val="0"/>
      </c:catAx>
      <c:valAx>
        <c:axId val="470167688"/>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70165336"/>
        <c:crosses val="autoZero"/>
        <c:crossBetween val="between"/>
        <c:majorUnit val="1"/>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Sheet1!$A$2</c:f>
              <c:strCache>
                <c:ptCount val="1"/>
                <c:pt idx="0">
                  <c:v>Agriculture</c:v>
                </c:pt>
              </c:strCache>
            </c:strRef>
          </c:tx>
          <c:spPr>
            <a:solidFill>
              <a:schemeClr val="accent1"/>
            </a:solidFill>
            <a:ln>
              <a:noFill/>
            </a:ln>
            <a:effectLst/>
          </c:spPr>
          <c:invertIfNegative val="0"/>
          <c:cat>
            <c:strRef>
              <c:f>Sheet1!$B$1:$F$1</c:f>
              <c:strCache>
                <c:ptCount val="5"/>
                <c:pt idx="0">
                  <c:v>TAP</c:v>
                </c:pt>
                <c:pt idx="1">
                  <c:v>KOR</c:v>
                </c:pt>
                <c:pt idx="2">
                  <c:v>MAL</c:v>
                </c:pt>
                <c:pt idx="3">
                  <c:v>AUS</c:v>
                </c:pt>
                <c:pt idx="4">
                  <c:v>VIE</c:v>
                </c:pt>
              </c:strCache>
            </c:strRef>
          </c:cat>
          <c:val>
            <c:numRef>
              <c:f>Sheet1!$B$2:$F$2</c:f>
              <c:numCache>
                <c:formatCode>General</c:formatCode>
                <c:ptCount val="5"/>
                <c:pt idx="0">
                  <c:v>-6.4375492002619365E-4</c:v>
                </c:pt>
                <c:pt idx="1">
                  <c:v>-2.0445234550221653E-3</c:v>
                </c:pt>
                <c:pt idx="2">
                  <c:v>-3.5958886427612163E-2</c:v>
                </c:pt>
                <c:pt idx="3">
                  <c:v>-6.7125466276124661E-3</c:v>
                </c:pt>
                <c:pt idx="4">
                  <c:v>-5.1923275233676694E-2</c:v>
                </c:pt>
              </c:numCache>
            </c:numRef>
          </c:val>
        </c:ser>
        <c:ser>
          <c:idx val="1"/>
          <c:order val="1"/>
          <c:tx>
            <c:strRef>
              <c:f>Sheet1!$A$3</c:f>
              <c:strCache>
                <c:ptCount val="1"/>
                <c:pt idx="0">
                  <c:v>Mining and Quarrying</c:v>
                </c:pt>
              </c:strCache>
            </c:strRef>
          </c:tx>
          <c:spPr>
            <a:solidFill>
              <a:schemeClr val="accent2"/>
            </a:solidFill>
            <a:ln>
              <a:noFill/>
            </a:ln>
            <a:effectLst/>
          </c:spPr>
          <c:invertIfNegative val="0"/>
          <c:cat>
            <c:strRef>
              <c:f>Sheet1!$B$1:$F$1</c:f>
              <c:strCache>
                <c:ptCount val="5"/>
                <c:pt idx="0">
                  <c:v>TAP</c:v>
                </c:pt>
                <c:pt idx="1">
                  <c:v>KOR</c:v>
                </c:pt>
                <c:pt idx="2">
                  <c:v>MAL</c:v>
                </c:pt>
                <c:pt idx="3">
                  <c:v>AUS</c:v>
                </c:pt>
                <c:pt idx="4">
                  <c:v>VIE</c:v>
                </c:pt>
              </c:strCache>
            </c:strRef>
          </c:cat>
          <c:val>
            <c:numRef>
              <c:f>Sheet1!$B$3:$F$3</c:f>
              <c:numCache>
                <c:formatCode>General</c:formatCode>
                <c:ptCount val="5"/>
                <c:pt idx="0">
                  <c:v>-2.2324103904145243E-3</c:v>
                </c:pt>
                <c:pt idx="1">
                  <c:v>-6.9457458373182763E-4</c:v>
                </c:pt>
                <c:pt idx="2">
                  <c:v>-2.9106714145789171E-2</c:v>
                </c:pt>
                <c:pt idx="3">
                  <c:v>-0.19561165569689778</c:v>
                </c:pt>
                <c:pt idx="4">
                  <c:v>-0.1272559716423291</c:v>
                </c:pt>
              </c:numCache>
            </c:numRef>
          </c:val>
        </c:ser>
        <c:ser>
          <c:idx val="2"/>
          <c:order val="2"/>
          <c:tx>
            <c:strRef>
              <c:f>Sheet1!$A$4</c:f>
              <c:strCache>
                <c:ptCount val="1"/>
                <c:pt idx="0">
                  <c:v>Manufacturing</c:v>
                </c:pt>
              </c:strCache>
            </c:strRef>
          </c:tx>
          <c:spPr>
            <a:solidFill>
              <a:schemeClr val="accent3"/>
            </a:solidFill>
            <a:ln>
              <a:noFill/>
            </a:ln>
            <a:effectLst/>
          </c:spPr>
          <c:invertIfNegative val="0"/>
          <c:cat>
            <c:strRef>
              <c:f>Sheet1!$B$1:$F$1</c:f>
              <c:strCache>
                <c:ptCount val="5"/>
                <c:pt idx="0">
                  <c:v>TAP</c:v>
                </c:pt>
                <c:pt idx="1">
                  <c:v>KOR</c:v>
                </c:pt>
                <c:pt idx="2">
                  <c:v>MAL</c:v>
                </c:pt>
                <c:pt idx="3">
                  <c:v>AUS</c:v>
                </c:pt>
                <c:pt idx="4">
                  <c:v>VIE</c:v>
                </c:pt>
              </c:strCache>
            </c:strRef>
          </c:cat>
          <c:val>
            <c:numRef>
              <c:f>Sheet1!$B$4:$F$4</c:f>
              <c:numCache>
                <c:formatCode>General</c:formatCode>
                <c:ptCount val="5"/>
                <c:pt idx="0">
                  <c:v>-0.75698510017765686</c:v>
                </c:pt>
                <c:pt idx="1">
                  <c:v>-0.53296363116298207</c:v>
                </c:pt>
                <c:pt idx="2">
                  <c:v>-0.26500017314067925</c:v>
                </c:pt>
                <c:pt idx="3">
                  <c:v>-4.688722580160086E-2</c:v>
                </c:pt>
                <c:pt idx="4">
                  <c:v>-0.10593778554959672</c:v>
                </c:pt>
              </c:numCache>
            </c:numRef>
          </c:val>
        </c:ser>
        <c:ser>
          <c:idx val="3"/>
          <c:order val="3"/>
          <c:tx>
            <c:strRef>
              <c:f>Sheet1!$A$5</c:f>
              <c:strCache>
                <c:ptCount val="1"/>
                <c:pt idx="0">
                  <c:v>Utilities</c:v>
                </c:pt>
              </c:strCache>
            </c:strRef>
          </c:tx>
          <c:spPr>
            <a:solidFill>
              <a:schemeClr val="accent4"/>
            </a:solidFill>
            <a:ln>
              <a:noFill/>
            </a:ln>
            <a:effectLst/>
          </c:spPr>
          <c:invertIfNegative val="0"/>
          <c:cat>
            <c:strRef>
              <c:f>Sheet1!$B$1:$F$1</c:f>
              <c:strCache>
                <c:ptCount val="5"/>
                <c:pt idx="0">
                  <c:v>TAP</c:v>
                </c:pt>
                <c:pt idx="1">
                  <c:v>KOR</c:v>
                </c:pt>
                <c:pt idx="2">
                  <c:v>MAL</c:v>
                </c:pt>
                <c:pt idx="3">
                  <c:v>AUS</c:v>
                </c:pt>
                <c:pt idx="4">
                  <c:v>VIE</c:v>
                </c:pt>
              </c:strCache>
            </c:strRef>
          </c:cat>
          <c:val>
            <c:numRef>
              <c:f>Sheet1!$B$5:$F$5</c:f>
              <c:numCache>
                <c:formatCode>General</c:formatCode>
                <c:ptCount val="5"/>
                <c:pt idx="0">
                  <c:v>-1.4796345321976226E-2</c:v>
                </c:pt>
                <c:pt idx="1">
                  <c:v>-1.1140616835274803E-2</c:v>
                </c:pt>
                <c:pt idx="2">
                  <c:v>-5.6044723677530625E-3</c:v>
                </c:pt>
                <c:pt idx="3">
                  <c:v>-4.5027701410957745E-3</c:v>
                </c:pt>
                <c:pt idx="4">
                  <c:v>-5.7662167109063479E-3</c:v>
                </c:pt>
              </c:numCache>
            </c:numRef>
          </c:val>
        </c:ser>
        <c:ser>
          <c:idx val="4"/>
          <c:order val="4"/>
          <c:tx>
            <c:strRef>
              <c:f>Sheet1!$A$6</c:f>
              <c:strCache>
                <c:ptCount val="1"/>
                <c:pt idx="0">
                  <c:v>Construction</c:v>
                </c:pt>
              </c:strCache>
            </c:strRef>
          </c:tx>
          <c:spPr>
            <a:solidFill>
              <a:schemeClr val="accent5"/>
            </a:solidFill>
            <a:ln>
              <a:noFill/>
            </a:ln>
            <a:effectLst/>
          </c:spPr>
          <c:invertIfNegative val="0"/>
          <c:cat>
            <c:strRef>
              <c:f>Sheet1!$B$1:$F$1</c:f>
              <c:strCache>
                <c:ptCount val="5"/>
                <c:pt idx="0">
                  <c:v>TAP</c:v>
                </c:pt>
                <c:pt idx="1">
                  <c:v>KOR</c:v>
                </c:pt>
                <c:pt idx="2">
                  <c:v>MAL</c:v>
                </c:pt>
                <c:pt idx="3">
                  <c:v>AUS</c:v>
                </c:pt>
                <c:pt idx="4">
                  <c:v>VIE</c:v>
                </c:pt>
              </c:strCache>
            </c:strRef>
          </c:cat>
          <c:val>
            <c:numRef>
              <c:f>Sheet1!$B$6:$F$6</c:f>
              <c:numCache>
                <c:formatCode>General</c:formatCode>
                <c:ptCount val="5"/>
                <c:pt idx="0">
                  <c:v>-4.3574974318599888E-3</c:v>
                </c:pt>
                <c:pt idx="1">
                  <c:v>-6.1742981204467549E-4</c:v>
                </c:pt>
                <c:pt idx="2">
                  <c:v>-6.2635738623301081E-3</c:v>
                </c:pt>
                <c:pt idx="3">
                  <c:v>-1.0073900824724846E-2</c:v>
                </c:pt>
                <c:pt idx="4">
                  <c:v>-4.2706762432362239E-3</c:v>
                </c:pt>
              </c:numCache>
            </c:numRef>
          </c:val>
        </c:ser>
        <c:ser>
          <c:idx val="5"/>
          <c:order val="5"/>
          <c:tx>
            <c:strRef>
              <c:f>Sheet1!$A$7</c:f>
              <c:strCache>
                <c:ptCount val="1"/>
                <c:pt idx="0">
                  <c:v>Trade, accommodation and food services</c:v>
                </c:pt>
              </c:strCache>
            </c:strRef>
          </c:tx>
          <c:spPr>
            <a:solidFill>
              <a:schemeClr val="accent6"/>
            </a:solidFill>
            <a:ln>
              <a:noFill/>
            </a:ln>
            <a:effectLst/>
          </c:spPr>
          <c:invertIfNegative val="0"/>
          <c:cat>
            <c:strRef>
              <c:f>Sheet1!$B$1:$F$1</c:f>
              <c:strCache>
                <c:ptCount val="5"/>
                <c:pt idx="0">
                  <c:v>TAP</c:v>
                </c:pt>
                <c:pt idx="1">
                  <c:v>KOR</c:v>
                </c:pt>
                <c:pt idx="2">
                  <c:v>MAL</c:v>
                </c:pt>
                <c:pt idx="3">
                  <c:v>AUS</c:v>
                </c:pt>
                <c:pt idx="4">
                  <c:v>VIE</c:v>
                </c:pt>
              </c:strCache>
            </c:strRef>
          </c:cat>
          <c:val>
            <c:numRef>
              <c:f>Sheet1!$B$7:$F$7</c:f>
              <c:numCache>
                <c:formatCode>General</c:formatCode>
                <c:ptCount val="5"/>
                <c:pt idx="0">
                  <c:v>-8.4740875108733293E-2</c:v>
                </c:pt>
                <c:pt idx="1">
                  <c:v>-1.8289117827920663E-2</c:v>
                </c:pt>
                <c:pt idx="2">
                  <c:v>-1.9365852740585231E-2</c:v>
                </c:pt>
                <c:pt idx="3">
                  <c:v>-2.24979206414509E-2</c:v>
                </c:pt>
                <c:pt idx="4">
                  <c:v>-1.3839668564465585E-2</c:v>
                </c:pt>
              </c:numCache>
            </c:numRef>
          </c:val>
        </c:ser>
        <c:ser>
          <c:idx val="6"/>
          <c:order val="6"/>
          <c:tx>
            <c:strRef>
              <c:f>Sheet1!$A$8</c:f>
              <c:strCache>
                <c:ptCount val="1"/>
                <c:pt idx="0">
                  <c:v>Transportation and communication</c:v>
                </c:pt>
              </c:strCache>
            </c:strRef>
          </c:tx>
          <c:spPr>
            <a:solidFill>
              <a:schemeClr val="accent1">
                <a:lumMod val="60000"/>
              </a:schemeClr>
            </a:solidFill>
            <a:ln>
              <a:noFill/>
            </a:ln>
            <a:effectLst/>
          </c:spPr>
          <c:invertIfNegative val="0"/>
          <c:cat>
            <c:strRef>
              <c:f>Sheet1!$B$1:$F$1</c:f>
              <c:strCache>
                <c:ptCount val="5"/>
                <c:pt idx="0">
                  <c:v>TAP</c:v>
                </c:pt>
                <c:pt idx="1">
                  <c:v>KOR</c:v>
                </c:pt>
                <c:pt idx="2">
                  <c:v>MAL</c:v>
                </c:pt>
                <c:pt idx="3">
                  <c:v>AUS</c:v>
                </c:pt>
                <c:pt idx="4">
                  <c:v>VIE</c:v>
                </c:pt>
              </c:strCache>
            </c:strRef>
          </c:cat>
          <c:val>
            <c:numRef>
              <c:f>Sheet1!$B$8:$F$8</c:f>
              <c:numCache>
                <c:formatCode>General</c:formatCode>
                <c:ptCount val="5"/>
                <c:pt idx="0">
                  <c:v>-1.2520383866755153E-2</c:v>
                </c:pt>
                <c:pt idx="1">
                  <c:v>-2.5184395729232374E-2</c:v>
                </c:pt>
                <c:pt idx="2">
                  <c:v>-1.6335599260435738E-2</c:v>
                </c:pt>
                <c:pt idx="3">
                  <c:v>-1.9263760584492848E-2</c:v>
                </c:pt>
                <c:pt idx="4">
                  <c:v>-6.1369369512314347E-3</c:v>
                </c:pt>
              </c:numCache>
            </c:numRef>
          </c:val>
        </c:ser>
        <c:ser>
          <c:idx val="7"/>
          <c:order val="7"/>
          <c:tx>
            <c:strRef>
              <c:f>Sheet1!$A$9</c:f>
              <c:strCache>
                <c:ptCount val="1"/>
                <c:pt idx="0">
                  <c:v>Financial Intermediation</c:v>
                </c:pt>
              </c:strCache>
            </c:strRef>
          </c:tx>
          <c:spPr>
            <a:solidFill>
              <a:schemeClr val="accent2">
                <a:lumMod val="60000"/>
              </a:schemeClr>
            </a:solidFill>
            <a:ln>
              <a:noFill/>
            </a:ln>
            <a:effectLst/>
          </c:spPr>
          <c:invertIfNegative val="0"/>
          <c:cat>
            <c:strRef>
              <c:f>Sheet1!$B$1:$F$1</c:f>
              <c:strCache>
                <c:ptCount val="5"/>
                <c:pt idx="0">
                  <c:v>TAP</c:v>
                </c:pt>
                <c:pt idx="1">
                  <c:v>KOR</c:v>
                </c:pt>
                <c:pt idx="2">
                  <c:v>MAL</c:v>
                </c:pt>
                <c:pt idx="3">
                  <c:v>AUS</c:v>
                </c:pt>
                <c:pt idx="4">
                  <c:v>VIE</c:v>
                </c:pt>
              </c:strCache>
            </c:strRef>
          </c:cat>
          <c:val>
            <c:numRef>
              <c:f>Sheet1!$B$9:$F$9</c:f>
              <c:numCache>
                <c:formatCode>General</c:formatCode>
                <c:ptCount val="5"/>
                <c:pt idx="0">
                  <c:v>-2.0070311825258855E-2</c:v>
                </c:pt>
                <c:pt idx="1">
                  <c:v>-1.01742875713245E-2</c:v>
                </c:pt>
                <c:pt idx="2">
                  <c:v>-1.3079253682669604E-2</c:v>
                </c:pt>
                <c:pt idx="3">
                  <c:v>-1.1666829991390251E-2</c:v>
                </c:pt>
                <c:pt idx="4">
                  <c:v>-7.3225752056989835E-3</c:v>
                </c:pt>
              </c:numCache>
            </c:numRef>
          </c:val>
        </c:ser>
        <c:ser>
          <c:idx val="8"/>
          <c:order val="8"/>
          <c:tx>
            <c:strRef>
              <c:f>Sheet1!$A$10</c:f>
              <c:strCache>
                <c:ptCount val="1"/>
                <c:pt idx="0">
                  <c:v>Real estate and other business activities</c:v>
                </c:pt>
              </c:strCache>
            </c:strRef>
          </c:tx>
          <c:spPr>
            <a:solidFill>
              <a:schemeClr val="accent3">
                <a:lumMod val="60000"/>
              </a:schemeClr>
            </a:solidFill>
            <a:ln>
              <a:noFill/>
            </a:ln>
            <a:effectLst/>
          </c:spPr>
          <c:invertIfNegative val="0"/>
          <c:cat>
            <c:strRef>
              <c:f>Sheet1!$B$1:$F$1</c:f>
              <c:strCache>
                <c:ptCount val="5"/>
                <c:pt idx="0">
                  <c:v>TAP</c:v>
                </c:pt>
                <c:pt idx="1">
                  <c:v>KOR</c:v>
                </c:pt>
                <c:pt idx="2">
                  <c:v>MAL</c:v>
                </c:pt>
                <c:pt idx="3">
                  <c:v>AUS</c:v>
                </c:pt>
                <c:pt idx="4">
                  <c:v>VIE</c:v>
                </c:pt>
              </c:strCache>
            </c:strRef>
          </c:cat>
          <c:val>
            <c:numRef>
              <c:f>Sheet1!$B$10:$F$10</c:f>
              <c:numCache>
                <c:formatCode>General</c:formatCode>
                <c:ptCount val="5"/>
                <c:pt idx="0">
                  <c:v>-4.0809424337175097E-2</c:v>
                </c:pt>
                <c:pt idx="1">
                  <c:v>-2.2280147084472502E-2</c:v>
                </c:pt>
                <c:pt idx="2">
                  <c:v>-7.1240673064613923E-3</c:v>
                </c:pt>
                <c:pt idx="3">
                  <c:v>-3.2915949891523633E-2</c:v>
                </c:pt>
                <c:pt idx="4">
                  <c:v>-6.1968340746685821E-3</c:v>
                </c:pt>
              </c:numCache>
            </c:numRef>
          </c:val>
        </c:ser>
        <c:ser>
          <c:idx val="9"/>
          <c:order val="9"/>
          <c:tx>
            <c:strRef>
              <c:f>Sheet1!$A$11</c:f>
              <c:strCache>
                <c:ptCount val="1"/>
                <c:pt idx="0">
                  <c:v>Other services</c:v>
                </c:pt>
              </c:strCache>
            </c:strRef>
          </c:tx>
          <c:spPr>
            <a:solidFill>
              <a:schemeClr val="accent4">
                <a:lumMod val="60000"/>
              </a:schemeClr>
            </a:solidFill>
            <a:ln>
              <a:noFill/>
            </a:ln>
            <a:effectLst/>
          </c:spPr>
          <c:invertIfNegative val="0"/>
          <c:cat>
            <c:strRef>
              <c:f>Sheet1!$B$1:$F$1</c:f>
              <c:strCache>
                <c:ptCount val="5"/>
                <c:pt idx="0">
                  <c:v>TAP</c:v>
                </c:pt>
                <c:pt idx="1">
                  <c:v>KOR</c:v>
                </c:pt>
                <c:pt idx="2">
                  <c:v>MAL</c:v>
                </c:pt>
                <c:pt idx="3">
                  <c:v>AUS</c:v>
                </c:pt>
                <c:pt idx="4">
                  <c:v>VIE</c:v>
                </c:pt>
              </c:strCache>
            </c:strRef>
          </c:cat>
          <c:val>
            <c:numRef>
              <c:f>Sheet1!$B$11:$F$11</c:f>
              <c:numCache>
                <c:formatCode>General</c:formatCode>
                <c:ptCount val="5"/>
                <c:pt idx="0">
                  <c:v>-5.1065350305904535E-3</c:v>
                </c:pt>
                <c:pt idx="1">
                  <c:v>-4.9923842526704374E-3</c:v>
                </c:pt>
                <c:pt idx="2">
                  <c:v>-3.2451359606462827E-3</c:v>
                </c:pt>
                <c:pt idx="3">
                  <c:v>-4.7526951561888513E-3</c:v>
                </c:pt>
                <c:pt idx="4">
                  <c:v>-2.0872460687759828E-3</c:v>
                </c:pt>
              </c:numCache>
            </c:numRef>
          </c:val>
        </c:ser>
        <c:dLbls>
          <c:showLegendKey val="0"/>
          <c:showVal val="0"/>
          <c:showCatName val="0"/>
          <c:showSerName val="0"/>
          <c:showPercent val="0"/>
          <c:showBubbleSize val="0"/>
        </c:dLbls>
        <c:gapWidth val="50"/>
        <c:overlap val="100"/>
        <c:axId val="470168080"/>
        <c:axId val="470169256"/>
      </c:barChart>
      <c:catAx>
        <c:axId val="470168080"/>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70169256"/>
        <c:crosses val="autoZero"/>
        <c:auto val="1"/>
        <c:lblAlgn val="ctr"/>
        <c:lblOffset val="100"/>
        <c:noMultiLvlLbl val="0"/>
      </c:catAx>
      <c:valAx>
        <c:axId val="470169256"/>
        <c:scaling>
          <c:orientation val="minMax"/>
        </c:scaling>
        <c:delete val="0"/>
        <c:axPos val="l"/>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70168080"/>
        <c:crosses val="autoZero"/>
        <c:crossBetween val="between"/>
        <c:majorUnit val="0.2"/>
      </c:valAx>
      <c:spPr>
        <a:noFill/>
        <a:ln>
          <a:noFill/>
        </a:ln>
        <a:effectLst/>
      </c:spPr>
    </c:plotArea>
    <c:legend>
      <c:legendPos val="r"/>
      <c:layout>
        <c:manualLayout>
          <c:xMode val="edge"/>
          <c:yMode val="edge"/>
          <c:x val="0.63842799342524448"/>
          <c:y val="6.3384020140107925E-2"/>
          <c:w val="0.34187565606036285"/>
          <c:h val="0.78016863757901833"/>
        </c:manualLayout>
      </c:layout>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Sheet1!$A$2</c:f>
              <c:strCache>
                <c:ptCount val="1"/>
                <c:pt idx="0">
                  <c:v>Agriculture</c:v>
                </c:pt>
              </c:strCache>
            </c:strRef>
          </c:tx>
          <c:spPr>
            <a:solidFill>
              <a:schemeClr val="accent1"/>
            </a:solidFill>
            <a:ln>
              <a:noFill/>
            </a:ln>
            <a:effectLst/>
          </c:spPr>
          <c:invertIfNegative val="0"/>
          <c:cat>
            <c:strRef>
              <c:f>Sheet1!$G$1:$J$1</c:f>
              <c:strCache>
                <c:ptCount val="4"/>
                <c:pt idx="0">
                  <c:v>JPN</c:v>
                </c:pt>
                <c:pt idx="1">
                  <c:v>DEU</c:v>
                </c:pt>
                <c:pt idx="2">
                  <c:v>FRA</c:v>
                </c:pt>
                <c:pt idx="3">
                  <c:v>USA</c:v>
                </c:pt>
              </c:strCache>
            </c:strRef>
          </c:cat>
          <c:val>
            <c:numRef>
              <c:f>Sheet1!$G$2:$J$2</c:f>
              <c:numCache>
                <c:formatCode>General</c:formatCode>
                <c:ptCount val="4"/>
                <c:pt idx="0">
                  <c:v>-6.76511793676421E-4</c:v>
                </c:pt>
                <c:pt idx="1">
                  <c:v>-5.2540115339525797E-4</c:v>
                </c:pt>
                <c:pt idx="2">
                  <c:v>-1.0166841615243888E-3</c:v>
                </c:pt>
                <c:pt idx="3">
                  <c:v>-1.9941259360477673E-3</c:v>
                </c:pt>
              </c:numCache>
            </c:numRef>
          </c:val>
        </c:ser>
        <c:ser>
          <c:idx val="1"/>
          <c:order val="1"/>
          <c:tx>
            <c:strRef>
              <c:f>Sheet1!$A$3</c:f>
              <c:strCache>
                <c:ptCount val="1"/>
                <c:pt idx="0">
                  <c:v>Mining and Quarrying</c:v>
                </c:pt>
              </c:strCache>
            </c:strRef>
          </c:tx>
          <c:spPr>
            <a:solidFill>
              <a:schemeClr val="accent2"/>
            </a:solidFill>
            <a:ln>
              <a:noFill/>
            </a:ln>
            <a:effectLst/>
          </c:spPr>
          <c:invertIfNegative val="0"/>
          <c:cat>
            <c:strRef>
              <c:f>Sheet1!$G$1:$J$1</c:f>
              <c:strCache>
                <c:ptCount val="4"/>
                <c:pt idx="0">
                  <c:v>JPN</c:v>
                </c:pt>
                <c:pt idx="1">
                  <c:v>DEU</c:v>
                </c:pt>
                <c:pt idx="2">
                  <c:v>FRA</c:v>
                </c:pt>
                <c:pt idx="3">
                  <c:v>USA</c:v>
                </c:pt>
              </c:strCache>
            </c:strRef>
          </c:cat>
          <c:val>
            <c:numRef>
              <c:f>Sheet1!$G$3:$J$3</c:f>
              <c:numCache>
                <c:formatCode>General</c:formatCode>
                <c:ptCount val="4"/>
                <c:pt idx="0">
                  <c:v>-1.7664858031781342E-3</c:v>
                </c:pt>
                <c:pt idx="1">
                  <c:v>-1.951654815990121E-4</c:v>
                </c:pt>
                <c:pt idx="2">
                  <c:v>-2.1901933140139711E-4</c:v>
                </c:pt>
                <c:pt idx="3">
                  <c:v>-1.5884977567809169E-3</c:v>
                </c:pt>
              </c:numCache>
            </c:numRef>
          </c:val>
        </c:ser>
        <c:ser>
          <c:idx val="2"/>
          <c:order val="2"/>
          <c:tx>
            <c:strRef>
              <c:f>Sheet1!$A$4</c:f>
              <c:strCache>
                <c:ptCount val="1"/>
                <c:pt idx="0">
                  <c:v>Manufacturing</c:v>
                </c:pt>
              </c:strCache>
            </c:strRef>
          </c:tx>
          <c:spPr>
            <a:solidFill>
              <a:schemeClr val="accent3"/>
            </a:solidFill>
            <a:ln>
              <a:noFill/>
            </a:ln>
            <a:effectLst/>
          </c:spPr>
          <c:invertIfNegative val="0"/>
          <c:cat>
            <c:strRef>
              <c:f>Sheet1!$G$1:$J$1</c:f>
              <c:strCache>
                <c:ptCount val="4"/>
                <c:pt idx="0">
                  <c:v>JPN</c:v>
                </c:pt>
                <c:pt idx="1">
                  <c:v>DEU</c:v>
                </c:pt>
                <c:pt idx="2">
                  <c:v>FRA</c:v>
                </c:pt>
                <c:pt idx="3">
                  <c:v>USA</c:v>
                </c:pt>
              </c:strCache>
            </c:strRef>
          </c:cat>
          <c:val>
            <c:numRef>
              <c:f>Sheet1!$G$4:$J$4</c:f>
              <c:numCache>
                <c:formatCode>General</c:formatCode>
                <c:ptCount val="4"/>
                <c:pt idx="0">
                  <c:v>-0.17805098039029521</c:v>
                </c:pt>
                <c:pt idx="1">
                  <c:v>-0.16193138111632066</c:v>
                </c:pt>
                <c:pt idx="2">
                  <c:v>-5.574783370839647E-2</c:v>
                </c:pt>
                <c:pt idx="3">
                  <c:v>-3.9763461425978433E-2</c:v>
                </c:pt>
              </c:numCache>
            </c:numRef>
          </c:val>
        </c:ser>
        <c:ser>
          <c:idx val="3"/>
          <c:order val="3"/>
          <c:tx>
            <c:strRef>
              <c:f>Sheet1!$A$5</c:f>
              <c:strCache>
                <c:ptCount val="1"/>
                <c:pt idx="0">
                  <c:v>Utilities</c:v>
                </c:pt>
              </c:strCache>
            </c:strRef>
          </c:tx>
          <c:spPr>
            <a:solidFill>
              <a:schemeClr val="accent4"/>
            </a:solidFill>
            <a:ln>
              <a:noFill/>
            </a:ln>
            <a:effectLst/>
          </c:spPr>
          <c:invertIfNegative val="0"/>
          <c:cat>
            <c:strRef>
              <c:f>Sheet1!$G$1:$J$1</c:f>
              <c:strCache>
                <c:ptCount val="4"/>
                <c:pt idx="0">
                  <c:v>JPN</c:v>
                </c:pt>
                <c:pt idx="1">
                  <c:v>DEU</c:v>
                </c:pt>
                <c:pt idx="2">
                  <c:v>FRA</c:v>
                </c:pt>
                <c:pt idx="3">
                  <c:v>USA</c:v>
                </c:pt>
              </c:strCache>
            </c:strRef>
          </c:cat>
          <c:val>
            <c:numRef>
              <c:f>Sheet1!$G$5:$J$5</c:f>
              <c:numCache>
                <c:formatCode>General</c:formatCode>
                <c:ptCount val="4"/>
                <c:pt idx="0">
                  <c:v>-5.0373729507264681E-3</c:v>
                </c:pt>
                <c:pt idx="1">
                  <c:v>-3.9365292907248958E-3</c:v>
                </c:pt>
                <c:pt idx="2">
                  <c:v>-1.3684711379803572E-3</c:v>
                </c:pt>
                <c:pt idx="3">
                  <c:v>-4.9815420467928329E-4</c:v>
                </c:pt>
              </c:numCache>
            </c:numRef>
          </c:val>
        </c:ser>
        <c:ser>
          <c:idx val="4"/>
          <c:order val="4"/>
          <c:tx>
            <c:strRef>
              <c:f>Sheet1!$A$6</c:f>
              <c:strCache>
                <c:ptCount val="1"/>
                <c:pt idx="0">
                  <c:v>Construction</c:v>
                </c:pt>
              </c:strCache>
            </c:strRef>
          </c:tx>
          <c:spPr>
            <a:solidFill>
              <a:schemeClr val="accent5"/>
            </a:solidFill>
            <a:ln>
              <a:noFill/>
            </a:ln>
            <a:effectLst/>
          </c:spPr>
          <c:invertIfNegative val="0"/>
          <c:cat>
            <c:strRef>
              <c:f>Sheet1!$G$1:$J$1</c:f>
              <c:strCache>
                <c:ptCount val="4"/>
                <c:pt idx="0">
                  <c:v>JPN</c:v>
                </c:pt>
                <c:pt idx="1">
                  <c:v>DEU</c:v>
                </c:pt>
                <c:pt idx="2">
                  <c:v>FRA</c:v>
                </c:pt>
                <c:pt idx="3">
                  <c:v>USA</c:v>
                </c:pt>
              </c:strCache>
            </c:strRef>
          </c:cat>
          <c:val>
            <c:numRef>
              <c:f>Sheet1!$G$6:$J$6</c:f>
              <c:numCache>
                <c:formatCode>General</c:formatCode>
                <c:ptCount val="4"/>
                <c:pt idx="0">
                  <c:v>-1.5606508160679908E-3</c:v>
                </c:pt>
                <c:pt idx="1">
                  <c:v>-2.0300901014047423E-3</c:v>
                </c:pt>
                <c:pt idx="2">
                  <c:v>-5.1712520727048984E-4</c:v>
                </c:pt>
                <c:pt idx="3">
                  <c:v>-3.6963947584143321E-4</c:v>
                </c:pt>
              </c:numCache>
            </c:numRef>
          </c:val>
        </c:ser>
        <c:ser>
          <c:idx val="5"/>
          <c:order val="5"/>
          <c:tx>
            <c:strRef>
              <c:f>Sheet1!$A$7</c:f>
              <c:strCache>
                <c:ptCount val="1"/>
                <c:pt idx="0">
                  <c:v>Trade, accommodation and food services</c:v>
                </c:pt>
              </c:strCache>
            </c:strRef>
          </c:tx>
          <c:spPr>
            <a:solidFill>
              <a:schemeClr val="accent6"/>
            </a:solidFill>
            <a:ln>
              <a:noFill/>
            </a:ln>
            <a:effectLst/>
          </c:spPr>
          <c:invertIfNegative val="0"/>
          <c:cat>
            <c:strRef>
              <c:f>Sheet1!$G$1:$J$1</c:f>
              <c:strCache>
                <c:ptCount val="4"/>
                <c:pt idx="0">
                  <c:v>JPN</c:v>
                </c:pt>
                <c:pt idx="1">
                  <c:v>DEU</c:v>
                </c:pt>
                <c:pt idx="2">
                  <c:v>FRA</c:v>
                </c:pt>
                <c:pt idx="3">
                  <c:v>USA</c:v>
                </c:pt>
              </c:strCache>
            </c:strRef>
          </c:cat>
          <c:val>
            <c:numRef>
              <c:f>Sheet1!$G$7:$J$7</c:f>
              <c:numCache>
                <c:formatCode>General</c:formatCode>
                <c:ptCount val="4"/>
                <c:pt idx="0">
                  <c:v>-1.5839503406021194E-2</c:v>
                </c:pt>
                <c:pt idx="1">
                  <c:v>-1.1731152215452595E-2</c:v>
                </c:pt>
                <c:pt idx="2">
                  <c:v>-7.401393309249809E-3</c:v>
                </c:pt>
                <c:pt idx="3">
                  <c:v>-3.9657302748106549E-3</c:v>
                </c:pt>
              </c:numCache>
            </c:numRef>
          </c:val>
        </c:ser>
        <c:ser>
          <c:idx val="6"/>
          <c:order val="6"/>
          <c:tx>
            <c:strRef>
              <c:f>Sheet1!$A$8</c:f>
              <c:strCache>
                <c:ptCount val="1"/>
                <c:pt idx="0">
                  <c:v>Transportation and communication</c:v>
                </c:pt>
              </c:strCache>
            </c:strRef>
          </c:tx>
          <c:spPr>
            <a:solidFill>
              <a:schemeClr val="accent1">
                <a:lumMod val="60000"/>
              </a:schemeClr>
            </a:solidFill>
            <a:ln>
              <a:noFill/>
            </a:ln>
            <a:effectLst/>
          </c:spPr>
          <c:invertIfNegative val="0"/>
          <c:cat>
            <c:strRef>
              <c:f>Sheet1!$G$1:$J$1</c:f>
              <c:strCache>
                <c:ptCount val="4"/>
                <c:pt idx="0">
                  <c:v>JPN</c:v>
                </c:pt>
                <c:pt idx="1">
                  <c:v>DEU</c:v>
                </c:pt>
                <c:pt idx="2">
                  <c:v>FRA</c:v>
                </c:pt>
                <c:pt idx="3">
                  <c:v>USA</c:v>
                </c:pt>
              </c:strCache>
            </c:strRef>
          </c:cat>
          <c:val>
            <c:numRef>
              <c:f>Sheet1!$G$8:$J$8</c:f>
              <c:numCache>
                <c:formatCode>General</c:formatCode>
                <c:ptCount val="4"/>
                <c:pt idx="0">
                  <c:v>-8.0877421685113787E-3</c:v>
                </c:pt>
                <c:pt idx="1">
                  <c:v>-1.1500344798265089E-2</c:v>
                </c:pt>
                <c:pt idx="2">
                  <c:v>-7.2177567703765929E-3</c:v>
                </c:pt>
                <c:pt idx="3">
                  <c:v>-4.4137177359116157E-3</c:v>
                </c:pt>
              </c:numCache>
            </c:numRef>
          </c:val>
        </c:ser>
        <c:ser>
          <c:idx val="7"/>
          <c:order val="7"/>
          <c:tx>
            <c:strRef>
              <c:f>Sheet1!$A$9</c:f>
              <c:strCache>
                <c:ptCount val="1"/>
                <c:pt idx="0">
                  <c:v>Financial Intermediation</c:v>
                </c:pt>
              </c:strCache>
            </c:strRef>
          </c:tx>
          <c:spPr>
            <a:solidFill>
              <a:schemeClr val="accent2">
                <a:lumMod val="60000"/>
              </a:schemeClr>
            </a:solidFill>
            <a:ln>
              <a:noFill/>
            </a:ln>
            <a:effectLst/>
          </c:spPr>
          <c:invertIfNegative val="0"/>
          <c:cat>
            <c:strRef>
              <c:f>Sheet1!$G$1:$J$1</c:f>
              <c:strCache>
                <c:ptCount val="4"/>
                <c:pt idx="0">
                  <c:v>JPN</c:v>
                </c:pt>
                <c:pt idx="1">
                  <c:v>DEU</c:v>
                </c:pt>
                <c:pt idx="2">
                  <c:v>FRA</c:v>
                </c:pt>
                <c:pt idx="3">
                  <c:v>USA</c:v>
                </c:pt>
              </c:strCache>
            </c:strRef>
          </c:cat>
          <c:val>
            <c:numRef>
              <c:f>Sheet1!$G$9:$J$9</c:f>
              <c:numCache>
                <c:formatCode>General</c:formatCode>
                <c:ptCount val="4"/>
                <c:pt idx="0">
                  <c:v>-5.2546507372263117E-3</c:v>
                </c:pt>
                <c:pt idx="1">
                  <c:v>-4.0915544151553318E-3</c:v>
                </c:pt>
                <c:pt idx="2">
                  <c:v>-2.9995110803067342E-3</c:v>
                </c:pt>
                <c:pt idx="3">
                  <c:v>-3.7846251768122617E-3</c:v>
                </c:pt>
              </c:numCache>
            </c:numRef>
          </c:val>
        </c:ser>
        <c:ser>
          <c:idx val="8"/>
          <c:order val="8"/>
          <c:tx>
            <c:strRef>
              <c:f>Sheet1!$A$10</c:f>
              <c:strCache>
                <c:ptCount val="1"/>
                <c:pt idx="0">
                  <c:v>Real estate and other business activities</c:v>
                </c:pt>
              </c:strCache>
            </c:strRef>
          </c:tx>
          <c:spPr>
            <a:solidFill>
              <a:schemeClr val="accent3">
                <a:lumMod val="60000"/>
              </a:schemeClr>
            </a:solidFill>
            <a:ln>
              <a:noFill/>
            </a:ln>
            <a:effectLst/>
          </c:spPr>
          <c:invertIfNegative val="0"/>
          <c:cat>
            <c:strRef>
              <c:f>Sheet1!$G$1:$J$1</c:f>
              <c:strCache>
                <c:ptCount val="4"/>
                <c:pt idx="0">
                  <c:v>JPN</c:v>
                </c:pt>
                <c:pt idx="1">
                  <c:v>DEU</c:v>
                </c:pt>
                <c:pt idx="2">
                  <c:v>FRA</c:v>
                </c:pt>
                <c:pt idx="3">
                  <c:v>USA</c:v>
                </c:pt>
              </c:strCache>
            </c:strRef>
          </c:cat>
          <c:val>
            <c:numRef>
              <c:f>Sheet1!$G$10:$J$10</c:f>
              <c:numCache>
                <c:formatCode>General</c:formatCode>
                <c:ptCount val="4"/>
                <c:pt idx="0">
                  <c:v>-1.4756147242878484E-2</c:v>
                </c:pt>
                <c:pt idx="1">
                  <c:v>-2.8928784030742005E-2</c:v>
                </c:pt>
                <c:pt idx="2">
                  <c:v>-1.8061784197287874E-2</c:v>
                </c:pt>
                <c:pt idx="3">
                  <c:v>-9.5121795555801018E-3</c:v>
                </c:pt>
              </c:numCache>
            </c:numRef>
          </c:val>
        </c:ser>
        <c:ser>
          <c:idx val="9"/>
          <c:order val="9"/>
          <c:tx>
            <c:strRef>
              <c:f>Sheet1!$A$11</c:f>
              <c:strCache>
                <c:ptCount val="1"/>
                <c:pt idx="0">
                  <c:v>Other services</c:v>
                </c:pt>
              </c:strCache>
            </c:strRef>
          </c:tx>
          <c:spPr>
            <a:solidFill>
              <a:schemeClr val="accent4">
                <a:lumMod val="60000"/>
              </a:schemeClr>
            </a:solidFill>
            <a:ln>
              <a:noFill/>
            </a:ln>
            <a:effectLst/>
          </c:spPr>
          <c:invertIfNegative val="0"/>
          <c:cat>
            <c:strRef>
              <c:f>Sheet1!$G$1:$J$1</c:f>
              <c:strCache>
                <c:ptCount val="4"/>
                <c:pt idx="0">
                  <c:v>JPN</c:v>
                </c:pt>
                <c:pt idx="1">
                  <c:v>DEU</c:v>
                </c:pt>
                <c:pt idx="2">
                  <c:v>FRA</c:v>
                </c:pt>
                <c:pt idx="3">
                  <c:v>USA</c:v>
                </c:pt>
              </c:strCache>
            </c:strRef>
          </c:cat>
          <c:val>
            <c:numRef>
              <c:f>Sheet1!$G$11:$J$11</c:f>
              <c:numCache>
                <c:formatCode>General</c:formatCode>
                <c:ptCount val="4"/>
                <c:pt idx="0">
                  <c:v>-3.8034660035740405E-3</c:v>
                </c:pt>
                <c:pt idx="1">
                  <c:v>-3.8585553167432042E-3</c:v>
                </c:pt>
                <c:pt idx="2">
                  <c:v>-1.7777141661841703E-3</c:v>
                </c:pt>
                <c:pt idx="3">
                  <c:v>-5.2135824421355205E-3</c:v>
                </c:pt>
              </c:numCache>
            </c:numRef>
          </c:val>
        </c:ser>
        <c:dLbls>
          <c:showLegendKey val="0"/>
          <c:showVal val="0"/>
          <c:showCatName val="0"/>
          <c:showSerName val="0"/>
          <c:showPercent val="0"/>
          <c:showBubbleSize val="0"/>
        </c:dLbls>
        <c:gapWidth val="50"/>
        <c:overlap val="100"/>
        <c:axId val="470168472"/>
        <c:axId val="470164944"/>
      </c:barChart>
      <c:catAx>
        <c:axId val="470168472"/>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70164944"/>
        <c:crosses val="autoZero"/>
        <c:auto val="1"/>
        <c:lblAlgn val="ctr"/>
        <c:lblOffset val="100"/>
        <c:noMultiLvlLbl val="0"/>
      </c:catAx>
      <c:valAx>
        <c:axId val="470164944"/>
        <c:scaling>
          <c:orientation val="minMax"/>
          <c:max val="0"/>
          <c:min val="-1"/>
        </c:scaling>
        <c:delete val="0"/>
        <c:axPos val="l"/>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70168472"/>
        <c:crosses val="autoZero"/>
        <c:crossBetween val="between"/>
        <c:majorUnit val="0.2"/>
      </c:valAx>
      <c:spPr>
        <a:noFill/>
        <a:ln>
          <a:noFill/>
        </a:ln>
        <a:effectLst/>
      </c:spPr>
    </c:plotArea>
    <c:legend>
      <c:legendPos val="r"/>
      <c:layout>
        <c:manualLayout>
          <c:xMode val="edge"/>
          <c:yMode val="edge"/>
          <c:x val="0.63842799342524448"/>
          <c:y val="6.3384020140107925E-2"/>
          <c:w val="0.34187565606036285"/>
          <c:h val="0.78016863757901833"/>
        </c:manualLayout>
      </c:layout>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1" i="0" u="none" strike="noStrike" kern="1200" spc="0" baseline="0">
                <a:solidFill>
                  <a:schemeClr val="tx1">
                    <a:lumMod val="65000"/>
                    <a:lumOff val="35000"/>
                  </a:schemeClr>
                </a:solidFill>
                <a:latin typeface="+mn-lt"/>
                <a:ea typeface="+mn-ea"/>
                <a:cs typeface="+mn-cs"/>
              </a:defRPr>
            </a:pPr>
            <a:r>
              <a:rPr lang="en-US" b="1"/>
              <a:t>Contributions to World Growth</a:t>
            </a:r>
          </a:p>
        </c:rich>
      </c:tx>
      <c:layout/>
      <c:overlay val="0"/>
      <c:spPr>
        <a:noFill/>
        <a:ln>
          <a:noFill/>
        </a:ln>
        <a:effectLst/>
      </c:spPr>
    </c:title>
    <c:autoTitleDeleted val="0"/>
    <c:plotArea>
      <c:layout>
        <c:manualLayout>
          <c:layoutTarget val="inner"/>
          <c:xMode val="edge"/>
          <c:yMode val="edge"/>
          <c:x val="8.0463903371583809E-2"/>
          <c:y val="0.27794525758237426"/>
          <c:w val="0.90092357795760847"/>
          <c:h val="0.58183112324715713"/>
        </c:manualLayout>
      </c:layout>
      <c:barChart>
        <c:barDir val="col"/>
        <c:grouping val="stacked"/>
        <c:varyColors val="0"/>
        <c:ser>
          <c:idx val="5"/>
          <c:order val="0"/>
          <c:tx>
            <c:strRef>
              <c:f>'Contrib-Chart'!$G$1</c:f>
              <c:strCache>
                <c:ptCount val="1"/>
                <c:pt idx="0">
                  <c:v>Other emerging market and developing economies</c:v>
                </c:pt>
              </c:strCache>
            </c:strRef>
          </c:tx>
          <c:spPr>
            <a:solidFill>
              <a:schemeClr val="accent6"/>
            </a:solidFill>
            <a:ln>
              <a:noFill/>
            </a:ln>
            <a:effectLst/>
          </c:spPr>
          <c:invertIfNegative val="0"/>
          <c:cat>
            <c:numRef>
              <c:f>'Contrib-Chart'!$A$2:$A$38</c:f>
              <c:numCache>
                <c:formatCode>General</c:formatCode>
                <c:ptCount val="37"/>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numCache>
            </c:numRef>
          </c:cat>
          <c:val>
            <c:numRef>
              <c:f>'Contrib-Chart'!$G$2:$G$38</c:f>
              <c:numCache>
                <c:formatCode>0.00</c:formatCode>
                <c:ptCount val="37"/>
                <c:pt idx="0" formatCode="General">
                  <c:v>1.2055819394857392</c:v>
                </c:pt>
                <c:pt idx="1">
                  <c:v>0.95451554765715074</c:v>
                </c:pt>
                <c:pt idx="2">
                  <c:v>0.39305559298871678</c:v>
                </c:pt>
                <c:pt idx="3">
                  <c:v>0.46213384355942572</c:v>
                </c:pt>
                <c:pt idx="4">
                  <c:v>1.2504734814886915</c:v>
                </c:pt>
                <c:pt idx="5">
                  <c:v>1.0143914934187475</c:v>
                </c:pt>
                <c:pt idx="6">
                  <c:v>0.9832521963432691</c:v>
                </c:pt>
                <c:pt idx="7">
                  <c:v>0.99217768036103804</c:v>
                </c:pt>
                <c:pt idx="8">
                  <c:v>1.0336472277769833</c:v>
                </c:pt>
                <c:pt idx="9">
                  <c:v>1.1177389814193857</c:v>
                </c:pt>
                <c:pt idx="10">
                  <c:v>1.2492904869137094</c:v>
                </c:pt>
                <c:pt idx="11">
                  <c:v>1.0850164175484289</c:v>
                </c:pt>
                <c:pt idx="12">
                  <c:v>0.38544709257191928</c:v>
                </c:pt>
                <c:pt idx="13">
                  <c:v>0.62084330112936581</c:v>
                </c:pt>
                <c:pt idx="14">
                  <c:v>0.61385850929860697</c:v>
                </c:pt>
                <c:pt idx="15">
                  <c:v>1.0592330289889891</c:v>
                </c:pt>
                <c:pt idx="16">
                  <c:v>1.556217042465651</c:v>
                </c:pt>
                <c:pt idx="17">
                  <c:v>1.4858554345301931</c:v>
                </c:pt>
                <c:pt idx="18">
                  <c:v>0.45166114070855218</c:v>
                </c:pt>
                <c:pt idx="19">
                  <c:v>0.99879388664920565</c:v>
                </c:pt>
                <c:pt idx="20">
                  <c:v>1.8626563215684464</c:v>
                </c:pt>
                <c:pt idx="21">
                  <c:v>0.98784567776300913</c:v>
                </c:pt>
                <c:pt idx="22">
                  <c:v>1.2256117635347727</c:v>
                </c:pt>
                <c:pt idx="23">
                  <c:v>1.9929076023255023</c:v>
                </c:pt>
                <c:pt idx="24">
                  <c:v>2.5271537128180688</c:v>
                </c:pt>
                <c:pt idx="25">
                  <c:v>2.3083329710413252</c:v>
                </c:pt>
                <c:pt idx="26">
                  <c:v>2.6146559009841686</c:v>
                </c:pt>
                <c:pt idx="27">
                  <c:v>2.7054976575743948</c:v>
                </c:pt>
                <c:pt idx="28">
                  <c:v>1.80728648729235</c:v>
                </c:pt>
                <c:pt idx="29">
                  <c:v>0.42565107524419027</c:v>
                </c:pt>
                <c:pt idx="30">
                  <c:v>2.5204835455236738</c:v>
                </c:pt>
                <c:pt idx="31">
                  <c:v>2.0661607973040774</c:v>
                </c:pt>
                <c:pt idx="32">
                  <c:v>1.7077801387999898</c:v>
                </c:pt>
                <c:pt idx="33">
                  <c:v>1.5806129174455321</c:v>
                </c:pt>
                <c:pt idx="34">
                  <c:v>1.4295354461416474</c:v>
                </c:pt>
                <c:pt idx="35" formatCode="_(* #,##0.00_);_(* \(#,##0.00\);_(* &quot;-&quot;??_);_(@_)">
                  <c:v>1.1083902458135744</c:v>
                </c:pt>
                <c:pt idx="36" formatCode="_(* #,##0.00_);_(* \(#,##0.00\);_(* &quot;-&quot;??_);_(@_)">
                  <c:v>1.5107839117877471</c:v>
                </c:pt>
              </c:numCache>
            </c:numRef>
          </c:val>
        </c:ser>
        <c:ser>
          <c:idx val="0"/>
          <c:order val="2"/>
          <c:tx>
            <c:strRef>
              <c:f>'Contrib-Chart'!$I$1</c:f>
              <c:strCache>
                <c:ptCount val="1"/>
                <c:pt idx="0">
                  <c:v>Advanced Economies</c:v>
                </c:pt>
              </c:strCache>
            </c:strRef>
          </c:tx>
          <c:spPr>
            <a:solidFill>
              <a:schemeClr val="accent1"/>
            </a:solidFill>
            <a:ln>
              <a:noFill/>
            </a:ln>
            <a:effectLst/>
          </c:spPr>
          <c:invertIfNegative val="0"/>
          <c:cat>
            <c:numRef>
              <c:f>'Contrib-Chart'!$A$2:$A$38</c:f>
              <c:numCache>
                <c:formatCode>General</c:formatCode>
                <c:ptCount val="37"/>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numCache>
            </c:numRef>
          </c:cat>
          <c:val>
            <c:numRef>
              <c:f>'Contrib-Chart'!$I$2:$I$38</c:f>
              <c:numCache>
                <c:formatCode>0.00</c:formatCode>
                <c:ptCount val="37"/>
                <c:pt idx="0">
                  <c:v>0.84715490187806552</c:v>
                </c:pt>
                <c:pt idx="1">
                  <c:v>1.2055315308935062</c:v>
                </c:pt>
                <c:pt idx="2">
                  <c:v>0.13315421119192208</c:v>
                </c:pt>
                <c:pt idx="3">
                  <c:v>2.0166062446939685</c:v>
                </c:pt>
                <c:pt idx="4">
                  <c:v>3.1023637292413282</c:v>
                </c:pt>
                <c:pt idx="5">
                  <c:v>2.4517289878152644</c:v>
                </c:pt>
                <c:pt idx="6">
                  <c:v>2.0689296416369114</c:v>
                </c:pt>
                <c:pt idx="7">
                  <c:v>2.3758566594501684</c:v>
                </c:pt>
                <c:pt idx="8">
                  <c:v>3.1086468017599143</c:v>
                </c:pt>
                <c:pt idx="9">
                  <c:v>2.5885416714257725</c:v>
                </c:pt>
                <c:pt idx="10">
                  <c:v>2.0114247330160793</c:v>
                </c:pt>
                <c:pt idx="11">
                  <c:v>0.99391871116823616</c:v>
                </c:pt>
                <c:pt idx="12">
                  <c:v>1.3119091845440161</c:v>
                </c:pt>
                <c:pt idx="13">
                  <c:v>0.83408344127668022</c:v>
                </c:pt>
                <c:pt idx="14">
                  <c:v>1.9788474314028432</c:v>
                </c:pt>
                <c:pt idx="15">
                  <c:v>1.6494956598045236</c:v>
                </c:pt>
                <c:pt idx="16">
                  <c:v>1.7454256859413044</c:v>
                </c:pt>
                <c:pt idx="17">
                  <c:v>2.0061203553312188</c:v>
                </c:pt>
                <c:pt idx="18">
                  <c:v>1.5639781329735718</c:v>
                </c:pt>
                <c:pt idx="19">
                  <c:v>2.0843596614392523</c:v>
                </c:pt>
                <c:pt idx="20">
                  <c:v>2.326649868871959</c:v>
                </c:pt>
                <c:pt idx="21">
                  <c:v>0.86842697501199628</c:v>
                </c:pt>
                <c:pt idx="22">
                  <c:v>0.97163955905682187</c:v>
                </c:pt>
                <c:pt idx="23">
                  <c:v>1.1703249357630825</c:v>
                </c:pt>
                <c:pt idx="24">
                  <c:v>1.7318922854928545</c:v>
                </c:pt>
                <c:pt idx="25">
                  <c:v>1.4483556125573602</c:v>
                </c:pt>
                <c:pt idx="26">
                  <c:v>1.5936442925877217</c:v>
                </c:pt>
                <c:pt idx="27">
                  <c:v>1.382312033525694</c:v>
                </c:pt>
                <c:pt idx="28">
                  <c:v>8.7034290446235729E-2</c:v>
                </c:pt>
                <c:pt idx="29">
                  <c:v>-1.6202223098978283</c:v>
                </c:pt>
                <c:pt idx="30">
                  <c:v>1.4306381869978251</c:v>
                </c:pt>
                <c:pt idx="31">
                  <c:v>0.76748126294850783</c:v>
                </c:pt>
                <c:pt idx="32">
                  <c:v>0.52882165034442286</c:v>
                </c:pt>
                <c:pt idx="33">
                  <c:v>0.4963391805846562</c:v>
                </c:pt>
                <c:pt idx="34">
                  <c:v>0.78514690638378482</c:v>
                </c:pt>
                <c:pt idx="35">
                  <c:v>0.8399391809391934</c:v>
                </c:pt>
                <c:pt idx="36">
                  <c:v>0.93344244426446144</c:v>
                </c:pt>
              </c:numCache>
            </c:numRef>
          </c:val>
        </c:ser>
        <c:ser>
          <c:idx val="3"/>
          <c:order val="3"/>
          <c:tx>
            <c:strRef>
              <c:f>'Contrib-Chart'!$E$1</c:f>
              <c:strCache>
                <c:ptCount val="1"/>
                <c:pt idx="0">
                  <c:v>People's Rep. of China</c:v>
                </c:pt>
              </c:strCache>
            </c:strRef>
          </c:tx>
          <c:spPr>
            <a:solidFill>
              <a:srgbClr val="CC3300"/>
            </a:solidFill>
            <a:ln>
              <a:noFill/>
            </a:ln>
            <a:effectLst/>
          </c:spPr>
          <c:invertIfNegative val="0"/>
          <c:cat>
            <c:numRef>
              <c:f>'Contrib-Chart'!$A$2:$A$38</c:f>
              <c:numCache>
                <c:formatCode>General</c:formatCode>
                <c:ptCount val="37"/>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numCache>
            </c:numRef>
          </c:cat>
          <c:val>
            <c:numRef>
              <c:f>'Contrib-Chart'!$E$2:$E$38</c:f>
              <c:numCache>
                <c:formatCode>0.00</c:formatCode>
                <c:ptCount val="37"/>
                <c:pt idx="0" formatCode="General">
                  <c:v>0.1858603646387523</c:v>
                </c:pt>
                <c:pt idx="1">
                  <c:v>0.1269852980898854</c:v>
                </c:pt>
                <c:pt idx="2">
                  <c:v>0.23781173989283669</c:v>
                </c:pt>
                <c:pt idx="3">
                  <c:v>0.30781609285744582</c:v>
                </c:pt>
                <c:pt idx="4">
                  <c:v>0.47349595861545435</c:v>
                </c:pt>
                <c:pt idx="5">
                  <c:v>0.45891017252143823</c:v>
                </c:pt>
                <c:pt idx="6">
                  <c:v>0.31783481715234368</c:v>
                </c:pt>
                <c:pt idx="7">
                  <c:v>0.44769166136643107</c:v>
                </c:pt>
                <c:pt idx="8">
                  <c:v>0.46455888040771093</c:v>
                </c:pt>
                <c:pt idx="9">
                  <c:v>0.16782594660218952</c:v>
                </c:pt>
                <c:pt idx="10">
                  <c:v>0.15929828449797614</c:v>
                </c:pt>
                <c:pt idx="11">
                  <c:v>0.40655950984626937</c:v>
                </c:pt>
                <c:pt idx="12">
                  <c:v>0.65167469094278196</c:v>
                </c:pt>
                <c:pt idx="13">
                  <c:v>0.70688933787575514</c:v>
                </c:pt>
                <c:pt idx="14">
                  <c:v>0.72998292376190421</c:v>
                </c:pt>
                <c:pt idx="15">
                  <c:v>0.65719027553889053</c:v>
                </c:pt>
                <c:pt idx="16">
                  <c:v>0.62596270317502101</c:v>
                </c:pt>
                <c:pt idx="17">
                  <c:v>0.60950878780536621</c:v>
                </c:pt>
                <c:pt idx="18">
                  <c:v>0.54623918974363572</c:v>
                </c:pt>
                <c:pt idx="19">
                  <c:v>0.55233081462553468</c:v>
                </c:pt>
                <c:pt idx="20">
                  <c:v>0.63218615444655635</c:v>
                </c:pt>
                <c:pt idx="21">
                  <c:v>0.65798398522156165</c:v>
                </c:pt>
                <c:pt idx="22">
                  <c:v>0.7632391978903672</c:v>
                </c:pt>
                <c:pt idx="23">
                  <c:v>0.89178349765814324</c:v>
                </c:pt>
                <c:pt idx="24">
                  <c:v>0.93576416636417947</c:v>
                </c:pt>
                <c:pt idx="25">
                  <c:v>1.1149465557984344</c:v>
                </c:pt>
                <c:pt idx="26">
                  <c:v>1.335698069449478</c:v>
                </c:pt>
                <c:pt idx="27">
                  <c:v>1.6140039509061315</c:v>
                </c:pt>
                <c:pt idx="28">
                  <c:v>1.1695407352061771</c:v>
                </c:pt>
                <c:pt idx="29">
                  <c:v>1.2228134792459642</c:v>
                </c:pt>
                <c:pt idx="30">
                  <c:v>1.4796633850943903</c:v>
                </c:pt>
                <c:pt idx="31">
                  <c:v>1.3955278668330611</c:v>
                </c:pt>
                <c:pt idx="32">
                  <c:v>1.1894586353857473</c:v>
                </c:pt>
                <c:pt idx="33">
                  <c:v>1.2308088506620496</c:v>
                </c:pt>
                <c:pt idx="34">
                  <c:v>1.2138828579842362</c:v>
                </c:pt>
                <c:pt idx="35" formatCode="_(* #,##0.00_);_(* \(#,##0.00\);_(* &quot;-&quot;??_);_(@_)">
                  <c:v>1.1746103337703138</c:v>
                </c:pt>
                <c:pt idx="36" formatCode="_(* #,##0.00_);_(* \(#,##0.00\);_(* &quot;-&quot;??_);_(@_)">
                  <c:v>1.1155177721999705</c:v>
                </c:pt>
              </c:numCache>
            </c:numRef>
          </c:val>
        </c:ser>
        <c:dLbls>
          <c:showLegendKey val="0"/>
          <c:showVal val="0"/>
          <c:showCatName val="0"/>
          <c:showSerName val="0"/>
          <c:showPercent val="0"/>
          <c:showBubbleSize val="0"/>
        </c:dLbls>
        <c:gapWidth val="150"/>
        <c:overlap val="100"/>
        <c:axId val="425044136"/>
        <c:axId val="425045312"/>
      </c:barChart>
      <c:lineChart>
        <c:grouping val="standard"/>
        <c:varyColors val="0"/>
        <c:ser>
          <c:idx val="6"/>
          <c:order val="1"/>
          <c:tx>
            <c:strRef>
              <c:f>'Contrib-Chart'!$H$1</c:f>
              <c:strCache>
                <c:ptCount val="1"/>
                <c:pt idx="0">
                  <c:v>World growth</c:v>
                </c:pt>
              </c:strCache>
            </c:strRef>
          </c:tx>
          <c:spPr>
            <a:ln w="28575" cap="rnd">
              <a:solidFill>
                <a:schemeClr val="accent1">
                  <a:lumMod val="60000"/>
                </a:schemeClr>
              </a:solidFill>
              <a:round/>
            </a:ln>
            <a:effectLst/>
          </c:spPr>
          <c:marker>
            <c:symbol val="none"/>
          </c:marker>
          <c:val>
            <c:numRef>
              <c:f>'Contrib-Chart'!$H$2:$H$38</c:f>
              <c:numCache>
                <c:formatCode>0.00</c:formatCode>
                <c:ptCount val="37"/>
                <c:pt idx="0">
                  <c:v>2.2385972060025567</c:v>
                </c:pt>
                <c:pt idx="1">
                  <c:v>2.2870323766405427</c:v>
                </c:pt>
                <c:pt idx="2">
                  <c:v>0.76402154407347556</c:v>
                </c:pt>
                <c:pt idx="3">
                  <c:v>2.7865561811108401</c:v>
                </c:pt>
                <c:pt idx="4">
                  <c:v>4.8263331693454745</c:v>
                </c:pt>
                <c:pt idx="5">
                  <c:v>3.9250306537554502</c:v>
                </c:pt>
                <c:pt idx="6">
                  <c:v>3.3700166551325244</c:v>
                </c:pt>
                <c:pt idx="7">
                  <c:v>3.8157260011776377</c:v>
                </c:pt>
                <c:pt idx="8">
                  <c:v>4.6068529099446085</c:v>
                </c:pt>
                <c:pt idx="9">
                  <c:v>3.874106599447348</c:v>
                </c:pt>
                <c:pt idx="10">
                  <c:v>3.4200135044277644</c:v>
                </c:pt>
                <c:pt idx="11">
                  <c:v>2.4854946385629342</c:v>
                </c:pt>
                <c:pt idx="12">
                  <c:v>2.3490309680587171</c:v>
                </c:pt>
                <c:pt idx="13">
                  <c:v>2.1618160802818012</c:v>
                </c:pt>
                <c:pt idx="14">
                  <c:v>3.3226888644633541</c:v>
                </c:pt>
                <c:pt idx="15">
                  <c:v>3.365918964332403</c:v>
                </c:pt>
                <c:pt idx="16">
                  <c:v>3.9276054315819771</c:v>
                </c:pt>
                <c:pt idx="17">
                  <c:v>4.1014845776667777</c:v>
                </c:pt>
                <c:pt idx="18">
                  <c:v>2.5618784634257592</c:v>
                </c:pt>
                <c:pt idx="19">
                  <c:v>3.6354843627139926</c:v>
                </c:pt>
                <c:pt idx="20">
                  <c:v>4.8214923448869627</c:v>
                </c:pt>
                <c:pt idx="21">
                  <c:v>2.5142566379965672</c:v>
                </c:pt>
                <c:pt idx="22">
                  <c:v>2.9604905204819616</c:v>
                </c:pt>
                <c:pt idx="23">
                  <c:v>4.0550160357467284</c:v>
                </c:pt>
                <c:pt idx="24">
                  <c:v>5.1948101646751024</c:v>
                </c:pt>
                <c:pt idx="25">
                  <c:v>4.87163513939712</c:v>
                </c:pt>
                <c:pt idx="26">
                  <c:v>5.5439982630213684</c:v>
                </c:pt>
                <c:pt idx="27">
                  <c:v>5.7018136420062202</c:v>
                </c:pt>
                <c:pt idx="28">
                  <c:v>3.0638615129447628</c:v>
                </c:pt>
                <c:pt idx="29">
                  <c:v>2.8242244592326105E-2</c:v>
                </c:pt>
                <c:pt idx="30">
                  <c:v>5.4307851176158888</c:v>
                </c:pt>
                <c:pt idx="31">
                  <c:v>4.2291699270856462</c:v>
                </c:pt>
                <c:pt idx="32">
                  <c:v>3.42606042453016</c:v>
                </c:pt>
                <c:pt idx="33">
                  <c:v>3.3077609486922377</c:v>
                </c:pt>
                <c:pt idx="34">
                  <c:v>3.4285652105096682</c:v>
                </c:pt>
                <c:pt idx="35">
                  <c:v>3.1229397605230815</c:v>
                </c:pt>
                <c:pt idx="36">
                  <c:v>3.5597441282521789</c:v>
                </c:pt>
              </c:numCache>
            </c:numRef>
          </c:val>
          <c:smooth val="0"/>
        </c:ser>
        <c:dLbls>
          <c:showLegendKey val="0"/>
          <c:showVal val="0"/>
          <c:showCatName val="0"/>
          <c:showSerName val="0"/>
          <c:showPercent val="0"/>
          <c:showBubbleSize val="0"/>
        </c:dLbls>
        <c:marker val="1"/>
        <c:smooth val="0"/>
        <c:axId val="425044136"/>
        <c:axId val="425045312"/>
      </c:lineChart>
      <c:catAx>
        <c:axId val="425044136"/>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25045312"/>
        <c:crosses val="autoZero"/>
        <c:auto val="1"/>
        <c:lblAlgn val="ctr"/>
        <c:lblOffset val="100"/>
        <c:noMultiLvlLbl val="0"/>
      </c:catAx>
      <c:valAx>
        <c:axId val="42504531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0" spcFirstLastPara="1" vertOverflow="ellipsis"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a:t>Percentage points</a:t>
                </a:r>
              </a:p>
            </c:rich>
          </c:tx>
          <c:layout>
            <c:manualLayout>
              <c:xMode val="edge"/>
              <c:yMode val="edge"/>
              <c:x val="1.0675344597251826E-2"/>
              <c:y val="0.22168029243268372"/>
            </c:manualLayout>
          </c:layout>
          <c:overlay val="0"/>
          <c:spPr>
            <a:noFill/>
            <a:ln>
              <a:noFill/>
            </a:ln>
            <a:effectLst/>
          </c:sp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25044136"/>
        <c:crosses val="autoZero"/>
        <c:crossBetween val="between"/>
      </c:valAx>
      <c:spPr>
        <a:noFill/>
        <a:ln>
          <a:noFill/>
        </a:ln>
        <a:effectLst/>
      </c:spPr>
    </c:plotArea>
    <c:legend>
      <c:legendPos val="t"/>
      <c:layout>
        <c:manualLayout>
          <c:xMode val="edge"/>
          <c:yMode val="edge"/>
          <c:x val="5.2397296354681516E-2"/>
          <c:y val="8.5094948865780159E-2"/>
          <c:w val="0.93731780199797132"/>
          <c:h val="8.5843658469632225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sz="12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1459609215514673E-2"/>
          <c:y val="1.7123869549972026E-2"/>
          <c:w val="0.90391076115485558"/>
          <c:h val="0.84603541831870965"/>
        </c:manualLayout>
      </c:layout>
      <c:lineChart>
        <c:grouping val="standard"/>
        <c:varyColors val="0"/>
        <c:ser>
          <c:idx val="0"/>
          <c:order val="0"/>
          <c:tx>
            <c:strRef>
              <c:f>Sheet3!$D$1</c:f>
              <c:strCache>
                <c:ptCount val="1"/>
                <c:pt idx="0">
                  <c:v>pop 15-64</c:v>
                </c:pt>
              </c:strCache>
            </c:strRef>
          </c:tx>
          <c:marker>
            <c:symbol val="none"/>
          </c:marker>
          <c:cat>
            <c:numRef>
              <c:f>Sheet3!$B$2:$B$82</c:f>
              <c:numCache>
                <c:formatCode>General</c:formatCode>
                <c:ptCount val="81"/>
                <c:pt idx="0">
                  <c:v>1950</c:v>
                </c:pt>
                <c:pt idx="1">
                  <c:v>1951</c:v>
                </c:pt>
                <c:pt idx="2">
                  <c:v>1952</c:v>
                </c:pt>
                <c:pt idx="3">
                  <c:v>1953</c:v>
                </c:pt>
                <c:pt idx="4">
                  <c:v>1954</c:v>
                </c:pt>
                <c:pt idx="5">
                  <c:v>1955</c:v>
                </c:pt>
                <c:pt idx="6">
                  <c:v>1956</c:v>
                </c:pt>
                <c:pt idx="7">
                  <c:v>1957</c:v>
                </c:pt>
                <c:pt idx="8">
                  <c:v>1958</c:v>
                </c:pt>
                <c:pt idx="9">
                  <c:v>1959</c:v>
                </c:pt>
                <c:pt idx="10">
                  <c:v>1960</c:v>
                </c:pt>
                <c:pt idx="11">
                  <c:v>1961</c:v>
                </c:pt>
                <c:pt idx="12">
                  <c:v>1962</c:v>
                </c:pt>
                <c:pt idx="13">
                  <c:v>1963</c:v>
                </c:pt>
                <c:pt idx="14">
                  <c:v>1964</c:v>
                </c:pt>
                <c:pt idx="15">
                  <c:v>1965</c:v>
                </c:pt>
                <c:pt idx="16">
                  <c:v>1966</c:v>
                </c:pt>
                <c:pt idx="17">
                  <c:v>1967</c:v>
                </c:pt>
                <c:pt idx="18">
                  <c:v>1968</c:v>
                </c:pt>
                <c:pt idx="19">
                  <c:v>1969</c:v>
                </c:pt>
                <c:pt idx="20">
                  <c:v>1970</c:v>
                </c:pt>
                <c:pt idx="21">
                  <c:v>1971</c:v>
                </c:pt>
                <c:pt idx="22">
                  <c:v>1972</c:v>
                </c:pt>
                <c:pt idx="23">
                  <c:v>1973</c:v>
                </c:pt>
                <c:pt idx="24">
                  <c:v>1974</c:v>
                </c:pt>
                <c:pt idx="25">
                  <c:v>1975</c:v>
                </c:pt>
                <c:pt idx="26">
                  <c:v>1976</c:v>
                </c:pt>
                <c:pt idx="27">
                  <c:v>1977</c:v>
                </c:pt>
                <c:pt idx="28">
                  <c:v>1978</c:v>
                </c:pt>
                <c:pt idx="29">
                  <c:v>1979</c:v>
                </c:pt>
                <c:pt idx="30">
                  <c:v>1980</c:v>
                </c:pt>
                <c:pt idx="31">
                  <c:v>1981</c:v>
                </c:pt>
                <c:pt idx="32">
                  <c:v>1982</c:v>
                </c:pt>
                <c:pt idx="33">
                  <c:v>1983</c:v>
                </c:pt>
                <c:pt idx="34">
                  <c:v>1984</c:v>
                </c:pt>
                <c:pt idx="35">
                  <c:v>1985</c:v>
                </c:pt>
                <c:pt idx="36">
                  <c:v>1986</c:v>
                </c:pt>
                <c:pt idx="37">
                  <c:v>1987</c:v>
                </c:pt>
                <c:pt idx="38">
                  <c:v>1988</c:v>
                </c:pt>
                <c:pt idx="39">
                  <c:v>1989</c:v>
                </c:pt>
                <c:pt idx="40">
                  <c:v>1990</c:v>
                </c:pt>
                <c:pt idx="41">
                  <c:v>1991</c:v>
                </c:pt>
                <c:pt idx="42">
                  <c:v>1992</c:v>
                </c:pt>
                <c:pt idx="43">
                  <c:v>1993</c:v>
                </c:pt>
                <c:pt idx="44">
                  <c:v>1994</c:v>
                </c:pt>
                <c:pt idx="45">
                  <c:v>1995</c:v>
                </c:pt>
                <c:pt idx="46">
                  <c:v>1996</c:v>
                </c:pt>
                <c:pt idx="47">
                  <c:v>1997</c:v>
                </c:pt>
                <c:pt idx="48">
                  <c:v>1998</c:v>
                </c:pt>
                <c:pt idx="49">
                  <c:v>1999</c:v>
                </c:pt>
                <c:pt idx="50">
                  <c:v>2000</c:v>
                </c:pt>
                <c:pt idx="51">
                  <c:v>2001</c:v>
                </c:pt>
                <c:pt idx="52">
                  <c:v>2002</c:v>
                </c:pt>
                <c:pt idx="53">
                  <c:v>2003</c:v>
                </c:pt>
                <c:pt idx="54">
                  <c:v>2004</c:v>
                </c:pt>
                <c:pt idx="55">
                  <c:v>2005</c:v>
                </c:pt>
                <c:pt idx="56">
                  <c:v>2006</c:v>
                </c:pt>
                <c:pt idx="57">
                  <c:v>2007</c:v>
                </c:pt>
                <c:pt idx="58">
                  <c:v>2008</c:v>
                </c:pt>
                <c:pt idx="59">
                  <c:v>2009</c:v>
                </c:pt>
                <c:pt idx="60">
                  <c:v>2010</c:v>
                </c:pt>
                <c:pt idx="61">
                  <c:v>2011</c:v>
                </c:pt>
                <c:pt idx="62">
                  <c:v>2012</c:v>
                </c:pt>
                <c:pt idx="63">
                  <c:v>2013</c:v>
                </c:pt>
                <c:pt idx="64">
                  <c:v>2014</c:v>
                </c:pt>
                <c:pt idx="65">
                  <c:v>2015</c:v>
                </c:pt>
                <c:pt idx="66">
                  <c:v>2016</c:v>
                </c:pt>
                <c:pt idx="67">
                  <c:v>2017</c:v>
                </c:pt>
                <c:pt idx="68">
                  <c:v>2018</c:v>
                </c:pt>
                <c:pt idx="69">
                  <c:v>2019</c:v>
                </c:pt>
                <c:pt idx="70">
                  <c:v>2020</c:v>
                </c:pt>
                <c:pt idx="71">
                  <c:v>2021</c:v>
                </c:pt>
                <c:pt idx="72">
                  <c:v>2022</c:v>
                </c:pt>
                <c:pt idx="73">
                  <c:v>2023</c:v>
                </c:pt>
                <c:pt idx="74">
                  <c:v>2024</c:v>
                </c:pt>
                <c:pt idx="75">
                  <c:v>2025</c:v>
                </c:pt>
                <c:pt idx="76">
                  <c:v>2026</c:v>
                </c:pt>
                <c:pt idx="77">
                  <c:v>2027</c:v>
                </c:pt>
                <c:pt idx="78">
                  <c:v>2028</c:v>
                </c:pt>
                <c:pt idx="79">
                  <c:v>2029</c:v>
                </c:pt>
                <c:pt idx="80">
                  <c:v>2030</c:v>
                </c:pt>
              </c:numCache>
            </c:numRef>
          </c:cat>
          <c:val>
            <c:numRef>
              <c:f>Sheet3!$D$2:$D$82</c:f>
              <c:numCache>
                <c:formatCode>General</c:formatCode>
                <c:ptCount val="81"/>
                <c:pt idx="0">
                  <c:v>332935</c:v>
                </c:pt>
                <c:pt idx="1">
                  <c:v>337447</c:v>
                </c:pt>
                <c:pt idx="2">
                  <c:v>339434</c:v>
                </c:pt>
                <c:pt idx="3">
                  <c:v>341300</c:v>
                </c:pt>
                <c:pt idx="4">
                  <c:v>344186</c:v>
                </c:pt>
                <c:pt idx="5">
                  <c:v>348097</c:v>
                </c:pt>
                <c:pt idx="6">
                  <c:v>348535</c:v>
                </c:pt>
                <c:pt idx="7">
                  <c:v>351423</c:v>
                </c:pt>
                <c:pt idx="8">
                  <c:v>355467</c:v>
                </c:pt>
                <c:pt idx="9">
                  <c:v>359570</c:v>
                </c:pt>
                <c:pt idx="10">
                  <c:v>363436</c:v>
                </c:pt>
                <c:pt idx="11">
                  <c:v>368665</c:v>
                </c:pt>
                <c:pt idx="12">
                  <c:v>372385</c:v>
                </c:pt>
                <c:pt idx="13">
                  <c:v>376158</c:v>
                </c:pt>
                <c:pt idx="14">
                  <c:v>382104</c:v>
                </c:pt>
                <c:pt idx="15">
                  <c:v>391070</c:v>
                </c:pt>
                <c:pt idx="16">
                  <c:v>399024</c:v>
                </c:pt>
                <c:pt idx="17">
                  <c:v>410366</c:v>
                </c:pt>
                <c:pt idx="18">
                  <c:v>423806</c:v>
                </c:pt>
                <c:pt idx="19">
                  <c:v>437378</c:v>
                </c:pt>
                <c:pt idx="20">
                  <c:v>450053</c:v>
                </c:pt>
                <c:pt idx="21">
                  <c:v>460767</c:v>
                </c:pt>
                <c:pt idx="22">
                  <c:v>471612</c:v>
                </c:pt>
                <c:pt idx="23">
                  <c:v>482482</c:v>
                </c:pt>
                <c:pt idx="24">
                  <c:v>493780</c:v>
                </c:pt>
                <c:pt idx="25">
                  <c:v>505899</c:v>
                </c:pt>
                <c:pt idx="26">
                  <c:v>519151</c:v>
                </c:pt>
                <c:pt idx="27">
                  <c:v>532950</c:v>
                </c:pt>
                <c:pt idx="28">
                  <c:v>547596</c:v>
                </c:pt>
                <c:pt idx="29">
                  <c:v>563273</c:v>
                </c:pt>
                <c:pt idx="30">
                  <c:v>579965</c:v>
                </c:pt>
                <c:pt idx="31">
                  <c:v>598286</c:v>
                </c:pt>
                <c:pt idx="32">
                  <c:v>616527</c:v>
                </c:pt>
                <c:pt idx="33">
                  <c:v>635101</c:v>
                </c:pt>
                <c:pt idx="34">
                  <c:v>654247</c:v>
                </c:pt>
                <c:pt idx="35">
                  <c:v>673787</c:v>
                </c:pt>
                <c:pt idx="36">
                  <c:v>691789</c:v>
                </c:pt>
                <c:pt idx="37">
                  <c:v>709957</c:v>
                </c:pt>
                <c:pt idx="38">
                  <c:v>727638</c:v>
                </c:pt>
                <c:pt idx="39">
                  <c:v>744350</c:v>
                </c:pt>
                <c:pt idx="40">
                  <c:v>759916</c:v>
                </c:pt>
                <c:pt idx="41">
                  <c:v>770479</c:v>
                </c:pt>
                <c:pt idx="42">
                  <c:v>782439</c:v>
                </c:pt>
                <c:pt idx="43">
                  <c:v>794547</c:v>
                </c:pt>
                <c:pt idx="44">
                  <c:v>805376</c:v>
                </c:pt>
                <c:pt idx="45">
                  <c:v>814587</c:v>
                </c:pt>
                <c:pt idx="46">
                  <c:v>826993</c:v>
                </c:pt>
                <c:pt idx="47">
                  <c:v>836277</c:v>
                </c:pt>
                <c:pt idx="48">
                  <c:v>844473</c:v>
                </c:pt>
                <c:pt idx="49">
                  <c:v>854393</c:v>
                </c:pt>
                <c:pt idx="50">
                  <c:v>867192</c:v>
                </c:pt>
                <c:pt idx="51">
                  <c:v>880831</c:v>
                </c:pt>
                <c:pt idx="52">
                  <c:v>896442</c:v>
                </c:pt>
                <c:pt idx="53">
                  <c:v>913375</c:v>
                </c:pt>
                <c:pt idx="54">
                  <c:v>930069</c:v>
                </c:pt>
                <c:pt idx="55">
                  <c:v>945498</c:v>
                </c:pt>
                <c:pt idx="56">
                  <c:v>957754</c:v>
                </c:pt>
                <c:pt idx="57">
                  <c:v>969744</c:v>
                </c:pt>
                <c:pt idx="58">
                  <c:v>980659</c:v>
                </c:pt>
                <c:pt idx="59">
                  <c:v>989792</c:v>
                </c:pt>
                <c:pt idx="60">
                  <c:v>996863</c:v>
                </c:pt>
                <c:pt idx="61">
                  <c:v>1002411</c:v>
                </c:pt>
                <c:pt idx="62">
                  <c:v>1005948</c:v>
                </c:pt>
                <c:pt idx="63">
                  <c:v>1007666</c:v>
                </c:pt>
                <c:pt idx="64">
                  <c:v>1008075</c:v>
                </c:pt>
                <c:pt idx="65">
                  <c:v>1007503</c:v>
                </c:pt>
                <c:pt idx="66">
                  <c:v>1005278</c:v>
                </c:pt>
                <c:pt idx="67">
                  <c:v>1002310</c:v>
                </c:pt>
                <c:pt idx="68">
                  <c:v>998993</c:v>
                </c:pt>
                <c:pt idx="69">
                  <c:v>995815</c:v>
                </c:pt>
                <c:pt idx="70">
                  <c:v>993103</c:v>
                </c:pt>
                <c:pt idx="71">
                  <c:v>991122</c:v>
                </c:pt>
                <c:pt idx="72">
                  <c:v>989572</c:v>
                </c:pt>
                <c:pt idx="73">
                  <c:v>988184</c:v>
                </c:pt>
                <c:pt idx="74">
                  <c:v>986510</c:v>
                </c:pt>
                <c:pt idx="75">
                  <c:v>984210</c:v>
                </c:pt>
                <c:pt idx="76">
                  <c:v>981490</c:v>
                </c:pt>
                <c:pt idx="77">
                  <c:v>978155</c:v>
                </c:pt>
                <c:pt idx="78">
                  <c:v>974065</c:v>
                </c:pt>
                <c:pt idx="79">
                  <c:v>968955</c:v>
                </c:pt>
                <c:pt idx="80">
                  <c:v>962628</c:v>
                </c:pt>
              </c:numCache>
            </c:numRef>
          </c:val>
          <c:smooth val="0"/>
        </c:ser>
        <c:ser>
          <c:idx val="1"/>
          <c:order val="1"/>
          <c:tx>
            <c:strRef>
              <c:f>Sheet3!$L$1</c:f>
              <c:strCache>
                <c:ptCount val="1"/>
                <c:pt idx="0">
                  <c:v>pop 15-59</c:v>
                </c:pt>
              </c:strCache>
            </c:strRef>
          </c:tx>
          <c:marker>
            <c:symbol val="none"/>
          </c:marker>
          <c:cat>
            <c:numRef>
              <c:f>Sheet3!$B$2:$B$82</c:f>
              <c:numCache>
                <c:formatCode>General</c:formatCode>
                <c:ptCount val="81"/>
                <c:pt idx="0">
                  <c:v>1950</c:v>
                </c:pt>
                <c:pt idx="1">
                  <c:v>1951</c:v>
                </c:pt>
                <c:pt idx="2">
                  <c:v>1952</c:v>
                </c:pt>
                <c:pt idx="3">
                  <c:v>1953</c:v>
                </c:pt>
                <c:pt idx="4">
                  <c:v>1954</c:v>
                </c:pt>
                <c:pt idx="5">
                  <c:v>1955</c:v>
                </c:pt>
                <c:pt idx="6">
                  <c:v>1956</c:v>
                </c:pt>
                <c:pt idx="7">
                  <c:v>1957</c:v>
                </c:pt>
                <c:pt idx="8">
                  <c:v>1958</c:v>
                </c:pt>
                <c:pt idx="9">
                  <c:v>1959</c:v>
                </c:pt>
                <c:pt idx="10">
                  <c:v>1960</c:v>
                </c:pt>
                <c:pt idx="11">
                  <c:v>1961</c:v>
                </c:pt>
                <c:pt idx="12">
                  <c:v>1962</c:v>
                </c:pt>
                <c:pt idx="13">
                  <c:v>1963</c:v>
                </c:pt>
                <c:pt idx="14">
                  <c:v>1964</c:v>
                </c:pt>
                <c:pt idx="15">
                  <c:v>1965</c:v>
                </c:pt>
                <c:pt idx="16">
                  <c:v>1966</c:v>
                </c:pt>
                <c:pt idx="17">
                  <c:v>1967</c:v>
                </c:pt>
                <c:pt idx="18">
                  <c:v>1968</c:v>
                </c:pt>
                <c:pt idx="19">
                  <c:v>1969</c:v>
                </c:pt>
                <c:pt idx="20">
                  <c:v>1970</c:v>
                </c:pt>
                <c:pt idx="21">
                  <c:v>1971</c:v>
                </c:pt>
                <c:pt idx="22">
                  <c:v>1972</c:v>
                </c:pt>
                <c:pt idx="23">
                  <c:v>1973</c:v>
                </c:pt>
                <c:pt idx="24">
                  <c:v>1974</c:v>
                </c:pt>
                <c:pt idx="25">
                  <c:v>1975</c:v>
                </c:pt>
                <c:pt idx="26">
                  <c:v>1976</c:v>
                </c:pt>
                <c:pt idx="27">
                  <c:v>1977</c:v>
                </c:pt>
                <c:pt idx="28">
                  <c:v>1978</c:v>
                </c:pt>
                <c:pt idx="29">
                  <c:v>1979</c:v>
                </c:pt>
                <c:pt idx="30">
                  <c:v>1980</c:v>
                </c:pt>
                <c:pt idx="31">
                  <c:v>1981</c:v>
                </c:pt>
                <c:pt idx="32">
                  <c:v>1982</c:v>
                </c:pt>
                <c:pt idx="33">
                  <c:v>1983</c:v>
                </c:pt>
                <c:pt idx="34">
                  <c:v>1984</c:v>
                </c:pt>
                <c:pt idx="35">
                  <c:v>1985</c:v>
                </c:pt>
                <c:pt idx="36">
                  <c:v>1986</c:v>
                </c:pt>
                <c:pt idx="37">
                  <c:v>1987</c:v>
                </c:pt>
                <c:pt idx="38">
                  <c:v>1988</c:v>
                </c:pt>
                <c:pt idx="39">
                  <c:v>1989</c:v>
                </c:pt>
                <c:pt idx="40">
                  <c:v>1990</c:v>
                </c:pt>
                <c:pt idx="41">
                  <c:v>1991</c:v>
                </c:pt>
                <c:pt idx="42">
                  <c:v>1992</c:v>
                </c:pt>
                <c:pt idx="43">
                  <c:v>1993</c:v>
                </c:pt>
                <c:pt idx="44">
                  <c:v>1994</c:v>
                </c:pt>
                <c:pt idx="45">
                  <c:v>1995</c:v>
                </c:pt>
                <c:pt idx="46">
                  <c:v>1996</c:v>
                </c:pt>
                <c:pt idx="47">
                  <c:v>1997</c:v>
                </c:pt>
                <c:pt idx="48">
                  <c:v>1998</c:v>
                </c:pt>
                <c:pt idx="49">
                  <c:v>1999</c:v>
                </c:pt>
                <c:pt idx="50">
                  <c:v>2000</c:v>
                </c:pt>
                <c:pt idx="51">
                  <c:v>2001</c:v>
                </c:pt>
                <c:pt idx="52">
                  <c:v>2002</c:v>
                </c:pt>
                <c:pt idx="53">
                  <c:v>2003</c:v>
                </c:pt>
                <c:pt idx="54">
                  <c:v>2004</c:v>
                </c:pt>
                <c:pt idx="55">
                  <c:v>2005</c:v>
                </c:pt>
                <c:pt idx="56">
                  <c:v>2006</c:v>
                </c:pt>
                <c:pt idx="57">
                  <c:v>2007</c:v>
                </c:pt>
                <c:pt idx="58">
                  <c:v>2008</c:v>
                </c:pt>
                <c:pt idx="59">
                  <c:v>2009</c:v>
                </c:pt>
                <c:pt idx="60">
                  <c:v>2010</c:v>
                </c:pt>
                <c:pt idx="61">
                  <c:v>2011</c:v>
                </c:pt>
                <c:pt idx="62">
                  <c:v>2012</c:v>
                </c:pt>
                <c:pt idx="63">
                  <c:v>2013</c:v>
                </c:pt>
                <c:pt idx="64">
                  <c:v>2014</c:v>
                </c:pt>
                <c:pt idx="65">
                  <c:v>2015</c:v>
                </c:pt>
                <c:pt idx="66">
                  <c:v>2016</c:v>
                </c:pt>
                <c:pt idx="67">
                  <c:v>2017</c:v>
                </c:pt>
                <c:pt idx="68">
                  <c:v>2018</c:v>
                </c:pt>
                <c:pt idx="69">
                  <c:v>2019</c:v>
                </c:pt>
                <c:pt idx="70">
                  <c:v>2020</c:v>
                </c:pt>
                <c:pt idx="71">
                  <c:v>2021</c:v>
                </c:pt>
                <c:pt idx="72">
                  <c:v>2022</c:v>
                </c:pt>
                <c:pt idx="73">
                  <c:v>2023</c:v>
                </c:pt>
                <c:pt idx="74">
                  <c:v>2024</c:v>
                </c:pt>
                <c:pt idx="75">
                  <c:v>2025</c:v>
                </c:pt>
                <c:pt idx="76">
                  <c:v>2026</c:v>
                </c:pt>
                <c:pt idx="77">
                  <c:v>2027</c:v>
                </c:pt>
                <c:pt idx="78">
                  <c:v>2028</c:v>
                </c:pt>
                <c:pt idx="79">
                  <c:v>2029</c:v>
                </c:pt>
                <c:pt idx="80">
                  <c:v>2030</c:v>
                </c:pt>
              </c:numCache>
            </c:numRef>
          </c:cat>
          <c:val>
            <c:numRef>
              <c:f>Sheet3!$L$2:$L$82</c:f>
              <c:numCache>
                <c:formatCode>General</c:formatCode>
                <c:ptCount val="81"/>
                <c:pt idx="0">
                  <c:v>316549</c:v>
                </c:pt>
                <c:pt idx="1">
                  <c:v>320994</c:v>
                </c:pt>
                <c:pt idx="2">
                  <c:v>322922</c:v>
                </c:pt>
                <c:pt idx="3">
                  <c:v>324679</c:v>
                </c:pt>
                <c:pt idx="4">
                  <c:v>327447</c:v>
                </c:pt>
                <c:pt idx="5">
                  <c:v>331273</c:v>
                </c:pt>
                <c:pt idx="6">
                  <c:v>331993</c:v>
                </c:pt>
                <c:pt idx="7">
                  <c:v>335148</c:v>
                </c:pt>
                <c:pt idx="8">
                  <c:v>339403</c:v>
                </c:pt>
                <c:pt idx="9">
                  <c:v>343582</c:v>
                </c:pt>
                <c:pt idx="10">
                  <c:v>347343</c:v>
                </c:pt>
                <c:pt idx="11">
                  <c:v>352303</c:v>
                </c:pt>
                <c:pt idx="12">
                  <c:v>355706</c:v>
                </c:pt>
                <c:pt idx="13">
                  <c:v>359136</c:v>
                </c:pt>
                <c:pt idx="14">
                  <c:v>364738</c:v>
                </c:pt>
                <c:pt idx="15">
                  <c:v>373372</c:v>
                </c:pt>
                <c:pt idx="16">
                  <c:v>381002</c:v>
                </c:pt>
                <c:pt idx="17">
                  <c:v>392002</c:v>
                </c:pt>
                <c:pt idx="18">
                  <c:v>405055</c:v>
                </c:pt>
                <c:pt idx="19">
                  <c:v>418176</c:v>
                </c:pt>
                <c:pt idx="20">
                  <c:v>430324</c:v>
                </c:pt>
                <c:pt idx="21">
                  <c:v>440580</c:v>
                </c:pt>
                <c:pt idx="22">
                  <c:v>450888</c:v>
                </c:pt>
                <c:pt idx="23">
                  <c:v>461159</c:v>
                </c:pt>
                <c:pt idx="24">
                  <c:v>471803</c:v>
                </c:pt>
                <c:pt idx="25">
                  <c:v>483216</c:v>
                </c:pt>
                <c:pt idx="26">
                  <c:v>495749</c:v>
                </c:pt>
                <c:pt idx="27">
                  <c:v>508754</c:v>
                </c:pt>
                <c:pt idx="28">
                  <c:v>522590</c:v>
                </c:pt>
                <c:pt idx="29">
                  <c:v>537549</c:v>
                </c:pt>
                <c:pt idx="30">
                  <c:v>553673</c:v>
                </c:pt>
                <c:pt idx="31">
                  <c:v>571670</c:v>
                </c:pt>
                <c:pt idx="32">
                  <c:v>589772</c:v>
                </c:pt>
                <c:pt idx="33">
                  <c:v>608237</c:v>
                </c:pt>
                <c:pt idx="34">
                  <c:v>627098</c:v>
                </c:pt>
                <c:pt idx="35">
                  <c:v>646069</c:v>
                </c:pt>
                <c:pt idx="36">
                  <c:v>663482</c:v>
                </c:pt>
                <c:pt idx="37">
                  <c:v>680832</c:v>
                </c:pt>
                <c:pt idx="38">
                  <c:v>697513</c:v>
                </c:pt>
                <c:pt idx="39">
                  <c:v>713096</c:v>
                </c:pt>
                <c:pt idx="40">
                  <c:v>727432</c:v>
                </c:pt>
                <c:pt idx="41">
                  <c:v>737035</c:v>
                </c:pt>
                <c:pt idx="42">
                  <c:v>747799</c:v>
                </c:pt>
                <c:pt idx="43">
                  <c:v>758616</c:v>
                </c:pt>
                <c:pt idx="44">
                  <c:v>768256</c:v>
                </c:pt>
                <c:pt idx="45">
                  <c:v>776488</c:v>
                </c:pt>
                <c:pt idx="46">
                  <c:v>788085</c:v>
                </c:pt>
                <c:pt idx="47">
                  <c:v>796761</c:v>
                </c:pt>
                <c:pt idx="48">
                  <c:v>804491</c:v>
                </c:pt>
                <c:pt idx="49">
                  <c:v>814007</c:v>
                </c:pt>
                <c:pt idx="50">
                  <c:v>826423</c:v>
                </c:pt>
                <c:pt idx="51">
                  <c:v>839931</c:v>
                </c:pt>
                <c:pt idx="52">
                  <c:v>855442</c:v>
                </c:pt>
                <c:pt idx="53">
                  <c:v>872116</c:v>
                </c:pt>
                <c:pt idx="54">
                  <c:v>888147</c:v>
                </c:pt>
                <c:pt idx="55">
                  <c:v>902348</c:v>
                </c:pt>
                <c:pt idx="56">
                  <c:v>913187</c:v>
                </c:pt>
                <c:pt idx="57">
                  <c:v>923305</c:v>
                </c:pt>
                <c:pt idx="58">
                  <c:v>931802</c:v>
                </c:pt>
                <c:pt idx="59">
                  <c:v>937808</c:v>
                </c:pt>
                <c:pt idx="60">
                  <c:v>940998</c:v>
                </c:pt>
                <c:pt idx="61">
                  <c:v>942207</c:v>
                </c:pt>
                <c:pt idx="62">
                  <c:v>940481</c:v>
                </c:pt>
                <c:pt idx="63">
                  <c:v>936806</c:v>
                </c:pt>
                <c:pt idx="64">
                  <c:v>932876</c:v>
                </c:pt>
                <c:pt idx="65">
                  <c:v>929693</c:v>
                </c:pt>
                <c:pt idx="66">
                  <c:v>926820</c:v>
                </c:pt>
                <c:pt idx="67">
                  <c:v>924813</c:v>
                </c:pt>
                <c:pt idx="68">
                  <c:v>923137</c:v>
                </c:pt>
                <c:pt idx="69">
                  <c:v>920870</c:v>
                </c:pt>
                <c:pt idx="70">
                  <c:v>917506</c:v>
                </c:pt>
                <c:pt idx="71">
                  <c:v>913843</c:v>
                </c:pt>
                <c:pt idx="72">
                  <c:v>909367</c:v>
                </c:pt>
                <c:pt idx="73">
                  <c:v>904072</c:v>
                </c:pt>
                <c:pt idx="74">
                  <c:v>897932</c:v>
                </c:pt>
                <c:pt idx="75">
                  <c:v>890908</c:v>
                </c:pt>
                <c:pt idx="76">
                  <c:v>883477</c:v>
                </c:pt>
                <c:pt idx="77">
                  <c:v>875073</c:v>
                </c:pt>
                <c:pt idx="78">
                  <c:v>866038</c:v>
                </c:pt>
                <c:pt idx="79">
                  <c:v>856811</c:v>
                </c:pt>
                <c:pt idx="80">
                  <c:v>847653</c:v>
                </c:pt>
              </c:numCache>
            </c:numRef>
          </c:val>
          <c:smooth val="0"/>
        </c:ser>
        <c:dLbls>
          <c:showLegendKey val="0"/>
          <c:showVal val="0"/>
          <c:showCatName val="0"/>
          <c:showSerName val="0"/>
          <c:showPercent val="0"/>
          <c:showBubbleSize val="0"/>
        </c:dLbls>
        <c:smooth val="0"/>
        <c:axId val="424281472"/>
        <c:axId val="424278728"/>
      </c:lineChart>
      <c:catAx>
        <c:axId val="424281472"/>
        <c:scaling>
          <c:orientation val="minMax"/>
        </c:scaling>
        <c:delete val="0"/>
        <c:axPos val="b"/>
        <c:numFmt formatCode="General" sourceLinked="1"/>
        <c:majorTickMark val="out"/>
        <c:minorTickMark val="none"/>
        <c:tickLblPos val="nextTo"/>
        <c:spPr>
          <a:ln w="19050"/>
        </c:spPr>
        <c:txPr>
          <a:bodyPr/>
          <a:lstStyle/>
          <a:p>
            <a:pPr>
              <a:defRPr sz="1400" baseline="0"/>
            </a:pPr>
            <a:endParaRPr lang="en-US"/>
          </a:p>
        </c:txPr>
        <c:crossAx val="424278728"/>
        <c:crosses val="autoZero"/>
        <c:auto val="1"/>
        <c:lblAlgn val="ctr"/>
        <c:lblOffset val="100"/>
        <c:noMultiLvlLbl val="0"/>
      </c:catAx>
      <c:valAx>
        <c:axId val="424278728"/>
        <c:scaling>
          <c:orientation val="minMax"/>
          <c:min val="200000"/>
        </c:scaling>
        <c:delete val="0"/>
        <c:axPos val="l"/>
        <c:majorGridlines/>
        <c:numFmt formatCode="General" sourceLinked="1"/>
        <c:majorTickMark val="out"/>
        <c:minorTickMark val="none"/>
        <c:tickLblPos val="nextTo"/>
        <c:crossAx val="424281472"/>
        <c:crosses val="autoZero"/>
        <c:crossBetween val="between"/>
      </c:valAx>
    </c:plotArea>
    <c:legend>
      <c:legendPos val="r"/>
      <c:layout>
        <c:manualLayout>
          <c:xMode val="edge"/>
          <c:yMode val="edge"/>
          <c:x val="0.47553702976551226"/>
          <c:y val="0.18671344441487908"/>
          <c:w val="0.14567608259346293"/>
          <c:h val="0.365913357525885"/>
        </c:manualLayout>
      </c:layout>
      <c:overlay val="1"/>
      <c:txPr>
        <a:bodyPr/>
        <a:lstStyle/>
        <a:p>
          <a:pPr>
            <a:defRPr sz="1500" baseline="0"/>
          </a:pPr>
          <a:endParaRPr lang="en-US"/>
        </a:p>
      </c:txPr>
    </c:legend>
    <c:plotVisOnly val="1"/>
    <c:dispBlanksAs val="gap"/>
    <c:showDLblsOverMax val="0"/>
  </c:chart>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'pop 15-59 share'!$B$1</c:f>
              <c:strCache>
                <c:ptCount val="1"/>
                <c:pt idx="0">
                  <c:v>PRC</c:v>
                </c:pt>
              </c:strCache>
            </c:strRef>
          </c:tx>
          <c:spPr>
            <a:ln w="50800">
              <a:solidFill>
                <a:srgbClr val="C00000"/>
              </a:solidFill>
            </a:ln>
          </c:spPr>
          <c:marker>
            <c:symbol val="none"/>
          </c:marker>
          <c:cat>
            <c:numRef>
              <c:f>'pop 15-59 share'!$A$2:$A$82</c:f>
              <c:numCache>
                <c:formatCode>General</c:formatCode>
                <c:ptCount val="81"/>
                <c:pt idx="0">
                  <c:v>1950</c:v>
                </c:pt>
                <c:pt idx="1">
                  <c:v>1951</c:v>
                </c:pt>
                <c:pt idx="2">
                  <c:v>1952</c:v>
                </c:pt>
                <c:pt idx="3">
                  <c:v>1953</c:v>
                </c:pt>
                <c:pt idx="4">
                  <c:v>1954</c:v>
                </c:pt>
                <c:pt idx="5">
                  <c:v>1955</c:v>
                </c:pt>
                <c:pt idx="6">
                  <c:v>1956</c:v>
                </c:pt>
                <c:pt idx="7">
                  <c:v>1957</c:v>
                </c:pt>
                <c:pt idx="8">
                  <c:v>1958</c:v>
                </c:pt>
                <c:pt idx="9">
                  <c:v>1959</c:v>
                </c:pt>
                <c:pt idx="10">
                  <c:v>1960</c:v>
                </c:pt>
                <c:pt idx="11">
                  <c:v>1961</c:v>
                </c:pt>
                <c:pt idx="12">
                  <c:v>1962</c:v>
                </c:pt>
                <c:pt idx="13">
                  <c:v>1963</c:v>
                </c:pt>
                <c:pt idx="14">
                  <c:v>1964</c:v>
                </c:pt>
                <c:pt idx="15">
                  <c:v>1965</c:v>
                </c:pt>
                <c:pt idx="16">
                  <c:v>1966</c:v>
                </c:pt>
                <c:pt idx="17">
                  <c:v>1967</c:v>
                </c:pt>
                <c:pt idx="18">
                  <c:v>1968</c:v>
                </c:pt>
                <c:pt idx="19">
                  <c:v>1969</c:v>
                </c:pt>
                <c:pt idx="20">
                  <c:v>1970</c:v>
                </c:pt>
                <c:pt idx="21">
                  <c:v>1971</c:v>
                </c:pt>
                <c:pt idx="22">
                  <c:v>1972</c:v>
                </c:pt>
                <c:pt idx="23">
                  <c:v>1973</c:v>
                </c:pt>
                <c:pt idx="24">
                  <c:v>1974</c:v>
                </c:pt>
                <c:pt idx="25">
                  <c:v>1975</c:v>
                </c:pt>
                <c:pt idx="26">
                  <c:v>1976</c:v>
                </c:pt>
                <c:pt idx="27">
                  <c:v>1977</c:v>
                </c:pt>
                <c:pt idx="28">
                  <c:v>1978</c:v>
                </c:pt>
                <c:pt idx="29">
                  <c:v>1979</c:v>
                </c:pt>
                <c:pt idx="30">
                  <c:v>1980</c:v>
                </c:pt>
                <c:pt idx="31">
                  <c:v>1981</c:v>
                </c:pt>
                <c:pt idx="32">
                  <c:v>1982</c:v>
                </c:pt>
                <c:pt idx="33">
                  <c:v>1983</c:v>
                </c:pt>
                <c:pt idx="34">
                  <c:v>1984</c:v>
                </c:pt>
                <c:pt idx="35">
                  <c:v>1985</c:v>
                </c:pt>
                <c:pt idx="36">
                  <c:v>1986</c:v>
                </c:pt>
                <c:pt idx="37">
                  <c:v>1987</c:v>
                </c:pt>
                <c:pt idx="38">
                  <c:v>1988</c:v>
                </c:pt>
                <c:pt idx="39">
                  <c:v>1989</c:v>
                </c:pt>
                <c:pt idx="40">
                  <c:v>1990</c:v>
                </c:pt>
                <c:pt idx="41">
                  <c:v>1991</c:v>
                </c:pt>
                <c:pt idx="42">
                  <c:v>1992</c:v>
                </c:pt>
                <c:pt idx="43">
                  <c:v>1993</c:v>
                </c:pt>
                <c:pt idx="44">
                  <c:v>1994</c:v>
                </c:pt>
                <c:pt idx="45">
                  <c:v>1995</c:v>
                </c:pt>
                <c:pt idx="46">
                  <c:v>1996</c:v>
                </c:pt>
                <c:pt idx="47">
                  <c:v>1997</c:v>
                </c:pt>
                <c:pt idx="48">
                  <c:v>1998</c:v>
                </c:pt>
                <c:pt idx="49">
                  <c:v>1999</c:v>
                </c:pt>
                <c:pt idx="50">
                  <c:v>2000</c:v>
                </c:pt>
                <c:pt idx="51">
                  <c:v>2001</c:v>
                </c:pt>
                <c:pt idx="52">
                  <c:v>2002</c:v>
                </c:pt>
                <c:pt idx="53">
                  <c:v>2003</c:v>
                </c:pt>
                <c:pt idx="54">
                  <c:v>2004</c:v>
                </c:pt>
                <c:pt idx="55">
                  <c:v>2005</c:v>
                </c:pt>
                <c:pt idx="56">
                  <c:v>2006</c:v>
                </c:pt>
                <c:pt idx="57">
                  <c:v>2007</c:v>
                </c:pt>
                <c:pt idx="58">
                  <c:v>2008</c:v>
                </c:pt>
                <c:pt idx="59">
                  <c:v>2009</c:v>
                </c:pt>
                <c:pt idx="60">
                  <c:v>2010</c:v>
                </c:pt>
                <c:pt idx="61">
                  <c:v>2011</c:v>
                </c:pt>
                <c:pt idx="62">
                  <c:v>2012</c:v>
                </c:pt>
                <c:pt idx="63">
                  <c:v>2013</c:v>
                </c:pt>
                <c:pt idx="64">
                  <c:v>2014</c:v>
                </c:pt>
                <c:pt idx="65">
                  <c:v>2015</c:v>
                </c:pt>
                <c:pt idx="66">
                  <c:v>2016</c:v>
                </c:pt>
                <c:pt idx="67">
                  <c:v>2017</c:v>
                </c:pt>
                <c:pt idx="68">
                  <c:v>2018</c:v>
                </c:pt>
                <c:pt idx="69">
                  <c:v>2019</c:v>
                </c:pt>
                <c:pt idx="70">
                  <c:v>2020</c:v>
                </c:pt>
                <c:pt idx="71">
                  <c:v>2021</c:v>
                </c:pt>
                <c:pt idx="72">
                  <c:v>2022</c:v>
                </c:pt>
                <c:pt idx="73">
                  <c:v>2023</c:v>
                </c:pt>
                <c:pt idx="74">
                  <c:v>2024</c:v>
                </c:pt>
                <c:pt idx="75">
                  <c:v>2025</c:v>
                </c:pt>
                <c:pt idx="76">
                  <c:v>2026</c:v>
                </c:pt>
                <c:pt idx="77">
                  <c:v>2027</c:v>
                </c:pt>
                <c:pt idx="78">
                  <c:v>2028</c:v>
                </c:pt>
                <c:pt idx="79">
                  <c:v>2029</c:v>
                </c:pt>
                <c:pt idx="80">
                  <c:v>2030</c:v>
                </c:pt>
              </c:numCache>
            </c:numRef>
          </c:cat>
          <c:val>
            <c:numRef>
              <c:f>'pop 15-59 share'!$B$2:$B$82</c:f>
              <c:numCache>
                <c:formatCode>General</c:formatCode>
                <c:ptCount val="81"/>
                <c:pt idx="0">
                  <c:v>0.5817706983659644</c:v>
                </c:pt>
                <c:pt idx="1">
                  <c:v>0.57441291576372389</c:v>
                </c:pt>
                <c:pt idx="2">
                  <c:v>0.56577050099427961</c:v>
                </c:pt>
                <c:pt idx="3">
                  <c:v>0.55893755401231904</c:v>
                </c:pt>
                <c:pt idx="4">
                  <c:v>0.55503630779244539</c:v>
                </c:pt>
                <c:pt idx="5">
                  <c:v>0.55343700194128032</c:v>
                </c:pt>
                <c:pt idx="6">
                  <c:v>0.54679025704624928</c:v>
                </c:pt>
                <c:pt idx="7">
                  <c:v>0.54407849452590307</c:v>
                </c:pt>
                <c:pt idx="8">
                  <c:v>0.5429101582807464</c:v>
                </c:pt>
                <c:pt idx="9">
                  <c:v>0.541372409989758</c:v>
                </c:pt>
                <c:pt idx="10">
                  <c:v>0.53897587089766452</c:v>
                </c:pt>
                <c:pt idx="11">
                  <c:v>0.53817529119725038</c:v>
                </c:pt>
                <c:pt idx="12">
                  <c:v>0.53455300130592831</c:v>
                </c:pt>
                <c:pt idx="13">
                  <c:v>0.53022073337634512</c:v>
                </c:pt>
                <c:pt idx="14">
                  <c:v>0.52789275934534807</c:v>
                </c:pt>
                <c:pt idx="15">
                  <c:v>0.52841318386449843</c:v>
                </c:pt>
                <c:pt idx="16">
                  <c:v>0.52588993636903214</c:v>
                </c:pt>
                <c:pt idx="17">
                  <c:v>0.52662534290926777</c:v>
                </c:pt>
                <c:pt idx="18">
                  <c:v>0.5290887455245824</c:v>
                </c:pt>
                <c:pt idx="19">
                  <c:v>0.53122558565837263</c:v>
                </c:pt>
                <c:pt idx="20">
                  <c:v>0.53224260399672974</c:v>
                </c:pt>
                <c:pt idx="21">
                  <c:v>0.5312237752119684</c:v>
                </c:pt>
                <c:pt idx="22">
                  <c:v>0.5305888056785929</c:v>
                </c:pt>
                <c:pt idx="23">
                  <c:v>0.53038787774231566</c:v>
                </c:pt>
                <c:pt idx="24">
                  <c:v>0.53123071795633969</c:v>
                </c:pt>
                <c:pt idx="25">
                  <c:v>0.5335983568541709</c:v>
                </c:pt>
                <c:pt idx="26">
                  <c:v>0.53787073282933062</c:v>
                </c:pt>
                <c:pt idx="27">
                  <c:v>0.54321849757889296</c:v>
                </c:pt>
                <c:pt idx="28">
                  <c:v>0.549783964222329</c:v>
                </c:pt>
                <c:pt idx="29">
                  <c:v>0.55753379902609013</c:v>
                </c:pt>
                <c:pt idx="30">
                  <c:v>0.56622218222464471</c:v>
                </c:pt>
                <c:pt idx="31">
                  <c:v>0.57653945221339453</c:v>
                </c:pt>
                <c:pt idx="32">
                  <c:v>0.58664576471980812</c:v>
                </c:pt>
                <c:pt idx="33">
                  <c:v>0.59648739136489426</c:v>
                </c:pt>
                <c:pt idx="34">
                  <c:v>0.60569983618717982</c:v>
                </c:pt>
                <c:pt idx="35">
                  <c:v>0.61377113531733152</c:v>
                </c:pt>
                <c:pt idx="36">
                  <c:v>0.61901505362299258</c:v>
                </c:pt>
                <c:pt idx="37">
                  <c:v>0.6231033444470172</c:v>
                </c:pt>
                <c:pt idx="38">
                  <c:v>0.62604271192160554</c:v>
                </c:pt>
                <c:pt idx="39">
                  <c:v>0.62820756778090214</c:v>
                </c:pt>
                <c:pt idx="40">
                  <c:v>0.63002671909440899</c:v>
                </c:pt>
                <c:pt idx="41">
                  <c:v>0.62869350557181969</c:v>
                </c:pt>
                <c:pt idx="42">
                  <c:v>0.6292215665601697</c:v>
                </c:pt>
                <c:pt idx="43">
                  <c:v>0.63061292687671133</c:v>
                </c:pt>
                <c:pt idx="44">
                  <c:v>0.63175466483343445</c:v>
                </c:pt>
                <c:pt idx="45">
                  <c:v>0.63240058574311664</c:v>
                </c:pt>
                <c:pt idx="46">
                  <c:v>0.63645834595210116</c:v>
                </c:pt>
                <c:pt idx="47">
                  <c:v>0.63880958165064361</c:v>
                </c:pt>
                <c:pt idx="48">
                  <c:v>0.64089437830956564</c:v>
                </c:pt>
                <c:pt idx="49">
                  <c:v>0.64464874864775412</c:v>
                </c:pt>
                <c:pt idx="50">
                  <c:v>0.65074009389168619</c:v>
                </c:pt>
                <c:pt idx="51">
                  <c:v>0.65764033357631513</c:v>
                </c:pt>
                <c:pt idx="52">
                  <c:v>0.66605053139720483</c:v>
                </c:pt>
                <c:pt idx="53">
                  <c:v>0.67528155572848325</c:v>
                </c:pt>
                <c:pt idx="54">
                  <c:v>0.68394075650733543</c:v>
                </c:pt>
                <c:pt idx="55">
                  <c:v>0.69113611279403131</c:v>
                </c:pt>
                <c:pt idx="56">
                  <c:v>0.69570798742344409</c:v>
                </c:pt>
                <c:pt idx="57">
                  <c:v>0.69967225537558042</c:v>
                </c:pt>
                <c:pt idx="58">
                  <c:v>0.70235043427595423</c:v>
                </c:pt>
                <c:pt idx="59">
                  <c:v>0.70310622151480684</c:v>
                </c:pt>
                <c:pt idx="60">
                  <c:v>0.70173039177668661</c:v>
                </c:pt>
                <c:pt idx="61">
                  <c:v>0.6988764061612226</c:v>
                </c:pt>
                <c:pt idx="62">
                  <c:v>0.69388373947809756</c:v>
                </c:pt>
                <c:pt idx="63">
                  <c:v>0.68755697189166476</c:v>
                </c:pt>
                <c:pt idx="64">
                  <c:v>0.68121182735082175</c:v>
                </c:pt>
                <c:pt idx="65">
                  <c:v>0.67562492324037904</c:v>
                </c:pt>
                <c:pt idx="66">
                  <c:v>0.67048005422755763</c:v>
                </c:pt>
                <c:pt idx="67">
                  <c:v>0.66617995682281006</c:v>
                </c:pt>
                <c:pt idx="68">
                  <c:v>0.66237038876017362</c:v>
                </c:pt>
                <c:pt idx="69">
                  <c:v>0.6584311824405007</c:v>
                </c:pt>
                <c:pt idx="70">
                  <c:v>0.65403094276785512</c:v>
                </c:pt>
                <c:pt idx="71">
                  <c:v>0.64975565985348871</c:v>
                </c:pt>
                <c:pt idx="72">
                  <c:v>0.6452271396895789</c:v>
                </c:pt>
                <c:pt idx="73">
                  <c:v>0.64041232468869169</c:v>
                </c:pt>
                <c:pt idx="74">
                  <c:v>0.63524849081685142</c:v>
                </c:pt>
                <c:pt idx="75">
                  <c:v>0.62967392103313946</c:v>
                </c:pt>
                <c:pt idx="76">
                  <c:v>0.62401257239723129</c:v>
                </c:pt>
                <c:pt idx="77">
                  <c:v>0.61786068580345199</c:v>
                </c:pt>
                <c:pt idx="78">
                  <c:v>0.61143992019152904</c:v>
                </c:pt>
                <c:pt idx="79">
                  <c:v>0.60503653969865778</c:v>
                </c:pt>
                <c:pt idx="80">
                  <c:v>0.59881699358410112</c:v>
                </c:pt>
              </c:numCache>
            </c:numRef>
          </c:val>
          <c:smooth val="0"/>
        </c:ser>
        <c:ser>
          <c:idx val="1"/>
          <c:order val="1"/>
          <c:tx>
            <c:strRef>
              <c:f>'pop 15-59 share'!$C$1</c:f>
              <c:strCache>
                <c:ptCount val="1"/>
                <c:pt idx="0">
                  <c:v>India</c:v>
                </c:pt>
              </c:strCache>
            </c:strRef>
          </c:tx>
          <c:spPr>
            <a:ln w="44450">
              <a:solidFill>
                <a:schemeClr val="accent3">
                  <a:lumMod val="50000"/>
                </a:schemeClr>
              </a:solidFill>
            </a:ln>
          </c:spPr>
          <c:marker>
            <c:symbol val="none"/>
          </c:marker>
          <c:cat>
            <c:numRef>
              <c:f>'pop 15-59 share'!$A$2:$A$82</c:f>
              <c:numCache>
                <c:formatCode>General</c:formatCode>
                <c:ptCount val="81"/>
                <c:pt idx="0">
                  <c:v>1950</c:v>
                </c:pt>
                <c:pt idx="1">
                  <c:v>1951</c:v>
                </c:pt>
                <c:pt idx="2">
                  <c:v>1952</c:v>
                </c:pt>
                <c:pt idx="3">
                  <c:v>1953</c:v>
                </c:pt>
                <c:pt idx="4">
                  <c:v>1954</c:v>
                </c:pt>
                <c:pt idx="5">
                  <c:v>1955</c:v>
                </c:pt>
                <c:pt idx="6">
                  <c:v>1956</c:v>
                </c:pt>
                <c:pt idx="7">
                  <c:v>1957</c:v>
                </c:pt>
                <c:pt idx="8">
                  <c:v>1958</c:v>
                </c:pt>
                <c:pt idx="9">
                  <c:v>1959</c:v>
                </c:pt>
                <c:pt idx="10">
                  <c:v>1960</c:v>
                </c:pt>
                <c:pt idx="11">
                  <c:v>1961</c:v>
                </c:pt>
                <c:pt idx="12">
                  <c:v>1962</c:v>
                </c:pt>
                <c:pt idx="13">
                  <c:v>1963</c:v>
                </c:pt>
                <c:pt idx="14">
                  <c:v>1964</c:v>
                </c:pt>
                <c:pt idx="15">
                  <c:v>1965</c:v>
                </c:pt>
                <c:pt idx="16">
                  <c:v>1966</c:v>
                </c:pt>
                <c:pt idx="17">
                  <c:v>1967</c:v>
                </c:pt>
                <c:pt idx="18">
                  <c:v>1968</c:v>
                </c:pt>
                <c:pt idx="19">
                  <c:v>1969</c:v>
                </c:pt>
                <c:pt idx="20">
                  <c:v>1970</c:v>
                </c:pt>
                <c:pt idx="21">
                  <c:v>1971</c:v>
                </c:pt>
                <c:pt idx="22">
                  <c:v>1972</c:v>
                </c:pt>
                <c:pt idx="23">
                  <c:v>1973</c:v>
                </c:pt>
                <c:pt idx="24">
                  <c:v>1974</c:v>
                </c:pt>
                <c:pt idx="25">
                  <c:v>1975</c:v>
                </c:pt>
                <c:pt idx="26">
                  <c:v>1976</c:v>
                </c:pt>
                <c:pt idx="27">
                  <c:v>1977</c:v>
                </c:pt>
                <c:pt idx="28">
                  <c:v>1978</c:v>
                </c:pt>
                <c:pt idx="29">
                  <c:v>1979</c:v>
                </c:pt>
                <c:pt idx="30">
                  <c:v>1980</c:v>
                </c:pt>
                <c:pt idx="31">
                  <c:v>1981</c:v>
                </c:pt>
                <c:pt idx="32">
                  <c:v>1982</c:v>
                </c:pt>
                <c:pt idx="33">
                  <c:v>1983</c:v>
                </c:pt>
                <c:pt idx="34">
                  <c:v>1984</c:v>
                </c:pt>
                <c:pt idx="35">
                  <c:v>1985</c:v>
                </c:pt>
                <c:pt idx="36">
                  <c:v>1986</c:v>
                </c:pt>
                <c:pt idx="37">
                  <c:v>1987</c:v>
                </c:pt>
                <c:pt idx="38">
                  <c:v>1988</c:v>
                </c:pt>
                <c:pt idx="39">
                  <c:v>1989</c:v>
                </c:pt>
                <c:pt idx="40">
                  <c:v>1990</c:v>
                </c:pt>
                <c:pt idx="41">
                  <c:v>1991</c:v>
                </c:pt>
                <c:pt idx="42">
                  <c:v>1992</c:v>
                </c:pt>
                <c:pt idx="43">
                  <c:v>1993</c:v>
                </c:pt>
                <c:pt idx="44">
                  <c:v>1994</c:v>
                </c:pt>
                <c:pt idx="45">
                  <c:v>1995</c:v>
                </c:pt>
                <c:pt idx="46">
                  <c:v>1996</c:v>
                </c:pt>
                <c:pt idx="47">
                  <c:v>1997</c:v>
                </c:pt>
                <c:pt idx="48">
                  <c:v>1998</c:v>
                </c:pt>
                <c:pt idx="49">
                  <c:v>1999</c:v>
                </c:pt>
                <c:pt idx="50">
                  <c:v>2000</c:v>
                </c:pt>
                <c:pt idx="51">
                  <c:v>2001</c:v>
                </c:pt>
                <c:pt idx="52">
                  <c:v>2002</c:v>
                </c:pt>
                <c:pt idx="53">
                  <c:v>2003</c:v>
                </c:pt>
                <c:pt idx="54">
                  <c:v>2004</c:v>
                </c:pt>
                <c:pt idx="55">
                  <c:v>2005</c:v>
                </c:pt>
                <c:pt idx="56">
                  <c:v>2006</c:v>
                </c:pt>
                <c:pt idx="57">
                  <c:v>2007</c:v>
                </c:pt>
                <c:pt idx="58">
                  <c:v>2008</c:v>
                </c:pt>
                <c:pt idx="59">
                  <c:v>2009</c:v>
                </c:pt>
                <c:pt idx="60">
                  <c:v>2010</c:v>
                </c:pt>
                <c:pt idx="61">
                  <c:v>2011</c:v>
                </c:pt>
                <c:pt idx="62">
                  <c:v>2012</c:v>
                </c:pt>
                <c:pt idx="63">
                  <c:v>2013</c:v>
                </c:pt>
                <c:pt idx="64">
                  <c:v>2014</c:v>
                </c:pt>
                <c:pt idx="65">
                  <c:v>2015</c:v>
                </c:pt>
                <c:pt idx="66">
                  <c:v>2016</c:v>
                </c:pt>
                <c:pt idx="67">
                  <c:v>2017</c:v>
                </c:pt>
                <c:pt idx="68">
                  <c:v>2018</c:v>
                </c:pt>
                <c:pt idx="69">
                  <c:v>2019</c:v>
                </c:pt>
                <c:pt idx="70">
                  <c:v>2020</c:v>
                </c:pt>
                <c:pt idx="71">
                  <c:v>2021</c:v>
                </c:pt>
                <c:pt idx="72">
                  <c:v>2022</c:v>
                </c:pt>
                <c:pt idx="73">
                  <c:v>2023</c:v>
                </c:pt>
                <c:pt idx="74">
                  <c:v>2024</c:v>
                </c:pt>
                <c:pt idx="75">
                  <c:v>2025</c:v>
                </c:pt>
                <c:pt idx="76">
                  <c:v>2026</c:v>
                </c:pt>
                <c:pt idx="77">
                  <c:v>2027</c:v>
                </c:pt>
                <c:pt idx="78">
                  <c:v>2028</c:v>
                </c:pt>
                <c:pt idx="79">
                  <c:v>2029</c:v>
                </c:pt>
                <c:pt idx="80">
                  <c:v>2030</c:v>
                </c:pt>
              </c:numCache>
            </c:numRef>
          </c:cat>
          <c:val>
            <c:numRef>
              <c:f>'pop 15-59 share'!$C$2:$C$82</c:f>
              <c:numCache>
                <c:formatCode>General</c:formatCode>
                <c:ptCount val="81"/>
                <c:pt idx="0">
                  <c:v>0.57114993688965665</c:v>
                </c:pt>
                <c:pt idx="1">
                  <c:v>0.56861165106964129</c:v>
                </c:pt>
                <c:pt idx="2">
                  <c:v>0.56586858713669452</c:v>
                </c:pt>
                <c:pt idx="3">
                  <c:v>0.56387135633626739</c:v>
                </c:pt>
                <c:pt idx="4">
                  <c:v>0.5625394835673746</c:v>
                </c:pt>
                <c:pt idx="5">
                  <c:v>0.56135515697039451</c:v>
                </c:pt>
                <c:pt idx="6">
                  <c:v>0.55633775781482442</c:v>
                </c:pt>
                <c:pt idx="7">
                  <c:v>0.55279807415991833</c:v>
                </c:pt>
                <c:pt idx="8">
                  <c:v>0.5498923950707465</c:v>
                </c:pt>
                <c:pt idx="9">
                  <c:v>0.54706463961103768</c:v>
                </c:pt>
                <c:pt idx="10">
                  <c:v>0.5442310001734636</c:v>
                </c:pt>
                <c:pt idx="11">
                  <c:v>0.54109629358326194</c:v>
                </c:pt>
                <c:pt idx="12">
                  <c:v>0.53779051135125433</c:v>
                </c:pt>
                <c:pt idx="13">
                  <c:v>0.53481464425512315</c:v>
                </c:pt>
                <c:pt idx="14">
                  <c:v>0.53293280567573653</c:v>
                </c:pt>
                <c:pt idx="15">
                  <c:v>0.53245300449871469</c:v>
                </c:pt>
                <c:pt idx="16">
                  <c:v>0.53104722041372698</c:v>
                </c:pt>
                <c:pt idx="17">
                  <c:v>0.5312330255296035</c:v>
                </c:pt>
                <c:pt idx="18">
                  <c:v>0.5325397813206002</c:v>
                </c:pt>
                <c:pt idx="19">
                  <c:v>0.53426816574512215</c:v>
                </c:pt>
                <c:pt idx="20">
                  <c:v>0.53603168557053704</c:v>
                </c:pt>
                <c:pt idx="21">
                  <c:v>0.53665428296608764</c:v>
                </c:pt>
                <c:pt idx="22">
                  <c:v>0.53759996964475742</c:v>
                </c:pt>
                <c:pt idx="23">
                  <c:v>0.53882369593497037</c:v>
                </c:pt>
                <c:pt idx="24">
                  <c:v>0.54041346885155217</c:v>
                </c:pt>
                <c:pt idx="25">
                  <c:v>0.54238994762781001</c:v>
                </c:pt>
                <c:pt idx="26">
                  <c:v>0.54292325152236309</c:v>
                </c:pt>
                <c:pt idx="27">
                  <c:v>0.54408694329604679</c:v>
                </c:pt>
                <c:pt idx="28">
                  <c:v>0.54565371799434481</c:v>
                </c:pt>
                <c:pt idx="29">
                  <c:v>0.5473252719931786</c:v>
                </c:pt>
                <c:pt idx="30">
                  <c:v>0.5489393743814811</c:v>
                </c:pt>
                <c:pt idx="31">
                  <c:v>0.54939381496466311</c:v>
                </c:pt>
                <c:pt idx="32">
                  <c:v>0.54989641285877255</c:v>
                </c:pt>
                <c:pt idx="33">
                  <c:v>0.55053621006857345</c:v>
                </c:pt>
                <c:pt idx="34">
                  <c:v>0.55151020578973242</c:v>
                </c:pt>
                <c:pt idx="35">
                  <c:v>0.55290537473548274</c:v>
                </c:pt>
                <c:pt idx="36">
                  <c:v>0.5530529372554267</c:v>
                </c:pt>
                <c:pt idx="37">
                  <c:v>0.55401770855766763</c:v>
                </c:pt>
                <c:pt idx="38">
                  <c:v>0.55554025180131839</c:v>
                </c:pt>
                <c:pt idx="39">
                  <c:v>0.55732841113779652</c:v>
                </c:pt>
                <c:pt idx="40">
                  <c:v>0.55925095508625056</c:v>
                </c:pt>
                <c:pt idx="41">
                  <c:v>0.56055954098641092</c:v>
                </c:pt>
                <c:pt idx="42">
                  <c:v>0.56211953727790021</c:v>
                </c:pt>
                <c:pt idx="43">
                  <c:v>0.5639882095243246</c:v>
                </c:pt>
                <c:pt idx="44">
                  <c:v>0.56627491502263938</c:v>
                </c:pt>
                <c:pt idx="45">
                  <c:v>0.56900117080785739</c:v>
                </c:pt>
                <c:pt idx="46">
                  <c:v>0.57127452412000113</c:v>
                </c:pt>
                <c:pt idx="47">
                  <c:v>0.57393590207422818</c:v>
                </c:pt>
                <c:pt idx="48">
                  <c:v>0.57693904577125965</c:v>
                </c:pt>
                <c:pt idx="49">
                  <c:v>0.58021096120976579</c:v>
                </c:pt>
                <c:pt idx="50">
                  <c:v>0.58367925002918919</c:v>
                </c:pt>
                <c:pt idx="51">
                  <c:v>0.58646239159315139</c:v>
                </c:pt>
                <c:pt idx="52">
                  <c:v>0.58953630975913329</c:v>
                </c:pt>
                <c:pt idx="53">
                  <c:v>0.59278399812337035</c:v>
                </c:pt>
                <c:pt idx="54">
                  <c:v>0.59608103201384222</c:v>
                </c:pt>
                <c:pt idx="55">
                  <c:v>0.59936014792974368</c:v>
                </c:pt>
                <c:pt idx="56">
                  <c:v>0.60208727558732589</c:v>
                </c:pt>
                <c:pt idx="57">
                  <c:v>0.6048863850210987</c:v>
                </c:pt>
                <c:pt idx="58">
                  <c:v>0.60767239370095838</c:v>
                </c:pt>
                <c:pt idx="59">
                  <c:v>0.61037966301592361</c:v>
                </c:pt>
                <c:pt idx="60">
                  <c:v>0.61297416296705487</c:v>
                </c:pt>
                <c:pt idx="61">
                  <c:v>0.61504786579940141</c:v>
                </c:pt>
                <c:pt idx="62">
                  <c:v>0.61713688775631337</c:v>
                </c:pt>
                <c:pt idx="63">
                  <c:v>0.61922205488241877</c:v>
                </c:pt>
                <c:pt idx="64">
                  <c:v>0.62126657253080597</c:v>
                </c:pt>
                <c:pt idx="65">
                  <c:v>0.62321803134891884</c:v>
                </c:pt>
                <c:pt idx="66">
                  <c:v>0.62510353851105038</c:v>
                </c:pt>
                <c:pt idx="67">
                  <c:v>0.62673806510625962</c:v>
                </c:pt>
                <c:pt idx="68">
                  <c:v>0.62822408326694357</c:v>
                </c:pt>
                <c:pt idx="69">
                  <c:v>0.62969849410856871</c:v>
                </c:pt>
                <c:pt idx="70">
                  <c:v>0.63120230347357098</c:v>
                </c:pt>
                <c:pt idx="71">
                  <c:v>0.63210751893142092</c:v>
                </c:pt>
                <c:pt idx="72">
                  <c:v>0.63324498829898224</c:v>
                </c:pt>
                <c:pt idx="73">
                  <c:v>0.63442068093128667</c:v>
                </c:pt>
                <c:pt idx="74">
                  <c:v>0.63538022603553579</c:v>
                </c:pt>
                <c:pt idx="75">
                  <c:v>0.63601060463525183</c:v>
                </c:pt>
                <c:pt idx="76">
                  <c:v>0.63639154819797683</c:v>
                </c:pt>
                <c:pt idx="77">
                  <c:v>0.63649850934522012</c:v>
                </c:pt>
                <c:pt idx="78">
                  <c:v>0.63640811761690641</c:v>
                </c:pt>
                <c:pt idx="79">
                  <c:v>0.6362846723759551</c:v>
                </c:pt>
                <c:pt idx="80">
                  <c:v>0.63620326015377804</c:v>
                </c:pt>
              </c:numCache>
            </c:numRef>
          </c:val>
          <c:smooth val="0"/>
        </c:ser>
        <c:ser>
          <c:idx val="2"/>
          <c:order val="2"/>
          <c:tx>
            <c:strRef>
              <c:f>'pop 15-59 share'!$D$1</c:f>
              <c:strCache>
                <c:ptCount val="1"/>
                <c:pt idx="0">
                  <c:v>US</c:v>
                </c:pt>
              </c:strCache>
            </c:strRef>
          </c:tx>
          <c:spPr>
            <a:ln w="44450">
              <a:solidFill>
                <a:schemeClr val="tx2"/>
              </a:solidFill>
            </a:ln>
          </c:spPr>
          <c:marker>
            <c:symbol val="none"/>
          </c:marker>
          <c:cat>
            <c:numRef>
              <c:f>'pop 15-59 share'!$A$2:$A$82</c:f>
              <c:numCache>
                <c:formatCode>General</c:formatCode>
                <c:ptCount val="81"/>
                <c:pt idx="0">
                  <c:v>1950</c:v>
                </c:pt>
                <c:pt idx="1">
                  <c:v>1951</c:v>
                </c:pt>
                <c:pt idx="2">
                  <c:v>1952</c:v>
                </c:pt>
                <c:pt idx="3">
                  <c:v>1953</c:v>
                </c:pt>
                <c:pt idx="4">
                  <c:v>1954</c:v>
                </c:pt>
                <c:pt idx="5">
                  <c:v>1955</c:v>
                </c:pt>
                <c:pt idx="6">
                  <c:v>1956</c:v>
                </c:pt>
                <c:pt idx="7">
                  <c:v>1957</c:v>
                </c:pt>
                <c:pt idx="8">
                  <c:v>1958</c:v>
                </c:pt>
                <c:pt idx="9">
                  <c:v>1959</c:v>
                </c:pt>
                <c:pt idx="10">
                  <c:v>1960</c:v>
                </c:pt>
                <c:pt idx="11">
                  <c:v>1961</c:v>
                </c:pt>
                <c:pt idx="12">
                  <c:v>1962</c:v>
                </c:pt>
                <c:pt idx="13">
                  <c:v>1963</c:v>
                </c:pt>
                <c:pt idx="14">
                  <c:v>1964</c:v>
                </c:pt>
                <c:pt idx="15">
                  <c:v>1965</c:v>
                </c:pt>
                <c:pt idx="16">
                  <c:v>1966</c:v>
                </c:pt>
                <c:pt idx="17">
                  <c:v>1967</c:v>
                </c:pt>
                <c:pt idx="18">
                  <c:v>1968</c:v>
                </c:pt>
                <c:pt idx="19">
                  <c:v>1969</c:v>
                </c:pt>
                <c:pt idx="20">
                  <c:v>1970</c:v>
                </c:pt>
                <c:pt idx="21">
                  <c:v>1971</c:v>
                </c:pt>
                <c:pt idx="22">
                  <c:v>1972</c:v>
                </c:pt>
                <c:pt idx="23">
                  <c:v>1973</c:v>
                </c:pt>
                <c:pt idx="24">
                  <c:v>1974</c:v>
                </c:pt>
                <c:pt idx="25">
                  <c:v>1975</c:v>
                </c:pt>
                <c:pt idx="26">
                  <c:v>1976</c:v>
                </c:pt>
                <c:pt idx="27">
                  <c:v>1977</c:v>
                </c:pt>
                <c:pt idx="28">
                  <c:v>1978</c:v>
                </c:pt>
                <c:pt idx="29">
                  <c:v>1979</c:v>
                </c:pt>
                <c:pt idx="30">
                  <c:v>1980</c:v>
                </c:pt>
                <c:pt idx="31">
                  <c:v>1981</c:v>
                </c:pt>
                <c:pt idx="32">
                  <c:v>1982</c:v>
                </c:pt>
                <c:pt idx="33">
                  <c:v>1983</c:v>
                </c:pt>
                <c:pt idx="34">
                  <c:v>1984</c:v>
                </c:pt>
                <c:pt idx="35">
                  <c:v>1985</c:v>
                </c:pt>
                <c:pt idx="36">
                  <c:v>1986</c:v>
                </c:pt>
                <c:pt idx="37">
                  <c:v>1987</c:v>
                </c:pt>
                <c:pt idx="38">
                  <c:v>1988</c:v>
                </c:pt>
                <c:pt idx="39">
                  <c:v>1989</c:v>
                </c:pt>
                <c:pt idx="40">
                  <c:v>1990</c:v>
                </c:pt>
                <c:pt idx="41">
                  <c:v>1991</c:v>
                </c:pt>
                <c:pt idx="42">
                  <c:v>1992</c:v>
                </c:pt>
                <c:pt idx="43">
                  <c:v>1993</c:v>
                </c:pt>
                <c:pt idx="44">
                  <c:v>1994</c:v>
                </c:pt>
                <c:pt idx="45">
                  <c:v>1995</c:v>
                </c:pt>
                <c:pt idx="46">
                  <c:v>1996</c:v>
                </c:pt>
                <c:pt idx="47">
                  <c:v>1997</c:v>
                </c:pt>
                <c:pt idx="48">
                  <c:v>1998</c:v>
                </c:pt>
                <c:pt idx="49">
                  <c:v>1999</c:v>
                </c:pt>
                <c:pt idx="50">
                  <c:v>2000</c:v>
                </c:pt>
                <c:pt idx="51">
                  <c:v>2001</c:v>
                </c:pt>
                <c:pt idx="52">
                  <c:v>2002</c:v>
                </c:pt>
                <c:pt idx="53">
                  <c:v>2003</c:v>
                </c:pt>
                <c:pt idx="54">
                  <c:v>2004</c:v>
                </c:pt>
                <c:pt idx="55">
                  <c:v>2005</c:v>
                </c:pt>
                <c:pt idx="56">
                  <c:v>2006</c:v>
                </c:pt>
                <c:pt idx="57">
                  <c:v>2007</c:v>
                </c:pt>
                <c:pt idx="58">
                  <c:v>2008</c:v>
                </c:pt>
                <c:pt idx="59">
                  <c:v>2009</c:v>
                </c:pt>
                <c:pt idx="60">
                  <c:v>2010</c:v>
                </c:pt>
                <c:pt idx="61">
                  <c:v>2011</c:v>
                </c:pt>
                <c:pt idx="62">
                  <c:v>2012</c:v>
                </c:pt>
                <c:pt idx="63">
                  <c:v>2013</c:v>
                </c:pt>
                <c:pt idx="64">
                  <c:v>2014</c:v>
                </c:pt>
                <c:pt idx="65">
                  <c:v>2015</c:v>
                </c:pt>
                <c:pt idx="66">
                  <c:v>2016</c:v>
                </c:pt>
                <c:pt idx="67">
                  <c:v>2017</c:v>
                </c:pt>
                <c:pt idx="68">
                  <c:v>2018</c:v>
                </c:pt>
                <c:pt idx="69">
                  <c:v>2019</c:v>
                </c:pt>
                <c:pt idx="70">
                  <c:v>2020</c:v>
                </c:pt>
                <c:pt idx="71">
                  <c:v>2021</c:v>
                </c:pt>
                <c:pt idx="72">
                  <c:v>2022</c:v>
                </c:pt>
                <c:pt idx="73">
                  <c:v>2023</c:v>
                </c:pt>
                <c:pt idx="74">
                  <c:v>2024</c:v>
                </c:pt>
                <c:pt idx="75">
                  <c:v>2025</c:v>
                </c:pt>
                <c:pt idx="76">
                  <c:v>2026</c:v>
                </c:pt>
                <c:pt idx="77">
                  <c:v>2027</c:v>
                </c:pt>
                <c:pt idx="78">
                  <c:v>2028</c:v>
                </c:pt>
                <c:pt idx="79">
                  <c:v>2029</c:v>
                </c:pt>
                <c:pt idx="80">
                  <c:v>2030</c:v>
                </c:pt>
              </c:numCache>
            </c:numRef>
          </c:cat>
          <c:val>
            <c:numRef>
              <c:f>'pop 15-59 share'!$D$2:$D$82</c:f>
              <c:numCache>
                <c:formatCode>General</c:formatCode>
                <c:ptCount val="81"/>
                <c:pt idx="0">
                  <c:v>0.60508323141946485</c:v>
                </c:pt>
                <c:pt idx="1">
                  <c:v>0.5987265528736998</c:v>
                </c:pt>
                <c:pt idx="2">
                  <c:v>0.59274094158244994</c:v>
                </c:pt>
                <c:pt idx="3">
                  <c:v>0.58649100896072559</c:v>
                </c:pt>
                <c:pt idx="4">
                  <c:v>0.58006555423122741</c:v>
                </c:pt>
                <c:pt idx="5">
                  <c:v>0.57392444787934149</c:v>
                </c:pt>
                <c:pt idx="6">
                  <c:v>0.57007539812626151</c:v>
                </c:pt>
                <c:pt idx="7">
                  <c:v>0.56637758128760685</c:v>
                </c:pt>
                <c:pt idx="8">
                  <c:v>0.56314302053779153</c:v>
                </c:pt>
                <c:pt idx="9">
                  <c:v>0.56083700007642834</c:v>
                </c:pt>
                <c:pt idx="10">
                  <c:v>0.55966096778871721</c:v>
                </c:pt>
                <c:pt idx="11">
                  <c:v>0.55832808855651417</c:v>
                </c:pt>
                <c:pt idx="12">
                  <c:v>0.55877723339935381</c:v>
                </c:pt>
                <c:pt idx="13">
                  <c:v>0.56047379623060567</c:v>
                </c:pt>
                <c:pt idx="14">
                  <c:v>0.56268874125128787</c:v>
                </c:pt>
                <c:pt idx="15">
                  <c:v>0.56494353172453915</c:v>
                </c:pt>
                <c:pt idx="16">
                  <c:v>0.56676089867579249</c:v>
                </c:pt>
                <c:pt idx="17">
                  <c:v>0.56868731990594601</c:v>
                </c:pt>
                <c:pt idx="18">
                  <c:v>0.57096184512465487</c:v>
                </c:pt>
                <c:pt idx="19">
                  <c:v>0.5738177929566135</c:v>
                </c:pt>
                <c:pt idx="20">
                  <c:v>0.57727283576389732</c:v>
                </c:pt>
                <c:pt idx="21">
                  <c:v>0.58177594413270362</c:v>
                </c:pt>
                <c:pt idx="22">
                  <c:v>0.58632398461682755</c:v>
                </c:pt>
                <c:pt idx="23">
                  <c:v>0.59106061099152452</c:v>
                </c:pt>
                <c:pt idx="24">
                  <c:v>0.59603598123519597</c:v>
                </c:pt>
                <c:pt idx="25">
                  <c:v>0.60108967684185544</c:v>
                </c:pt>
                <c:pt idx="26">
                  <c:v>0.60383813061952196</c:v>
                </c:pt>
                <c:pt idx="27">
                  <c:v>0.60686446338041433</c:v>
                </c:pt>
                <c:pt idx="28">
                  <c:v>0.60995826673770204</c:v>
                </c:pt>
                <c:pt idx="29">
                  <c:v>0.61267215450372026</c:v>
                </c:pt>
                <c:pt idx="30">
                  <c:v>0.61475070669762066</c:v>
                </c:pt>
                <c:pt idx="31">
                  <c:v>0.61629833539000556</c:v>
                </c:pt>
                <c:pt idx="32">
                  <c:v>0.61729228822760029</c:v>
                </c:pt>
                <c:pt idx="33">
                  <c:v>0.61782166478942435</c:v>
                </c:pt>
                <c:pt idx="34">
                  <c:v>0.61811882350967273</c:v>
                </c:pt>
                <c:pt idx="35">
                  <c:v>0.61830313555554639</c:v>
                </c:pt>
                <c:pt idx="36">
                  <c:v>0.61759768260969772</c:v>
                </c:pt>
                <c:pt idx="37">
                  <c:v>0.6169583375776716</c:v>
                </c:pt>
                <c:pt idx="38">
                  <c:v>0.616492848929861</c:v>
                </c:pt>
                <c:pt idx="39">
                  <c:v>0.61624743849389463</c:v>
                </c:pt>
                <c:pt idx="40">
                  <c:v>0.61628178305457471</c:v>
                </c:pt>
                <c:pt idx="41">
                  <c:v>0.61597622245630812</c:v>
                </c:pt>
                <c:pt idx="42">
                  <c:v>0.61600021713084874</c:v>
                </c:pt>
                <c:pt idx="43">
                  <c:v>0.61645050225120623</c:v>
                </c:pt>
                <c:pt idx="44">
                  <c:v>0.61738086828382732</c:v>
                </c:pt>
                <c:pt idx="45">
                  <c:v>0.61868369167214354</c:v>
                </c:pt>
                <c:pt idx="46">
                  <c:v>0.61957154996790142</c:v>
                </c:pt>
                <c:pt idx="47">
                  <c:v>0.62094377443812943</c:v>
                </c:pt>
                <c:pt idx="48">
                  <c:v>0.62254210179697056</c:v>
                </c:pt>
                <c:pt idx="49">
                  <c:v>0.62405891395274027</c:v>
                </c:pt>
                <c:pt idx="50">
                  <c:v>0.62536762626548281</c:v>
                </c:pt>
                <c:pt idx="51">
                  <c:v>0.62671625914988338</c:v>
                </c:pt>
                <c:pt idx="52">
                  <c:v>0.62755701612987114</c:v>
                </c:pt>
                <c:pt idx="53">
                  <c:v>0.62808542808542822</c:v>
                </c:pt>
                <c:pt idx="54">
                  <c:v>0.62848217053735367</c:v>
                </c:pt>
                <c:pt idx="55">
                  <c:v>0.62874866194591061</c:v>
                </c:pt>
                <c:pt idx="56">
                  <c:v>0.62687546008164363</c:v>
                </c:pt>
                <c:pt idx="57">
                  <c:v>0.62500331503434381</c:v>
                </c:pt>
                <c:pt idx="58">
                  <c:v>0.62303718227888871</c:v>
                </c:pt>
                <c:pt idx="59">
                  <c:v>0.62078819914592231</c:v>
                </c:pt>
                <c:pt idx="60">
                  <c:v>0.61824407182227725</c:v>
                </c:pt>
                <c:pt idx="61">
                  <c:v>0.61595441595441602</c:v>
                </c:pt>
                <c:pt idx="62">
                  <c:v>0.61351651842439658</c:v>
                </c:pt>
                <c:pt idx="63">
                  <c:v>0.61069383482165385</c:v>
                </c:pt>
                <c:pt idx="64">
                  <c:v>0.60741341313766251</c:v>
                </c:pt>
                <c:pt idx="65">
                  <c:v>0.60368768141614937</c:v>
                </c:pt>
                <c:pt idx="66">
                  <c:v>0.59993891113730169</c:v>
                </c:pt>
                <c:pt idx="67">
                  <c:v>0.59573503556179064</c:v>
                </c:pt>
                <c:pt idx="68">
                  <c:v>0.59135736767679836</c:v>
                </c:pt>
                <c:pt idx="69">
                  <c:v>0.5871175980386234</c:v>
                </c:pt>
                <c:pt idx="70">
                  <c:v>0.58317593375426469</c:v>
                </c:pt>
                <c:pt idx="71">
                  <c:v>0.57893875023445385</c:v>
                </c:pt>
                <c:pt idx="72">
                  <c:v>0.5751700076873042</c:v>
                </c:pt>
                <c:pt idx="73">
                  <c:v>0.57179689725345573</c:v>
                </c:pt>
                <c:pt idx="74">
                  <c:v>0.56870500659222711</c:v>
                </c:pt>
                <c:pt idx="75">
                  <c:v>0.56587797209383206</c:v>
                </c:pt>
                <c:pt idx="76">
                  <c:v>0.56356966807177578</c:v>
                </c:pt>
                <c:pt idx="77">
                  <c:v>0.56157328190542677</c:v>
                </c:pt>
                <c:pt idx="78">
                  <c:v>0.55979933224505596</c:v>
                </c:pt>
                <c:pt idx="79">
                  <c:v>0.55822401899807772</c:v>
                </c:pt>
                <c:pt idx="80">
                  <c:v>0.55675797225696733</c:v>
                </c:pt>
              </c:numCache>
            </c:numRef>
          </c:val>
          <c:smooth val="0"/>
        </c:ser>
        <c:dLbls>
          <c:showLegendKey val="0"/>
          <c:showVal val="0"/>
          <c:showCatName val="0"/>
          <c:showSerName val="0"/>
          <c:showPercent val="0"/>
          <c:showBubbleSize val="0"/>
        </c:dLbls>
        <c:smooth val="0"/>
        <c:axId val="424274808"/>
        <c:axId val="424276768"/>
      </c:lineChart>
      <c:catAx>
        <c:axId val="424274808"/>
        <c:scaling>
          <c:orientation val="minMax"/>
        </c:scaling>
        <c:delete val="0"/>
        <c:axPos val="b"/>
        <c:numFmt formatCode="General" sourceLinked="1"/>
        <c:majorTickMark val="out"/>
        <c:minorTickMark val="none"/>
        <c:tickLblPos val="nextTo"/>
        <c:txPr>
          <a:bodyPr/>
          <a:lstStyle/>
          <a:p>
            <a:pPr>
              <a:defRPr sz="1200" baseline="0"/>
            </a:pPr>
            <a:endParaRPr lang="en-US"/>
          </a:p>
        </c:txPr>
        <c:crossAx val="424276768"/>
        <c:crosses val="autoZero"/>
        <c:auto val="1"/>
        <c:lblAlgn val="ctr"/>
        <c:lblOffset val="100"/>
        <c:noMultiLvlLbl val="0"/>
      </c:catAx>
      <c:valAx>
        <c:axId val="424276768"/>
        <c:scaling>
          <c:orientation val="minMax"/>
          <c:min val="0.45"/>
        </c:scaling>
        <c:delete val="0"/>
        <c:axPos val="l"/>
        <c:majorGridlines/>
        <c:numFmt formatCode="General" sourceLinked="1"/>
        <c:majorTickMark val="out"/>
        <c:minorTickMark val="none"/>
        <c:tickLblPos val="nextTo"/>
        <c:txPr>
          <a:bodyPr/>
          <a:lstStyle/>
          <a:p>
            <a:pPr>
              <a:defRPr sz="1400" baseline="0"/>
            </a:pPr>
            <a:endParaRPr lang="en-US"/>
          </a:p>
        </c:txPr>
        <c:crossAx val="424274808"/>
        <c:crosses val="autoZero"/>
        <c:crossBetween val="between"/>
      </c:valAx>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5312875610174901E-2"/>
          <c:y val="2.7618208171739742E-2"/>
          <c:w val="0.9252947236735598"/>
          <c:h val="0.88328495318682176"/>
        </c:manualLayout>
      </c:layout>
      <c:lineChart>
        <c:grouping val="standard"/>
        <c:varyColors val="0"/>
        <c:ser>
          <c:idx val="0"/>
          <c:order val="0"/>
          <c:tx>
            <c:strRef>
              <c:f>Sheet6!$J$1</c:f>
              <c:strCache>
                <c:ptCount val="1"/>
                <c:pt idx="0">
                  <c:v>US </c:v>
                </c:pt>
              </c:strCache>
            </c:strRef>
          </c:tx>
          <c:spPr>
            <a:ln w="44450"/>
          </c:spPr>
          <c:marker>
            <c:symbol val="none"/>
          </c:marker>
          <c:cat>
            <c:numRef>
              <c:f>Sheet6!$I$2:$I$62</c:f>
              <c:numCache>
                <c:formatCode>General</c:formatCode>
                <c:ptCount val="61"/>
                <c:pt idx="0">
                  <c:v>1970</c:v>
                </c:pt>
                <c:pt idx="1">
                  <c:v>1971</c:v>
                </c:pt>
                <c:pt idx="2">
                  <c:v>1972</c:v>
                </c:pt>
                <c:pt idx="3">
                  <c:v>1973</c:v>
                </c:pt>
                <c:pt idx="4">
                  <c:v>1974</c:v>
                </c:pt>
                <c:pt idx="5">
                  <c:v>1975</c:v>
                </c:pt>
                <c:pt idx="6">
                  <c:v>1976</c:v>
                </c:pt>
                <c:pt idx="7">
                  <c:v>1977</c:v>
                </c:pt>
                <c:pt idx="8">
                  <c:v>1978</c:v>
                </c:pt>
                <c:pt idx="9">
                  <c:v>1979</c:v>
                </c:pt>
                <c:pt idx="10">
                  <c:v>1980</c:v>
                </c:pt>
                <c:pt idx="11">
                  <c:v>1981</c:v>
                </c:pt>
                <c:pt idx="12">
                  <c:v>1982</c:v>
                </c:pt>
                <c:pt idx="13">
                  <c:v>1983</c:v>
                </c:pt>
                <c:pt idx="14">
                  <c:v>1984</c:v>
                </c:pt>
                <c:pt idx="15">
                  <c:v>1985</c:v>
                </c:pt>
                <c:pt idx="16">
                  <c:v>1986</c:v>
                </c:pt>
                <c:pt idx="17">
                  <c:v>1987</c:v>
                </c:pt>
                <c:pt idx="18">
                  <c:v>1988</c:v>
                </c:pt>
                <c:pt idx="19">
                  <c:v>1989</c:v>
                </c:pt>
                <c:pt idx="20">
                  <c:v>1990</c:v>
                </c:pt>
                <c:pt idx="21">
                  <c:v>1991</c:v>
                </c:pt>
                <c:pt idx="22">
                  <c:v>1992</c:v>
                </c:pt>
                <c:pt idx="23">
                  <c:v>1993</c:v>
                </c:pt>
                <c:pt idx="24">
                  <c:v>1994</c:v>
                </c:pt>
                <c:pt idx="25">
                  <c:v>1995</c:v>
                </c:pt>
                <c:pt idx="26">
                  <c:v>1996</c:v>
                </c:pt>
                <c:pt idx="27">
                  <c:v>1997</c:v>
                </c:pt>
                <c:pt idx="28">
                  <c:v>1998</c:v>
                </c:pt>
                <c:pt idx="29">
                  <c:v>1999</c:v>
                </c:pt>
                <c:pt idx="30">
                  <c:v>2000</c:v>
                </c:pt>
                <c:pt idx="31">
                  <c:v>2001</c:v>
                </c:pt>
                <c:pt idx="32">
                  <c:v>2002</c:v>
                </c:pt>
                <c:pt idx="33">
                  <c:v>2003</c:v>
                </c:pt>
                <c:pt idx="34">
                  <c:v>2004</c:v>
                </c:pt>
                <c:pt idx="35">
                  <c:v>2005</c:v>
                </c:pt>
                <c:pt idx="36">
                  <c:v>2006</c:v>
                </c:pt>
                <c:pt idx="37">
                  <c:v>2007</c:v>
                </c:pt>
                <c:pt idx="38">
                  <c:v>2008</c:v>
                </c:pt>
                <c:pt idx="39">
                  <c:v>2009</c:v>
                </c:pt>
                <c:pt idx="40">
                  <c:v>2010</c:v>
                </c:pt>
                <c:pt idx="41">
                  <c:v>2011</c:v>
                </c:pt>
                <c:pt idx="42">
                  <c:v>2012</c:v>
                </c:pt>
                <c:pt idx="43">
                  <c:v>2013</c:v>
                </c:pt>
                <c:pt idx="44">
                  <c:v>2014</c:v>
                </c:pt>
                <c:pt idx="45">
                  <c:v>2015</c:v>
                </c:pt>
                <c:pt idx="46">
                  <c:v>2016</c:v>
                </c:pt>
                <c:pt idx="47">
                  <c:v>2017</c:v>
                </c:pt>
                <c:pt idx="48">
                  <c:v>2018</c:v>
                </c:pt>
                <c:pt idx="49">
                  <c:v>2019</c:v>
                </c:pt>
                <c:pt idx="50">
                  <c:v>2020</c:v>
                </c:pt>
                <c:pt idx="51">
                  <c:v>2021</c:v>
                </c:pt>
                <c:pt idx="52">
                  <c:v>2022</c:v>
                </c:pt>
                <c:pt idx="53">
                  <c:v>2023</c:v>
                </c:pt>
                <c:pt idx="54">
                  <c:v>2024</c:v>
                </c:pt>
                <c:pt idx="55">
                  <c:v>2025</c:v>
                </c:pt>
                <c:pt idx="56">
                  <c:v>2026</c:v>
                </c:pt>
                <c:pt idx="57">
                  <c:v>2027</c:v>
                </c:pt>
                <c:pt idx="58">
                  <c:v>2028</c:v>
                </c:pt>
                <c:pt idx="59">
                  <c:v>2029</c:v>
                </c:pt>
                <c:pt idx="60">
                  <c:v>2030</c:v>
                </c:pt>
              </c:numCache>
            </c:numRef>
          </c:cat>
          <c:val>
            <c:numRef>
              <c:f>Sheet6!$J$2:$J$62</c:f>
              <c:numCache>
                <c:formatCode>General</c:formatCode>
                <c:ptCount val="61"/>
                <c:pt idx="0">
                  <c:v>1.0399491975522452</c:v>
                </c:pt>
                <c:pt idx="1">
                  <c:v>1.0458671763019589</c:v>
                </c:pt>
                <c:pt idx="2">
                  <c:v>1.0482279868469131</c:v>
                </c:pt>
                <c:pt idx="3">
                  <c:v>1.0475605259923806</c:v>
                </c:pt>
                <c:pt idx="4">
                  <c:v>1.0464484249536761</c:v>
                </c:pt>
                <c:pt idx="5">
                  <c:v>1.0470807453416149</c:v>
                </c:pt>
                <c:pt idx="6">
                  <c:v>1.052729298180467</c:v>
                </c:pt>
                <c:pt idx="7">
                  <c:v>1.0572632622706986</c:v>
                </c:pt>
                <c:pt idx="8">
                  <c:v>1.0609831985065341</c:v>
                </c:pt>
                <c:pt idx="9">
                  <c:v>1.0634505110944898</c:v>
                </c:pt>
                <c:pt idx="10">
                  <c:v>1.0643681012030266</c:v>
                </c:pt>
                <c:pt idx="11">
                  <c:v>1.0661935641747222</c:v>
                </c:pt>
                <c:pt idx="12">
                  <c:v>1.0629968682245239</c:v>
                </c:pt>
                <c:pt idx="13">
                  <c:v>1.0568181818181821</c:v>
                </c:pt>
                <c:pt idx="14">
                  <c:v>1.0508553473757709</c:v>
                </c:pt>
                <c:pt idx="15">
                  <c:v>1.0473135525260626</c:v>
                </c:pt>
                <c:pt idx="16">
                  <c:v>1.0427705433318371</c:v>
                </c:pt>
                <c:pt idx="17">
                  <c:v>1.0424282707433257</c:v>
                </c:pt>
                <c:pt idx="18">
                  <c:v>1.04481546572935</c:v>
                </c:pt>
                <c:pt idx="19">
                  <c:v>1.0477748691099471</c:v>
                </c:pt>
                <c:pt idx="20">
                  <c:v>1.0494695821606403</c:v>
                </c:pt>
                <c:pt idx="21">
                  <c:v>1.0520206362854683</c:v>
                </c:pt>
                <c:pt idx="22">
                  <c:v>1.0520755522356204</c:v>
                </c:pt>
                <c:pt idx="23">
                  <c:v>1.0503551362238956</c:v>
                </c:pt>
                <c:pt idx="24">
                  <c:v>1.048553937090986</c:v>
                </c:pt>
                <c:pt idx="25">
                  <c:v>1.0479149115417021</c:v>
                </c:pt>
                <c:pt idx="26">
                  <c:v>1.0459722077107925</c:v>
                </c:pt>
                <c:pt idx="27">
                  <c:v>1.0455402010050252</c:v>
                </c:pt>
                <c:pt idx="28">
                  <c:v>1.0461927863319975</c:v>
                </c:pt>
                <c:pt idx="29">
                  <c:v>1.0470226090648547</c:v>
                </c:pt>
                <c:pt idx="30">
                  <c:v>1.0468999255556737</c:v>
                </c:pt>
                <c:pt idx="31">
                  <c:v>1.0462625829942171</c:v>
                </c:pt>
                <c:pt idx="32">
                  <c:v>1.0453480945284224</c:v>
                </c:pt>
                <c:pt idx="33">
                  <c:v>1.044094488188976</c:v>
                </c:pt>
                <c:pt idx="34">
                  <c:v>1.0429829104091144</c:v>
                </c:pt>
                <c:pt idx="35">
                  <c:v>1.0420771756978657</c:v>
                </c:pt>
                <c:pt idx="36">
                  <c:v>1.0413198274997493</c:v>
                </c:pt>
                <c:pt idx="37">
                  <c:v>1.0407960199004971</c:v>
                </c:pt>
                <c:pt idx="38">
                  <c:v>1.040626871631064</c:v>
                </c:pt>
                <c:pt idx="39">
                  <c:v>1.0406275140788419</c:v>
                </c:pt>
                <c:pt idx="40">
                  <c:v>1.0412746585735957</c:v>
                </c:pt>
                <c:pt idx="41">
                  <c:v>1.0422492401215806</c:v>
                </c:pt>
                <c:pt idx="42">
                  <c:v>1.0432741375790973</c:v>
                </c:pt>
                <c:pt idx="43">
                  <c:v>1.0443872296601446</c:v>
                </c:pt>
                <c:pt idx="44">
                  <c:v>1.0450917383642579</c:v>
                </c:pt>
                <c:pt idx="45">
                  <c:v>1.0457943925233635</c:v>
                </c:pt>
                <c:pt idx="46">
                  <c:v>1.0461522397410468</c:v>
                </c:pt>
                <c:pt idx="47">
                  <c:v>1.0461888980944487</c:v>
                </c:pt>
                <c:pt idx="48">
                  <c:v>1.046144443312621</c:v>
                </c:pt>
                <c:pt idx="49">
                  <c:v>1.0459781628768907</c:v>
                </c:pt>
                <c:pt idx="50">
                  <c:v>1.0459224069675377</c:v>
                </c:pt>
                <c:pt idx="51">
                  <c:v>1.0453576274471796</c:v>
                </c:pt>
                <c:pt idx="52">
                  <c:v>1.0453453741954077</c:v>
                </c:pt>
                <c:pt idx="53">
                  <c:v>1.0456204379562044</c:v>
                </c:pt>
                <c:pt idx="54">
                  <c:v>1.0459880700404078</c:v>
                </c:pt>
                <c:pt idx="55">
                  <c:v>1.0461494087107013</c:v>
                </c:pt>
                <c:pt idx="56">
                  <c:v>1.0462455533121815</c:v>
                </c:pt>
                <c:pt idx="57">
                  <c:v>1.0462660779420234</c:v>
                </c:pt>
                <c:pt idx="58">
                  <c:v>1.0462200956937799</c:v>
                </c:pt>
                <c:pt idx="59">
                  <c:v>1.0462874594388247</c:v>
                </c:pt>
                <c:pt idx="60">
                  <c:v>1.0464251668255486</c:v>
                </c:pt>
              </c:numCache>
            </c:numRef>
          </c:val>
          <c:smooth val="0"/>
        </c:ser>
        <c:ser>
          <c:idx val="1"/>
          <c:order val="1"/>
          <c:tx>
            <c:strRef>
              <c:f>Sheet6!$K$1</c:f>
              <c:strCache>
                <c:ptCount val="1"/>
                <c:pt idx="0">
                  <c:v>PRC </c:v>
                </c:pt>
              </c:strCache>
            </c:strRef>
          </c:tx>
          <c:spPr>
            <a:ln w="44450">
              <a:solidFill>
                <a:srgbClr val="C00000"/>
              </a:solidFill>
            </a:ln>
          </c:spPr>
          <c:marker>
            <c:symbol val="none"/>
          </c:marker>
          <c:cat>
            <c:numRef>
              <c:f>Sheet6!$I$2:$I$62</c:f>
              <c:numCache>
                <c:formatCode>General</c:formatCode>
                <c:ptCount val="61"/>
                <c:pt idx="0">
                  <c:v>1970</c:v>
                </c:pt>
                <c:pt idx="1">
                  <c:v>1971</c:v>
                </c:pt>
                <c:pt idx="2">
                  <c:v>1972</c:v>
                </c:pt>
                <c:pt idx="3">
                  <c:v>1973</c:v>
                </c:pt>
                <c:pt idx="4">
                  <c:v>1974</c:v>
                </c:pt>
                <c:pt idx="5">
                  <c:v>1975</c:v>
                </c:pt>
                <c:pt idx="6">
                  <c:v>1976</c:v>
                </c:pt>
                <c:pt idx="7">
                  <c:v>1977</c:v>
                </c:pt>
                <c:pt idx="8">
                  <c:v>1978</c:v>
                </c:pt>
                <c:pt idx="9">
                  <c:v>1979</c:v>
                </c:pt>
                <c:pt idx="10">
                  <c:v>1980</c:v>
                </c:pt>
                <c:pt idx="11">
                  <c:v>1981</c:v>
                </c:pt>
                <c:pt idx="12">
                  <c:v>1982</c:v>
                </c:pt>
                <c:pt idx="13">
                  <c:v>1983</c:v>
                </c:pt>
                <c:pt idx="14">
                  <c:v>1984</c:v>
                </c:pt>
                <c:pt idx="15">
                  <c:v>1985</c:v>
                </c:pt>
                <c:pt idx="16">
                  <c:v>1986</c:v>
                </c:pt>
                <c:pt idx="17">
                  <c:v>1987</c:v>
                </c:pt>
                <c:pt idx="18">
                  <c:v>1988</c:v>
                </c:pt>
                <c:pt idx="19">
                  <c:v>1989</c:v>
                </c:pt>
                <c:pt idx="20">
                  <c:v>1990</c:v>
                </c:pt>
                <c:pt idx="21">
                  <c:v>1991</c:v>
                </c:pt>
                <c:pt idx="22">
                  <c:v>1992</c:v>
                </c:pt>
                <c:pt idx="23">
                  <c:v>1993</c:v>
                </c:pt>
                <c:pt idx="24">
                  <c:v>1994</c:v>
                </c:pt>
                <c:pt idx="25">
                  <c:v>1995</c:v>
                </c:pt>
                <c:pt idx="26">
                  <c:v>1996</c:v>
                </c:pt>
                <c:pt idx="27">
                  <c:v>1997</c:v>
                </c:pt>
                <c:pt idx="28">
                  <c:v>1998</c:v>
                </c:pt>
                <c:pt idx="29">
                  <c:v>1999</c:v>
                </c:pt>
                <c:pt idx="30">
                  <c:v>2000</c:v>
                </c:pt>
                <c:pt idx="31">
                  <c:v>2001</c:v>
                </c:pt>
                <c:pt idx="32">
                  <c:v>2002</c:v>
                </c:pt>
                <c:pt idx="33">
                  <c:v>2003</c:v>
                </c:pt>
                <c:pt idx="34">
                  <c:v>2004</c:v>
                </c:pt>
                <c:pt idx="35">
                  <c:v>2005</c:v>
                </c:pt>
                <c:pt idx="36">
                  <c:v>2006</c:v>
                </c:pt>
                <c:pt idx="37">
                  <c:v>2007</c:v>
                </c:pt>
                <c:pt idx="38">
                  <c:v>2008</c:v>
                </c:pt>
                <c:pt idx="39">
                  <c:v>2009</c:v>
                </c:pt>
                <c:pt idx="40">
                  <c:v>2010</c:v>
                </c:pt>
                <c:pt idx="41">
                  <c:v>2011</c:v>
                </c:pt>
                <c:pt idx="42">
                  <c:v>2012</c:v>
                </c:pt>
                <c:pt idx="43">
                  <c:v>2013</c:v>
                </c:pt>
                <c:pt idx="44">
                  <c:v>2014</c:v>
                </c:pt>
                <c:pt idx="45">
                  <c:v>2015</c:v>
                </c:pt>
                <c:pt idx="46">
                  <c:v>2016</c:v>
                </c:pt>
                <c:pt idx="47">
                  <c:v>2017</c:v>
                </c:pt>
                <c:pt idx="48">
                  <c:v>2018</c:v>
                </c:pt>
                <c:pt idx="49">
                  <c:v>2019</c:v>
                </c:pt>
                <c:pt idx="50">
                  <c:v>2020</c:v>
                </c:pt>
                <c:pt idx="51">
                  <c:v>2021</c:v>
                </c:pt>
                <c:pt idx="52">
                  <c:v>2022</c:v>
                </c:pt>
                <c:pt idx="53">
                  <c:v>2023</c:v>
                </c:pt>
                <c:pt idx="54">
                  <c:v>2024</c:v>
                </c:pt>
                <c:pt idx="55">
                  <c:v>2025</c:v>
                </c:pt>
                <c:pt idx="56">
                  <c:v>2026</c:v>
                </c:pt>
                <c:pt idx="57">
                  <c:v>2027</c:v>
                </c:pt>
                <c:pt idx="58">
                  <c:v>2028</c:v>
                </c:pt>
                <c:pt idx="59">
                  <c:v>2029</c:v>
                </c:pt>
                <c:pt idx="60">
                  <c:v>2030</c:v>
                </c:pt>
              </c:numCache>
            </c:numRef>
          </c:cat>
          <c:val>
            <c:numRef>
              <c:f>Sheet6!$K$2:$K$62</c:f>
              <c:numCache>
                <c:formatCode>General</c:formatCode>
                <c:ptCount val="61"/>
                <c:pt idx="0">
                  <c:v>1.0463741099532444</c:v>
                </c:pt>
                <c:pt idx="1">
                  <c:v>1.0447474322782153</c:v>
                </c:pt>
                <c:pt idx="2">
                  <c:v>1.0470324242104787</c:v>
                </c:pt>
                <c:pt idx="3">
                  <c:v>1.0520854090344733</c:v>
                </c:pt>
                <c:pt idx="4">
                  <c:v>1.0575904677846422</c:v>
                </c:pt>
                <c:pt idx="5">
                  <c:v>1.0615540187891435</c:v>
                </c:pt>
                <c:pt idx="6">
                  <c:v>1.0684889064839844</c:v>
                </c:pt>
                <c:pt idx="7">
                  <c:v>1.0706128007262827</c:v>
                </c:pt>
                <c:pt idx="8">
                  <c:v>1.0686692000687457</c:v>
                </c:pt>
                <c:pt idx="9">
                  <c:v>1.0655345133802958</c:v>
                </c:pt>
                <c:pt idx="10">
                  <c:v>1.0636925557645789</c:v>
                </c:pt>
                <c:pt idx="11">
                  <c:v>1.0596177904318191</c:v>
                </c:pt>
                <c:pt idx="12">
                  <c:v>1.0581603279832521</c:v>
                </c:pt>
                <c:pt idx="13">
                  <c:v>1.0593205762201676</c:v>
                </c:pt>
                <c:pt idx="14">
                  <c:v>1.0617052324369398</c:v>
                </c:pt>
                <c:pt idx="15">
                  <c:v>1.0643702992478796</c:v>
                </c:pt>
                <c:pt idx="16">
                  <c:v>1.0667515732694037</c:v>
                </c:pt>
                <c:pt idx="17">
                  <c:v>1.0707170089779858</c:v>
                </c:pt>
                <c:pt idx="18">
                  <c:v>1.0753240279162513</c:v>
                </c:pt>
                <c:pt idx="19">
                  <c:v>1.0799872071639878</c:v>
                </c:pt>
                <c:pt idx="20">
                  <c:v>1.0845520017611729</c:v>
                </c:pt>
                <c:pt idx="21">
                  <c:v>1.0903843209309447</c:v>
                </c:pt>
                <c:pt idx="22">
                  <c:v>1.0961184738008776</c:v>
                </c:pt>
                <c:pt idx="23">
                  <c:v>1.1022458529712689</c:v>
                </c:pt>
                <c:pt idx="24">
                  <c:v>1.1085866841015581</c:v>
                </c:pt>
                <c:pt idx="25">
                  <c:v>1.114514710194507</c:v>
                </c:pt>
                <c:pt idx="26">
                  <c:v>1.1244249872219378</c:v>
                </c:pt>
                <c:pt idx="27">
                  <c:v>1.1300589201197728</c:v>
                </c:pt>
                <c:pt idx="28">
                  <c:v>1.1316259528541595</c:v>
                </c:pt>
                <c:pt idx="29">
                  <c:v>1.1324741069814297</c:v>
                </c:pt>
                <c:pt idx="30">
                  <c:v>1.1352587244284003</c:v>
                </c:pt>
                <c:pt idx="31">
                  <c:v>1.1343328499904248</c:v>
                </c:pt>
                <c:pt idx="32">
                  <c:v>1.1377029130531466</c:v>
                </c:pt>
                <c:pt idx="33">
                  <c:v>1.1442218277115563</c:v>
                </c:pt>
                <c:pt idx="34">
                  <c:v>1.1510034680766392</c:v>
                </c:pt>
                <c:pt idx="35">
                  <c:v>1.1558478533196674</c:v>
                </c:pt>
                <c:pt idx="36">
                  <c:v>1.1596926648609807</c:v>
                </c:pt>
                <c:pt idx="37">
                  <c:v>1.1628780608187783</c:v>
                </c:pt>
                <c:pt idx="38">
                  <c:v>1.1651664051531918</c:v>
                </c:pt>
                <c:pt idx="39">
                  <c:v>1.1666344267278308</c:v>
                </c:pt>
                <c:pt idx="40">
                  <c:v>1.1671384987494158</c:v>
                </c:pt>
                <c:pt idx="41">
                  <c:v>1.1677556934685731</c:v>
                </c:pt>
                <c:pt idx="42">
                  <c:v>1.1664192999973015</c:v>
                </c:pt>
                <c:pt idx="43">
                  <c:v>1.1638609792953527</c:v>
                </c:pt>
                <c:pt idx="44">
                  <c:v>1.1610459496878351</c:v>
                </c:pt>
                <c:pt idx="45">
                  <c:v>1.1585448129119311</c:v>
                </c:pt>
                <c:pt idx="46">
                  <c:v>1.1550219468112579</c:v>
                </c:pt>
                <c:pt idx="47">
                  <c:v>1.1526963201328697</c:v>
                </c:pt>
                <c:pt idx="48">
                  <c:v>1.1511875641126812</c:v>
                </c:pt>
                <c:pt idx="49">
                  <c:v>1.1498192529120357</c:v>
                </c:pt>
                <c:pt idx="50">
                  <c:v>1.1480277534965042</c:v>
                </c:pt>
                <c:pt idx="51">
                  <c:v>1.1465095347921477</c:v>
                </c:pt>
                <c:pt idx="52">
                  <c:v>1.1446075598196741</c:v>
                </c:pt>
                <c:pt idx="53">
                  <c:v>1.1424337620769367</c:v>
                </c:pt>
                <c:pt idx="54">
                  <c:v>1.1401803881077475</c:v>
                </c:pt>
                <c:pt idx="55">
                  <c:v>1.138126361655774</c:v>
                </c:pt>
                <c:pt idx="56">
                  <c:v>1.1362851110115819</c:v>
                </c:pt>
                <c:pt idx="57">
                  <c:v>1.1343736737292285</c:v>
                </c:pt>
                <c:pt idx="58">
                  <c:v>1.1325269262634636</c:v>
                </c:pt>
                <c:pt idx="59">
                  <c:v>1.130638940130807</c:v>
                </c:pt>
                <c:pt idx="60">
                  <c:v>1.1288135593220341</c:v>
                </c:pt>
              </c:numCache>
            </c:numRef>
          </c:val>
          <c:smooth val="0"/>
        </c:ser>
        <c:ser>
          <c:idx val="2"/>
          <c:order val="2"/>
          <c:tx>
            <c:strRef>
              <c:f>Sheet6!$L$1</c:f>
              <c:strCache>
                <c:ptCount val="1"/>
                <c:pt idx="0">
                  <c:v>India</c:v>
                </c:pt>
              </c:strCache>
            </c:strRef>
          </c:tx>
          <c:spPr>
            <a:ln w="44450"/>
          </c:spPr>
          <c:marker>
            <c:symbol val="none"/>
          </c:marker>
          <c:cat>
            <c:numRef>
              <c:f>Sheet6!$I$2:$I$62</c:f>
              <c:numCache>
                <c:formatCode>General</c:formatCode>
                <c:ptCount val="61"/>
                <c:pt idx="0">
                  <c:v>1970</c:v>
                </c:pt>
                <c:pt idx="1">
                  <c:v>1971</c:v>
                </c:pt>
                <c:pt idx="2">
                  <c:v>1972</c:v>
                </c:pt>
                <c:pt idx="3">
                  <c:v>1973</c:v>
                </c:pt>
                <c:pt idx="4">
                  <c:v>1974</c:v>
                </c:pt>
                <c:pt idx="5">
                  <c:v>1975</c:v>
                </c:pt>
                <c:pt idx="6">
                  <c:v>1976</c:v>
                </c:pt>
                <c:pt idx="7">
                  <c:v>1977</c:v>
                </c:pt>
                <c:pt idx="8">
                  <c:v>1978</c:v>
                </c:pt>
                <c:pt idx="9">
                  <c:v>1979</c:v>
                </c:pt>
                <c:pt idx="10">
                  <c:v>1980</c:v>
                </c:pt>
                <c:pt idx="11">
                  <c:v>1981</c:v>
                </c:pt>
                <c:pt idx="12">
                  <c:v>1982</c:v>
                </c:pt>
                <c:pt idx="13">
                  <c:v>1983</c:v>
                </c:pt>
                <c:pt idx="14">
                  <c:v>1984</c:v>
                </c:pt>
                <c:pt idx="15">
                  <c:v>1985</c:v>
                </c:pt>
                <c:pt idx="16">
                  <c:v>1986</c:v>
                </c:pt>
                <c:pt idx="17">
                  <c:v>1987</c:v>
                </c:pt>
                <c:pt idx="18">
                  <c:v>1988</c:v>
                </c:pt>
                <c:pt idx="19">
                  <c:v>1989</c:v>
                </c:pt>
                <c:pt idx="20">
                  <c:v>1990</c:v>
                </c:pt>
                <c:pt idx="21">
                  <c:v>1991</c:v>
                </c:pt>
                <c:pt idx="22">
                  <c:v>1992</c:v>
                </c:pt>
                <c:pt idx="23">
                  <c:v>1993</c:v>
                </c:pt>
                <c:pt idx="24">
                  <c:v>1994</c:v>
                </c:pt>
                <c:pt idx="25">
                  <c:v>1995</c:v>
                </c:pt>
                <c:pt idx="26">
                  <c:v>1996</c:v>
                </c:pt>
                <c:pt idx="27">
                  <c:v>1997</c:v>
                </c:pt>
                <c:pt idx="28">
                  <c:v>1998</c:v>
                </c:pt>
                <c:pt idx="29">
                  <c:v>1999</c:v>
                </c:pt>
                <c:pt idx="30">
                  <c:v>2000</c:v>
                </c:pt>
                <c:pt idx="31">
                  <c:v>2001</c:v>
                </c:pt>
                <c:pt idx="32">
                  <c:v>2002</c:v>
                </c:pt>
                <c:pt idx="33">
                  <c:v>2003</c:v>
                </c:pt>
                <c:pt idx="34">
                  <c:v>2004</c:v>
                </c:pt>
                <c:pt idx="35">
                  <c:v>2005</c:v>
                </c:pt>
                <c:pt idx="36">
                  <c:v>2006</c:v>
                </c:pt>
                <c:pt idx="37">
                  <c:v>2007</c:v>
                </c:pt>
                <c:pt idx="38">
                  <c:v>2008</c:v>
                </c:pt>
                <c:pt idx="39">
                  <c:v>2009</c:v>
                </c:pt>
                <c:pt idx="40">
                  <c:v>2010</c:v>
                </c:pt>
                <c:pt idx="41">
                  <c:v>2011</c:v>
                </c:pt>
                <c:pt idx="42">
                  <c:v>2012</c:v>
                </c:pt>
                <c:pt idx="43">
                  <c:v>2013</c:v>
                </c:pt>
                <c:pt idx="44">
                  <c:v>2014</c:v>
                </c:pt>
                <c:pt idx="45">
                  <c:v>2015</c:v>
                </c:pt>
                <c:pt idx="46">
                  <c:v>2016</c:v>
                </c:pt>
                <c:pt idx="47">
                  <c:v>2017</c:v>
                </c:pt>
                <c:pt idx="48">
                  <c:v>2018</c:v>
                </c:pt>
                <c:pt idx="49">
                  <c:v>2019</c:v>
                </c:pt>
                <c:pt idx="50">
                  <c:v>2020</c:v>
                </c:pt>
                <c:pt idx="51">
                  <c:v>2021</c:v>
                </c:pt>
                <c:pt idx="52">
                  <c:v>2022</c:v>
                </c:pt>
                <c:pt idx="53">
                  <c:v>2023</c:v>
                </c:pt>
                <c:pt idx="54">
                  <c:v>2024</c:v>
                </c:pt>
                <c:pt idx="55">
                  <c:v>2025</c:v>
                </c:pt>
                <c:pt idx="56">
                  <c:v>2026</c:v>
                </c:pt>
                <c:pt idx="57">
                  <c:v>2027</c:v>
                </c:pt>
                <c:pt idx="58">
                  <c:v>2028</c:v>
                </c:pt>
                <c:pt idx="59">
                  <c:v>2029</c:v>
                </c:pt>
                <c:pt idx="60">
                  <c:v>2030</c:v>
                </c:pt>
              </c:numCache>
            </c:numRef>
          </c:cat>
          <c:val>
            <c:numRef>
              <c:f>Sheet6!$L$2:$L$62</c:f>
              <c:numCache>
                <c:formatCode>General</c:formatCode>
                <c:ptCount val="61"/>
                <c:pt idx="0">
                  <c:v>1.0585068369145743</c:v>
                </c:pt>
                <c:pt idx="1">
                  <c:v>1.0582090947329066</c:v>
                </c:pt>
                <c:pt idx="2">
                  <c:v>1.0588019279320633</c:v>
                </c:pt>
                <c:pt idx="3">
                  <c:v>1.059818267908277</c:v>
                </c:pt>
                <c:pt idx="4">
                  <c:v>1.0606530503743739</c:v>
                </c:pt>
                <c:pt idx="5">
                  <c:v>1.0607438016528925</c:v>
                </c:pt>
                <c:pt idx="6">
                  <c:v>1.0606208802891768</c:v>
                </c:pt>
                <c:pt idx="7">
                  <c:v>1.0605617320070218</c:v>
                </c:pt>
                <c:pt idx="8">
                  <c:v>1.0605511389380899</c:v>
                </c:pt>
                <c:pt idx="9">
                  <c:v>1.0606958109341718</c:v>
                </c:pt>
                <c:pt idx="10">
                  <c:v>1.060854673623004</c:v>
                </c:pt>
                <c:pt idx="11">
                  <c:v>1.0603038566419944</c:v>
                </c:pt>
                <c:pt idx="12">
                  <c:v>1.061222156590004</c:v>
                </c:pt>
                <c:pt idx="13">
                  <c:v>1.0629720103679117</c:v>
                </c:pt>
                <c:pt idx="14">
                  <c:v>1.0647714808043871</c:v>
                </c:pt>
                <c:pt idx="15">
                  <c:v>1.0660104539004545</c:v>
                </c:pt>
                <c:pt idx="16">
                  <c:v>1.066919791172283</c:v>
                </c:pt>
                <c:pt idx="17">
                  <c:v>1.0678233712154068</c:v>
                </c:pt>
                <c:pt idx="18">
                  <c:v>1.0688603669566721</c:v>
                </c:pt>
                <c:pt idx="19">
                  <c:v>1.0704633535686112</c:v>
                </c:pt>
                <c:pt idx="20">
                  <c:v>1.0728240653846806</c:v>
                </c:pt>
                <c:pt idx="21">
                  <c:v>1.0747460333639116</c:v>
                </c:pt>
                <c:pt idx="22">
                  <c:v>1.07895227284279</c:v>
                </c:pt>
                <c:pt idx="23">
                  <c:v>1.084495848763084</c:v>
                </c:pt>
                <c:pt idx="24">
                  <c:v>1.0899486971783439</c:v>
                </c:pt>
                <c:pt idx="25">
                  <c:v>1.0941770447660728</c:v>
                </c:pt>
                <c:pt idx="26">
                  <c:v>1.0987540455787903</c:v>
                </c:pt>
                <c:pt idx="27">
                  <c:v>1.1015214014930108</c:v>
                </c:pt>
                <c:pt idx="28">
                  <c:v>1.1029379977719769</c:v>
                </c:pt>
                <c:pt idx="29">
                  <c:v>1.1040849105028729</c:v>
                </c:pt>
                <c:pt idx="30">
                  <c:v>1.105550515463918</c:v>
                </c:pt>
                <c:pt idx="31">
                  <c:v>1.1052493739053575</c:v>
                </c:pt>
                <c:pt idx="32">
                  <c:v>1.1068358642287439</c:v>
                </c:pt>
                <c:pt idx="33">
                  <c:v>1.1095734102727111</c:v>
                </c:pt>
                <c:pt idx="34">
                  <c:v>1.1122237625377156</c:v>
                </c:pt>
                <c:pt idx="35">
                  <c:v>1.1137861290533051</c:v>
                </c:pt>
                <c:pt idx="36">
                  <c:v>1.114799491807017</c:v>
                </c:pt>
                <c:pt idx="37">
                  <c:v>1.1151138918760393</c:v>
                </c:pt>
                <c:pt idx="38">
                  <c:v>1.1148159028593811</c:v>
                </c:pt>
                <c:pt idx="39">
                  <c:v>1.1142693409742119</c:v>
                </c:pt>
                <c:pt idx="40">
                  <c:v>1.1136920723180939</c:v>
                </c:pt>
                <c:pt idx="41">
                  <c:v>1.1123415367833005</c:v>
                </c:pt>
                <c:pt idx="42">
                  <c:v>1.1117756822498412</c:v>
                </c:pt>
                <c:pt idx="43">
                  <c:v>1.1117017697328577</c:v>
                </c:pt>
                <c:pt idx="44">
                  <c:v>1.1116390354821735</c:v>
                </c:pt>
                <c:pt idx="45">
                  <c:v>1.1112533278722101</c:v>
                </c:pt>
                <c:pt idx="46">
                  <c:v>1.1108267784151407</c:v>
                </c:pt>
                <c:pt idx="47">
                  <c:v>1.110261783702075</c:v>
                </c:pt>
                <c:pt idx="48">
                  <c:v>1.1095653661875429</c:v>
                </c:pt>
                <c:pt idx="49">
                  <c:v>1.1088104976141782</c:v>
                </c:pt>
                <c:pt idx="50">
                  <c:v>1.1080400727977824</c:v>
                </c:pt>
                <c:pt idx="51">
                  <c:v>1.1071410470832699</c:v>
                </c:pt>
                <c:pt idx="52">
                  <c:v>1.1063024713255301</c:v>
                </c:pt>
                <c:pt idx="53">
                  <c:v>1.105465899641942</c:v>
                </c:pt>
                <c:pt idx="54">
                  <c:v>1.1045922285363237</c:v>
                </c:pt>
                <c:pt idx="55">
                  <c:v>1.1036066135526423</c:v>
                </c:pt>
                <c:pt idx="56">
                  <c:v>1.1024595101633363</c:v>
                </c:pt>
                <c:pt idx="57">
                  <c:v>1.1013967300288319</c:v>
                </c:pt>
                <c:pt idx="58">
                  <c:v>1.1003909764030175</c:v>
                </c:pt>
                <c:pt idx="59">
                  <c:v>1.0993895459748189</c:v>
                </c:pt>
                <c:pt idx="60">
                  <c:v>1.0982556317676961</c:v>
                </c:pt>
              </c:numCache>
            </c:numRef>
          </c:val>
          <c:smooth val="0"/>
        </c:ser>
        <c:dLbls>
          <c:showLegendKey val="0"/>
          <c:showVal val="0"/>
          <c:showCatName val="0"/>
          <c:showSerName val="0"/>
          <c:showPercent val="0"/>
          <c:showBubbleSize val="0"/>
        </c:dLbls>
        <c:smooth val="0"/>
        <c:axId val="424277944"/>
        <c:axId val="424274416"/>
      </c:lineChart>
      <c:catAx>
        <c:axId val="424277944"/>
        <c:scaling>
          <c:orientation val="minMax"/>
        </c:scaling>
        <c:delete val="0"/>
        <c:axPos val="b"/>
        <c:numFmt formatCode="General" sourceLinked="1"/>
        <c:majorTickMark val="out"/>
        <c:minorTickMark val="none"/>
        <c:tickLblPos val="nextTo"/>
        <c:crossAx val="424274416"/>
        <c:crosses val="autoZero"/>
        <c:auto val="1"/>
        <c:lblAlgn val="ctr"/>
        <c:lblOffset val="100"/>
        <c:noMultiLvlLbl val="0"/>
      </c:catAx>
      <c:valAx>
        <c:axId val="424274416"/>
        <c:scaling>
          <c:orientation val="minMax"/>
        </c:scaling>
        <c:delete val="0"/>
        <c:axPos val="l"/>
        <c:majorGridlines/>
        <c:numFmt formatCode="General" sourceLinked="1"/>
        <c:majorTickMark val="out"/>
        <c:minorTickMark val="none"/>
        <c:tickLblPos val="nextTo"/>
        <c:crossAx val="424277944"/>
        <c:crosses val="autoZero"/>
        <c:crossBetween val="between"/>
      </c:valAx>
    </c:plotArea>
    <c:plotVisOnly val="1"/>
    <c:dispBlanksAs val="gap"/>
    <c:showDLblsOverMax val="0"/>
  </c:chart>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000"/>
            </a:pPr>
            <a:r>
              <a:rPr lang="en-US" sz="2000" dirty="0"/>
              <a:t>PRC: Forecasts by Asian Development Outlook Vintage, 2014-16</a:t>
            </a:r>
          </a:p>
        </c:rich>
      </c:tx>
      <c:layout/>
      <c:overlay val="0"/>
    </c:title>
    <c:autoTitleDeleted val="0"/>
    <c:plotArea>
      <c:layout/>
      <c:lineChart>
        <c:grouping val="standard"/>
        <c:varyColors val="0"/>
        <c:ser>
          <c:idx val="4"/>
          <c:order val="0"/>
          <c:tx>
            <c:strRef>
              <c:f>Data!$N$4</c:f>
              <c:strCache>
                <c:ptCount val="1"/>
                <c:pt idx="0">
                  <c:v>Sept 15 ADO Update</c:v>
                </c:pt>
              </c:strCache>
            </c:strRef>
          </c:tx>
          <c:cat>
            <c:numRef>
              <c:f>Data!$G$7:$G$12</c:f>
              <c:numCache>
                <c:formatCode>General</c:formatCode>
                <c:ptCount val="4"/>
                <c:pt idx="0">
                  <c:v>2014</c:v>
                </c:pt>
                <c:pt idx="1">
                  <c:v>2015</c:v>
                </c:pt>
                <c:pt idx="2">
                  <c:v>2016</c:v>
                </c:pt>
                <c:pt idx="3">
                  <c:v>2017</c:v>
                </c:pt>
              </c:numCache>
            </c:numRef>
          </c:cat>
          <c:val>
            <c:numRef>
              <c:f>Data!$N$7:$N$11</c:f>
              <c:numCache>
                <c:formatCode>0.0</c:formatCode>
                <c:ptCount val="3"/>
                <c:pt idx="0">
                  <c:v>7.3</c:v>
                </c:pt>
                <c:pt idx="1">
                  <c:v>6.8</c:v>
                </c:pt>
                <c:pt idx="2">
                  <c:v>6.7</c:v>
                </c:pt>
              </c:numCache>
            </c:numRef>
          </c:val>
          <c:smooth val="0"/>
        </c:ser>
        <c:ser>
          <c:idx val="3"/>
          <c:order val="1"/>
          <c:tx>
            <c:strRef>
              <c:f>Data!$M$4</c:f>
              <c:strCache>
                <c:ptCount val="1"/>
                <c:pt idx="0">
                  <c:v>Jul 15 ADO Suppl.</c:v>
                </c:pt>
              </c:strCache>
            </c:strRef>
          </c:tx>
          <c:cat>
            <c:numRef>
              <c:f>Data!$G$7:$G$12</c:f>
              <c:numCache>
                <c:formatCode>General</c:formatCode>
                <c:ptCount val="4"/>
                <c:pt idx="0">
                  <c:v>2014</c:v>
                </c:pt>
                <c:pt idx="1">
                  <c:v>2015</c:v>
                </c:pt>
                <c:pt idx="2">
                  <c:v>2016</c:v>
                </c:pt>
                <c:pt idx="3">
                  <c:v>2017</c:v>
                </c:pt>
              </c:numCache>
            </c:numRef>
          </c:cat>
          <c:val>
            <c:numRef>
              <c:f>Data!$M$7:$M$11</c:f>
              <c:numCache>
                <c:formatCode>0.0</c:formatCode>
                <c:ptCount val="3"/>
                <c:pt idx="0">
                  <c:v>7.4</c:v>
                </c:pt>
                <c:pt idx="1">
                  <c:v>7</c:v>
                </c:pt>
                <c:pt idx="2" formatCode="General">
                  <c:v>6.8</c:v>
                </c:pt>
              </c:numCache>
            </c:numRef>
          </c:val>
          <c:smooth val="0"/>
        </c:ser>
        <c:ser>
          <c:idx val="2"/>
          <c:order val="2"/>
          <c:tx>
            <c:strRef>
              <c:f>Data!$L$4</c:f>
              <c:strCache>
                <c:ptCount val="1"/>
                <c:pt idx="0">
                  <c:v>Dec 14 ADO Suppl., Mar 15 ADO</c:v>
                </c:pt>
              </c:strCache>
            </c:strRef>
          </c:tx>
          <c:cat>
            <c:numRef>
              <c:f>Data!$G$7:$G$12</c:f>
              <c:numCache>
                <c:formatCode>General</c:formatCode>
                <c:ptCount val="4"/>
                <c:pt idx="0">
                  <c:v>2014</c:v>
                </c:pt>
                <c:pt idx="1">
                  <c:v>2015</c:v>
                </c:pt>
                <c:pt idx="2">
                  <c:v>2016</c:v>
                </c:pt>
                <c:pt idx="3">
                  <c:v>2017</c:v>
                </c:pt>
              </c:numCache>
            </c:numRef>
          </c:cat>
          <c:val>
            <c:numRef>
              <c:f>Data!$L$7:$L$11</c:f>
              <c:numCache>
                <c:formatCode>0.0</c:formatCode>
                <c:ptCount val="3"/>
                <c:pt idx="0">
                  <c:v>7.4</c:v>
                </c:pt>
                <c:pt idx="1">
                  <c:v>7.2</c:v>
                </c:pt>
                <c:pt idx="2">
                  <c:v>7</c:v>
                </c:pt>
              </c:numCache>
            </c:numRef>
          </c:val>
          <c:smooth val="0"/>
        </c:ser>
        <c:ser>
          <c:idx val="1"/>
          <c:order val="3"/>
          <c:tx>
            <c:strRef>
              <c:f>Data!$K$4</c:f>
              <c:strCache>
                <c:ptCount val="1"/>
                <c:pt idx="0">
                  <c:v>Dec 14 ADOS</c:v>
                </c:pt>
              </c:strCache>
            </c:strRef>
          </c:tx>
          <c:cat>
            <c:numRef>
              <c:f>Data!$G$7:$G$12</c:f>
              <c:numCache>
                <c:formatCode>General</c:formatCode>
                <c:ptCount val="4"/>
                <c:pt idx="0">
                  <c:v>2014</c:v>
                </c:pt>
                <c:pt idx="1">
                  <c:v>2015</c:v>
                </c:pt>
                <c:pt idx="2">
                  <c:v>2016</c:v>
                </c:pt>
                <c:pt idx="3">
                  <c:v>2017</c:v>
                </c:pt>
              </c:numCache>
            </c:numRef>
          </c:cat>
          <c:val>
            <c:numRef>
              <c:f>Data!$K$7:$K$11</c:f>
            </c:numRef>
          </c:val>
          <c:smooth val="0"/>
        </c:ser>
        <c:ser>
          <c:idx val="0"/>
          <c:order val="4"/>
          <c:tx>
            <c:strRef>
              <c:f>Data!$J$4</c:f>
              <c:strCache>
                <c:ptCount val="1"/>
                <c:pt idx="0">
                  <c:v>Apr 14 ADO, Jul 14 ADO Suppl., Sept 14 ADO Update</c:v>
                </c:pt>
              </c:strCache>
            </c:strRef>
          </c:tx>
          <c:cat>
            <c:numRef>
              <c:f>Data!$G$7:$G$12</c:f>
              <c:numCache>
                <c:formatCode>General</c:formatCode>
                <c:ptCount val="4"/>
                <c:pt idx="0">
                  <c:v>2014</c:v>
                </c:pt>
                <c:pt idx="1">
                  <c:v>2015</c:v>
                </c:pt>
                <c:pt idx="2">
                  <c:v>2016</c:v>
                </c:pt>
                <c:pt idx="3">
                  <c:v>2017</c:v>
                </c:pt>
              </c:numCache>
            </c:numRef>
          </c:cat>
          <c:val>
            <c:numRef>
              <c:f>Data!$J$7:$J$11</c:f>
              <c:numCache>
                <c:formatCode>0.0</c:formatCode>
                <c:ptCount val="3"/>
                <c:pt idx="0">
                  <c:v>7.5</c:v>
                </c:pt>
                <c:pt idx="1">
                  <c:v>7.4</c:v>
                </c:pt>
              </c:numCache>
            </c:numRef>
          </c:val>
          <c:smooth val="0"/>
        </c:ser>
        <c:dLbls>
          <c:showLegendKey val="0"/>
          <c:showVal val="0"/>
          <c:showCatName val="0"/>
          <c:showSerName val="0"/>
          <c:showPercent val="0"/>
          <c:showBubbleSize val="0"/>
        </c:dLbls>
        <c:marker val="1"/>
        <c:smooth val="0"/>
        <c:axId val="464995536"/>
        <c:axId val="464992008"/>
      </c:lineChart>
      <c:catAx>
        <c:axId val="464995536"/>
        <c:scaling>
          <c:orientation val="minMax"/>
        </c:scaling>
        <c:delete val="0"/>
        <c:axPos val="b"/>
        <c:numFmt formatCode="General" sourceLinked="1"/>
        <c:majorTickMark val="out"/>
        <c:minorTickMark val="none"/>
        <c:tickLblPos val="nextTo"/>
        <c:txPr>
          <a:bodyPr/>
          <a:lstStyle/>
          <a:p>
            <a:pPr>
              <a:defRPr sz="1400"/>
            </a:pPr>
            <a:endParaRPr lang="en-US"/>
          </a:p>
        </c:txPr>
        <c:crossAx val="464992008"/>
        <c:crosses val="autoZero"/>
        <c:auto val="1"/>
        <c:lblAlgn val="ctr"/>
        <c:lblOffset val="100"/>
        <c:noMultiLvlLbl val="0"/>
      </c:catAx>
      <c:valAx>
        <c:axId val="464992008"/>
        <c:scaling>
          <c:orientation val="minMax"/>
        </c:scaling>
        <c:delete val="0"/>
        <c:axPos val="l"/>
        <c:majorGridlines/>
        <c:title>
          <c:tx>
            <c:rich>
              <a:bodyPr rot="-5400000" vert="horz"/>
              <a:lstStyle/>
              <a:p>
                <a:pPr>
                  <a:defRPr sz="2000"/>
                </a:pPr>
                <a:r>
                  <a:rPr lang="en-US" sz="2000"/>
                  <a:t>Percent</a:t>
                </a:r>
              </a:p>
            </c:rich>
          </c:tx>
          <c:layout/>
          <c:overlay val="0"/>
        </c:title>
        <c:numFmt formatCode="0.0" sourceLinked="1"/>
        <c:majorTickMark val="out"/>
        <c:minorTickMark val="none"/>
        <c:tickLblPos val="nextTo"/>
        <c:txPr>
          <a:bodyPr/>
          <a:lstStyle/>
          <a:p>
            <a:pPr>
              <a:defRPr sz="1400"/>
            </a:pPr>
            <a:endParaRPr lang="en-US"/>
          </a:p>
        </c:txPr>
        <c:crossAx val="464995536"/>
        <c:crosses val="autoZero"/>
        <c:crossBetween val="between"/>
      </c:valAx>
    </c:plotArea>
    <c:legend>
      <c:legendPos val="t"/>
      <c:layout/>
      <c:overlay val="0"/>
      <c:txPr>
        <a:bodyPr/>
        <a:lstStyle/>
        <a:p>
          <a:pPr>
            <a:defRPr sz="1400"/>
          </a:pPr>
          <a:endParaRPr lang="en-US"/>
        </a:p>
      </c:txPr>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China "soft landing" scenario</a:t>
            </a:r>
          </a:p>
          <a:p>
            <a:pPr>
              <a:defRPr sz="1400" b="0" i="0" u="none" strike="noStrike" kern="1200" spc="0" baseline="0">
                <a:solidFill>
                  <a:schemeClr val="tx1">
                    <a:lumMod val="65000"/>
                    <a:lumOff val="35000"/>
                  </a:schemeClr>
                </a:solidFill>
                <a:latin typeface="+mn-lt"/>
                <a:ea typeface="+mn-ea"/>
                <a:cs typeface="+mn-cs"/>
              </a:defRPr>
            </a:pPr>
            <a:r>
              <a:rPr lang="en-US"/>
              <a:t>(deviation of GDP growth from baseline,</a:t>
            </a:r>
            <a:r>
              <a:rPr lang="en-US" baseline="0"/>
              <a:t> first two years)</a:t>
            </a:r>
            <a:endParaRPr lang="en-US"/>
          </a:p>
        </c:rich>
      </c:tx>
      <c:layout/>
      <c:overlay val="0"/>
      <c:spPr>
        <a:noFill/>
        <a:ln>
          <a:noFill/>
        </a:ln>
        <a:effectLst/>
      </c:spPr>
    </c:title>
    <c:autoTitleDeleted val="0"/>
    <c:plotArea>
      <c:layout/>
      <c:barChart>
        <c:barDir val="col"/>
        <c:grouping val="stacked"/>
        <c:varyColors val="0"/>
        <c:ser>
          <c:idx val="0"/>
          <c:order val="0"/>
          <c:tx>
            <c:strRef>
              <c:f>'[Chart 2 in Microsoft PowerPoint]Option1'!$AA$10</c:f>
              <c:strCache>
                <c:ptCount val="1"/>
                <c:pt idx="0">
                  <c:v>Trade+other effect</c:v>
                </c:pt>
              </c:strCache>
            </c:strRef>
          </c:tx>
          <c:spPr>
            <a:solidFill>
              <a:schemeClr val="accent1"/>
            </a:solidFill>
            <a:ln>
              <a:noFill/>
            </a:ln>
            <a:effectLst/>
          </c:spPr>
          <c:invertIfNegative val="0"/>
          <c:cat>
            <c:strRef>
              <c:f>'[Chart 2 in Microsoft PowerPoint]Option1'!$U$11:$U$18</c:f>
              <c:strCache>
                <c:ptCount val="8"/>
                <c:pt idx="0">
                  <c:v>China</c:v>
                </c:pt>
                <c:pt idx="1">
                  <c:v>US</c:v>
                </c:pt>
                <c:pt idx="2">
                  <c:v>Euro Area</c:v>
                </c:pt>
                <c:pt idx="3">
                  <c:v>Japan</c:v>
                </c:pt>
                <c:pt idx="4">
                  <c:v>EA ex PRC</c:v>
                </c:pt>
                <c:pt idx="5">
                  <c:v>LA</c:v>
                </c:pt>
                <c:pt idx="6">
                  <c:v>RC</c:v>
                </c:pt>
                <c:pt idx="7">
                  <c:v>World</c:v>
                </c:pt>
              </c:strCache>
            </c:strRef>
          </c:cat>
          <c:val>
            <c:numRef>
              <c:f>'[Chart 2 in Microsoft PowerPoint]Option1'!$AA$11:$AA$18</c:f>
              <c:numCache>
                <c:formatCode>0.00</c:formatCode>
                <c:ptCount val="8"/>
                <c:pt idx="0">
                  <c:v>-0.5</c:v>
                </c:pt>
                <c:pt idx="1">
                  <c:v>-0.10000000000000009</c:v>
                </c:pt>
                <c:pt idx="2">
                  <c:v>-0.15000000000000002</c:v>
                </c:pt>
                <c:pt idx="3">
                  <c:v>-0.55000000000000004</c:v>
                </c:pt>
                <c:pt idx="4">
                  <c:v>-0.34999999999999964</c:v>
                </c:pt>
                <c:pt idx="5">
                  <c:v>-0.14999999999999991</c:v>
                </c:pt>
                <c:pt idx="6">
                  <c:v>-9.9999999999999978E-2</c:v>
                </c:pt>
                <c:pt idx="7">
                  <c:v>-0.25</c:v>
                </c:pt>
              </c:numCache>
            </c:numRef>
          </c:val>
        </c:ser>
        <c:ser>
          <c:idx val="1"/>
          <c:order val="1"/>
          <c:tx>
            <c:strRef>
              <c:f>'[Chart 2 in Microsoft PowerPoint]Option1'!$AB$10</c:f>
              <c:strCache>
                <c:ptCount val="1"/>
                <c:pt idx="0">
                  <c:v>Commodity effect</c:v>
                </c:pt>
              </c:strCache>
            </c:strRef>
          </c:tx>
          <c:spPr>
            <a:solidFill>
              <a:schemeClr val="accent2"/>
            </a:solidFill>
            <a:ln>
              <a:noFill/>
            </a:ln>
            <a:effectLst/>
          </c:spPr>
          <c:invertIfNegative val="0"/>
          <c:cat>
            <c:strRef>
              <c:f>'[Chart 2 in Microsoft PowerPoint]Option1'!$U$11:$U$18</c:f>
              <c:strCache>
                <c:ptCount val="8"/>
                <c:pt idx="0">
                  <c:v>China</c:v>
                </c:pt>
                <c:pt idx="1">
                  <c:v>US</c:v>
                </c:pt>
                <c:pt idx="2">
                  <c:v>Euro Area</c:v>
                </c:pt>
                <c:pt idx="3">
                  <c:v>Japan</c:v>
                </c:pt>
                <c:pt idx="4">
                  <c:v>EA ex PRC</c:v>
                </c:pt>
                <c:pt idx="5">
                  <c:v>LA</c:v>
                </c:pt>
                <c:pt idx="6">
                  <c:v>RC</c:v>
                </c:pt>
                <c:pt idx="7">
                  <c:v>World</c:v>
                </c:pt>
              </c:strCache>
            </c:strRef>
          </c:cat>
          <c:val>
            <c:numRef>
              <c:f>'[Chart 2 in Microsoft PowerPoint]Option1'!$AB$11:$AB$18</c:f>
              <c:numCache>
                <c:formatCode>0.00</c:formatCode>
                <c:ptCount val="8"/>
                <c:pt idx="0">
                  <c:v>0</c:v>
                </c:pt>
                <c:pt idx="1">
                  <c:v>0.10000000000000009</c:v>
                </c:pt>
                <c:pt idx="2">
                  <c:v>9.9999999999999978E-2</c:v>
                </c:pt>
                <c:pt idx="3">
                  <c:v>0.10000000000000009</c:v>
                </c:pt>
                <c:pt idx="4">
                  <c:v>4.9999999999999822E-2</c:v>
                </c:pt>
                <c:pt idx="5">
                  <c:v>-5.0000000000000044E-2</c:v>
                </c:pt>
                <c:pt idx="6">
                  <c:v>-5.0000000000000044E-2</c:v>
                </c:pt>
                <c:pt idx="7">
                  <c:v>5.0000000000000044E-2</c:v>
                </c:pt>
              </c:numCache>
            </c:numRef>
          </c:val>
        </c:ser>
        <c:dLbls>
          <c:showLegendKey val="0"/>
          <c:showVal val="0"/>
          <c:showCatName val="0"/>
          <c:showSerName val="0"/>
          <c:showPercent val="0"/>
          <c:showBubbleSize val="0"/>
        </c:dLbls>
        <c:gapWidth val="150"/>
        <c:overlap val="100"/>
        <c:axId val="464993184"/>
        <c:axId val="464995928"/>
      </c:barChart>
      <c:scatterChart>
        <c:scatterStyle val="lineMarker"/>
        <c:varyColors val="0"/>
        <c:ser>
          <c:idx val="2"/>
          <c:order val="2"/>
          <c:tx>
            <c:strRef>
              <c:f>'[Chart 2 in Microsoft PowerPoint]Option1'!$AC$10</c:f>
              <c:strCache>
                <c:ptCount val="1"/>
                <c:pt idx="0">
                  <c:v>Total Effect</c:v>
                </c:pt>
              </c:strCache>
            </c:strRef>
          </c:tx>
          <c:spPr>
            <a:ln w="25400" cap="rnd">
              <a:noFill/>
              <a:round/>
            </a:ln>
            <a:effectLst/>
          </c:spPr>
          <c:marker>
            <c:symbol val="circle"/>
            <c:size val="11"/>
            <c:spPr>
              <a:solidFill>
                <a:srgbClr val="FFFF00"/>
              </a:solidFill>
              <a:ln w="9525">
                <a:solidFill>
                  <a:schemeClr val="tx1"/>
                </a:solidFill>
              </a:ln>
              <a:effectLst/>
            </c:spPr>
          </c:marker>
          <c:xVal>
            <c:strRef>
              <c:f>'[Chart 2 in Microsoft PowerPoint]Option1'!$U$11:$U$18</c:f>
              <c:strCache>
                <c:ptCount val="8"/>
                <c:pt idx="0">
                  <c:v>China</c:v>
                </c:pt>
                <c:pt idx="1">
                  <c:v>US</c:v>
                </c:pt>
                <c:pt idx="2">
                  <c:v>Euro Area</c:v>
                </c:pt>
                <c:pt idx="3">
                  <c:v>Japan</c:v>
                </c:pt>
                <c:pt idx="4">
                  <c:v>EA ex PRC</c:v>
                </c:pt>
                <c:pt idx="5">
                  <c:v>LA</c:v>
                </c:pt>
                <c:pt idx="6">
                  <c:v>RC</c:v>
                </c:pt>
                <c:pt idx="7">
                  <c:v>World</c:v>
                </c:pt>
              </c:strCache>
            </c:strRef>
          </c:xVal>
          <c:yVal>
            <c:numRef>
              <c:f>'[Chart 2 in Microsoft PowerPoint]Option1'!$AC$11:$AC$18</c:f>
              <c:numCache>
                <c:formatCode>0.00</c:formatCode>
                <c:ptCount val="8"/>
                <c:pt idx="0">
                  <c:v>-0.5</c:v>
                </c:pt>
                <c:pt idx="1">
                  <c:v>0</c:v>
                </c:pt>
                <c:pt idx="2">
                  <c:v>-5.0000000000000044E-2</c:v>
                </c:pt>
                <c:pt idx="3">
                  <c:v>-0.44999999999999996</c:v>
                </c:pt>
                <c:pt idx="4">
                  <c:v>-0.29999999999999982</c:v>
                </c:pt>
                <c:pt idx="5">
                  <c:v>-0.19999999999999996</c:v>
                </c:pt>
                <c:pt idx="6">
                  <c:v>-0.15000000000000002</c:v>
                </c:pt>
                <c:pt idx="7">
                  <c:v>-0.19999999999999996</c:v>
                </c:pt>
              </c:numCache>
            </c:numRef>
          </c:yVal>
          <c:smooth val="0"/>
        </c:ser>
        <c:dLbls>
          <c:showLegendKey val="0"/>
          <c:showVal val="0"/>
          <c:showCatName val="0"/>
          <c:showSerName val="0"/>
          <c:showPercent val="0"/>
          <c:showBubbleSize val="0"/>
        </c:dLbls>
        <c:axId val="464993184"/>
        <c:axId val="464995928"/>
      </c:scatterChart>
      <c:catAx>
        <c:axId val="464993184"/>
        <c:scaling>
          <c:orientation val="minMax"/>
        </c:scaling>
        <c:delete val="0"/>
        <c:axPos val="b"/>
        <c:numFmt formatCode="General" sourceLinked="1"/>
        <c:majorTickMark val="none"/>
        <c:minorTickMark val="none"/>
        <c:tickLblPos val="low"/>
        <c:spPr>
          <a:noFill/>
          <a:ln w="9525"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64995928"/>
        <c:crosses val="autoZero"/>
        <c:auto val="1"/>
        <c:lblAlgn val="ctr"/>
        <c:lblOffset val="100"/>
        <c:noMultiLvlLbl val="0"/>
      </c:catAx>
      <c:valAx>
        <c:axId val="464995928"/>
        <c:scaling>
          <c:orientation val="minMax"/>
          <c:max val="1"/>
          <c:min val="-1"/>
        </c:scaling>
        <c:delete val="0"/>
        <c:axPos val="l"/>
        <c:title>
          <c:tx>
            <c:rich>
              <a:bodyPr rot="-5400000" vert="horz"/>
              <a:lstStyle/>
              <a:p>
                <a:pPr>
                  <a:defRPr/>
                </a:pPr>
                <a:r>
                  <a:rPr lang="en-US" dirty="0" smtClean="0"/>
                  <a:t>Percent</a:t>
                </a:r>
              </a:p>
            </c:rich>
          </c:tx>
          <c:layout/>
          <c:overlay val="0"/>
        </c:title>
        <c:numFmt formatCode="0.00"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64993184"/>
        <c:crosses val="autoZero"/>
        <c:crossBetween val="between"/>
        <c:majorUnit val="0.2"/>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VIX, 2004-Present</a:t>
            </a:r>
          </a:p>
        </c:rich>
      </c:tx>
      <c:layout/>
      <c:overlay val="0"/>
    </c:title>
    <c:autoTitleDeleted val="0"/>
    <c:plotArea>
      <c:layout/>
      <c:lineChart>
        <c:grouping val="standard"/>
        <c:varyColors val="0"/>
        <c:ser>
          <c:idx val="0"/>
          <c:order val="0"/>
          <c:marker>
            <c:symbol val="none"/>
          </c:marker>
          <c:cat>
            <c:strRef>
              <c:f>vixcurrent!$A$3:$A$2975</c:f>
              <c:strCache>
                <c:ptCount val="2973"/>
                <c:pt idx="0">
                  <c:v>01/02/2004</c:v>
                </c:pt>
                <c:pt idx="1">
                  <c:v>01/05/2004</c:v>
                </c:pt>
                <c:pt idx="2">
                  <c:v>01/06/2004</c:v>
                </c:pt>
                <c:pt idx="3">
                  <c:v>01/07/2004</c:v>
                </c:pt>
                <c:pt idx="4">
                  <c:v>01/08/2004</c:v>
                </c:pt>
                <c:pt idx="5">
                  <c:v>01/09/2004</c:v>
                </c:pt>
                <c:pt idx="6">
                  <c:v>01/12/2004</c:v>
                </c:pt>
                <c:pt idx="7">
                  <c:v>1/13/2004</c:v>
                </c:pt>
                <c:pt idx="8">
                  <c:v>1/14/2004</c:v>
                </c:pt>
                <c:pt idx="9">
                  <c:v>1/15/2004</c:v>
                </c:pt>
                <c:pt idx="10">
                  <c:v>1/16/2004</c:v>
                </c:pt>
                <c:pt idx="11">
                  <c:v>1/20/2004</c:v>
                </c:pt>
                <c:pt idx="12">
                  <c:v>1/21/2004</c:v>
                </c:pt>
                <c:pt idx="13">
                  <c:v>1/22/2004</c:v>
                </c:pt>
                <c:pt idx="14">
                  <c:v>1/23/2004</c:v>
                </c:pt>
                <c:pt idx="15">
                  <c:v>1/26/2004</c:v>
                </c:pt>
                <c:pt idx="16">
                  <c:v>1/27/2004</c:v>
                </c:pt>
                <c:pt idx="17">
                  <c:v>1/28/2004</c:v>
                </c:pt>
                <c:pt idx="18">
                  <c:v>1/29/2004</c:v>
                </c:pt>
                <c:pt idx="19">
                  <c:v>1/30/2004</c:v>
                </c:pt>
                <c:pt idx="20">
                  <c:v>02/02/2004</c:v>
                </c:pt>
                <c:pt idx="21">
                  <c:v>02/03/2004</c:v>
                </c:pt>
                <c:pt idx="22">
                  <c:v>02/04/2004</c:v>
                </c:pt>
                <c:pt idx="23">
                  <c:v>02/05/2004</c:v>
                </c:pt>
                <c:pt idx="24">
                  <c:v>02/06/2004</c:v>
                </c:pt>
                <c:pt idx="25">
                  <c:v>02/09/2004</c:v>
                </c:pt>
                <c:pt idx="26">
                  <c:v>02/10/2004</c:v>
                </c:pt>
                <c:pt idx="27">
                  <c:v>02/11/2004</c:v>
                </c:pt>
                <c:pt idx="28">
                  <c:v>02/12/2004</c:v>
                </c:pt>
                <c:pt idx="29">
                  <c:v>2/13/2004</c:v>
                </c:pt>
                <c:pt idx="30">
                  <c:v>2/17/2004</c:v>
                </c:pt>
                <c:pt idx="31">
                  <c:v>2/18/2004</c:v>
                </c:pt>
                <c:pt idx="32">
                  <c:v>2/19/2004</c:v>
                </c:pt>
                <c:pt idx="33">
                  <c:v>2/20/2004</c:v>
                </c:pt>
                <c:pt idx="34">
                  <c:v>2/23/2004</c:v>
                </c:pt>
                <c:pt idx="35">
                  <c:v>2/24/2004</c:v>
                </c:pt>
                <c:pt idx="36">
                  <c:v>2/25/2004</c:v>
                </c:pt>
                <c:pt idx="37">
                  <c:v>2/26/2004</c:v>
                </c:pt>
                <c:pt idx="38">
                  <c:v>2/27/2004</c:v>
                </c:pt>
                <c:pt idx="39">
                  <c:v>03/01/2004</c:v>
                </c:pt>
                <c:pt idx="40">
                  <c:v>03/02/2004</c:v>
                </c:pt>
                <c:pt idx="41">
                  <c:v>03/03/2004</c:v>
                </c:pt>
                <c:pt idx="42">
                  <c:v>03/04/2004</c:v>
                </c:pt>
                <c:pt idx="43">
                  <c:v>03/05/2004</c:v>
                </c:pt>
                <c:pt idx="44">
                  <c:v>03/08/2004</c:v>
                </c:pt>
                <c:pt idx="45">
                  <c:v>03/09/2004</c:v>
                </c:pt>
                <c:pt idx="46">
                  <c:v>03/10/2004</c:v>
                </c:pt>
                <c:pt idx="47">
                  <c:v>03/11/2004</c:v>
                </c:pt>
                <c:pt idx="48">
                  <c:v>03/12/2004</c:v>
                </c:pt>
                <c:pt idx="49">
                  <c:v>3/15/2004</c:v>
                </c:pt>
                <c:pt idx="50">
                  <c:v>3/16/2004</c:v>
                </c:pt>
                <c:pt idx="51">
                  <c:v>3/17/2004</c:v>
                </c:pt>
                <c:pt idx="52">
                  <c:v>3/18/2004</c:v>
                </c:pt>
                <c:pt idx="53">
                  <c:v>3/19/2004</c:v>
                </c:pt>
                <c:pt idx="54">
                  <c:v>3/22/2004</c:v>
                </c:pt>
                <c:pt idx="55">
                  <c:v>3/23/2004</c:v>
                </c:pt>
                <c:pt idx="56">
                  <c:v>3/24/2004</c:v>
                </c:pt>
                <c:pt idx="57">
                  <c:v>3/25/2004</c:v>
                </c:pt>
                <c:pt idx="58">
                  <c:v>3/26/2004</c:v>
                </c:pt>
                <c:pt idx="59">
                  <c:v>3/29/2004</c:v>
                </c:pt>
                <c:pt idx="60">
                  <c:v>3/30/2004</c:v>
                </c:pt>
                <c:pt idx="61">
                  <c:v>3/31/2004</c:v>
                </c:pt>
                <c:pt idx="62">
                  <c:v>04/01/2004</c:v>
                </c:pt>
                <c:pt idx="63">
                  <c:v>04/02/2004</c:v>
                </c:pt>
                <c:pt idx="64">
                  <c:v>04/05/2004</c:v>
                </c:pt>
                <c:pt idx="65">
                  <c:v>04/06/2004</c:v>
                </c:pt>
                <c:pt idx="66">
                  <c:v>04/07/2004</c:v>
                </c:pt>
                <c:pt idx="67">
                  <c:v>04/08/2004</c:v>
                </c:pt>
                <c:pt idx="68">
                  <c:v>04/12/2004</c:v>
                </c:pt>
                <c:pt idx="69">
                  <c:v>4/13/2004</c:v>
                </c:pt>
                <c:pt idx="70">
                  <c:v>4/14/2004</c:v>
                </c:pt>
                <c:pt idx="71">
                  <c:v>4/15/2004</c:v>
                </c:pt>
                <c:pt idx="72">
                  <c:v>4/16/2004</c:v>
                </c:pt>
                <c:pt idx="73">
                  <c:v>4/19/2004</c:v>
                </c:pt>
                <c:pt idx="74">
                  <c:v>4/20/2004</c:v>
                </c:pt>
                <c:pt idx="75">
                  <c:v>4/21/2004</c:v>
                </c:pt>
                <c:pt idx="76">
                  <c:v>4/22/2004</c:v>
                </c:pt>
                <c:pt idx="77">
                  <c:v>4/23/2004</c:v>
                </c:pt>
                <c:pt idx="78">
                  <c:v>4/26/2004</c:v>
                </c:pt>
                <c:pt idx="79">
                  <c:v>4/27/2004</c:v>
                </c:pt>
                <c:pt idx="80">
                  <c:v>4/28/2004</c:v>
                </c:pt>
                <c:pt idx="81">
                  <c:v>4/29/2004</c:v>
                </c:pt>
                <c:pt idx="82">
                  <c:v>4/30/2004</c:v>
                </c:pt>
                <c:pt idx="83">
                  <c:v>05/03/2004</c:v>
                </c:pt>
                <c:pt idx="84">
                  <c:v>05/04/2004</c:v>
                </c:pt>
                <c:pt idx="85">
                  <c:v>05/05/2004</c:v>
                </c:pt>
                <c:pt idx="86">
                  <c:v>05/06/2004</c:v>
                </c:pt>
                <c:pt idx="87">
                  <c:v>05/07/2004</c:v>
                </c:pt>
                <c:pt idx="88">
                  <c:v>05/10/2004</c:v>
                </c:pt>
                <c:pt idx="89">
                  <c:v>05/11/2004</c:v>
                </c:pt>
                <c:pt idx="90">
                  <c:v>05/12/2004</c:v>
                </c:pt>
                <c:pt idx="91">
                  <c:v>5/13/2004</c:v>
                </c:pt>
                <c:pt idx="92">
                  <c:v>5/14/2004</c:v>
                </c:pt>
                <c:pt idx="93">
                  <c:v>5/17/2004</c:v>
                </c:pt>
                <c:pt idx="94">
                  <c:v>5/18/2004</c:v>
                </c:pt>
                <c:pt idx="95">
                  <c:v>5/19/2004</c:v>
                </c:pt>
                <c:pt idx="96">
                  <c:v>5/20/2004</c:v>
                </c:pt>
                <c:pt idx="97">
                  <c:v>5/21/2004</c:v>
                </c:pt>
                <c:pt idx="98">
                  <c:v>5/24/2004</c:v>
                </c:pt>
                <c:pt idx="99">
                  <c:v>5/25/2004</c:v>
                </c:pt>
                <c:pt idx="100">
                  <c:v>5/26/2004</c:v>
                </c:pt>
                <c:pt idx="101">
                  <c:v>5/27/2004</c:v>
                </c:pt>
                <c:pt idx="102">
                  <c:v>5/28/2004</c:v>
                </c:pt>
                <c:pt idx="103">
                  <c:v>06/01/2004</c:v>
                </c:pt>
                <c:pt idx="104">
                  <c:v>06/02/2004</c:v>
                </c:pt>
                <c:pt idx="105">
                  <c:v>06/03/2004</c:v>
                </c:pt>
                <c:pt idx="106">
                  <c:v>06/04/2004</c:v>
                </c:pt>
                <c:pt idx="107">
                  <c:v>06/07/2004</c:v>
                </c:pt>
                <c:pt idx="108">
                  <c:v>06/08/2004</c:v>
                </c:pt>
                <c:pt idx="109">
                  <c:v>06/09/2004</c:v>
                </c:pt>
                <c:pt idx="110">
                  <c:v>06/10/2004</c:v>
                </c:pt>
                <c:pt idx="111">
                  <c:v>6/14/2004</c:v>
                </c:pt>
                <c:pt idx="112">
                  <c:v>6/15/2004</c:v>
                </c:pt>
                <c:pt idx="113">
                  <c:v>6/16/2004</c:v>
                </c:pt>
                <c:pt idx="114">
                  <c:v>6/17/2004</c:v>
                </c:pt>
                <c:pt idx="115">
                  <c:v>6/18/2004</c:v>
                </c:pt>
                <c:pt idx="116">
                  <c:v>6/21/2004</c:v>
                </c:pt>
                <c:pt idx="117">
                  <c:v>6/22/2004</c:v>
                </c:pt>
                <c:pt idx="118">
                  <c:v>6/23/2004</c:v>
                </c:pt>
                <c:pt idx="119">
                  <c:v>6/24/2004</c:v>
                </c:pt>
                <c:pt idx="120">
                  <c:v>6/25/2004</c:v>
                </c:pt>
                <c:pt idx="121">
                  <c:v>6/28/2004</c:v>
                </c:pt>
                <c:pt idx="122">
                  <c:v>6/29/2004</c:v>
                </c:pt>
                <c:pt idx="123">
                  <c:v>6/30/2004</c:v>
                </c:pt>
                <c:pt idx="124">
                  <c:v>07/01/2004</c:v>
                </c:pt>
                <c:pt idx="125">
                  <c:v>07/02/2004</c:v>
                </c:pt>
                <c:pt idx="126">
                  <c:v>07/06/2004</c:v>
                </c:pt>
                <c:pt idx="127">
                  <c:v>07/07/2004</c:v>
                </c:pt>
                <c:pt idx="128">
                  <c:v>07/08/2004</c:v>
                </c:pt>
                <c:pt idx="129">
                  <c:v>07/09/2004</c:v>
                </c:pt>
                <c:pt idx="130">
                  <c:v>07/12/2004</c:v>
                </c:pt>
                <c:pt idx="131">
                  <c:v>7/13/2004</c:v>
                </c:pt>
                <c:pt idx="132">
                  <c:v>7/14/2004</c:v>
                </c:pt>
                <c:pt idx="133">
                  <c:v>7/15/2004</c:v>
                </c:pt>
                <c:pt idx="134">
                  <c:v>7/16/2004</c:v>
                </c:pt>
                <c:pt idx="135">
                  <c:v>7/19/2004</c:v>
                </c:pt>
                <c:pt idx="136">
                  <c:v>7/20/2004</c:v>
                </c:pt>
                <c:pt idx="137">
                  <c:v>7/21/2004</c:v>
                </c:pt>
                <c:pt idx="138">
                  <c:v>7/22/2004</c:v>
                </c:pt>
                <c:pt idx="139">
                  <c:v>7/23/2004</c:v>
                </c:pt>
                <c:pt idx="140">
                  <c:v>7/26/2004</c:v>
                </c:pt>
                <c:pt idx="141">
                  <c:v>7/27/2004</c:v>
                </c:pt>
                <c:pt idx="142">
                  <c:v>7/28/2004</c:v>
                </c:pt>
                <c:pt idx="143">
                  <c:v>7/29/2004</c:v>
                </c:pt>
                <c:pt idx="144">
                  <c:v>7/30/2004</c:v>
                </c:pt>
                <c:pt idx="145">
                  <c:v>08/02/2004</c:v>
                </c:pt>
                <c:pt idx="146">
                  <c:v>08/03/2004</c:v>
                </c:pt>
                <c:pt idx="147">
                  <c:v>08/04/2004</c:v>
                </c:pt>
                <c:pt idx="148">
                  <c:v>08/05/2004</c:v>
                </c:pt>
                <c:pt idx="149">
                  <c:v>08/06/2004</c:v>
                </c:pt>
                <c:pt idx="150">
                  <c:v>08/09/2004</c:v>
                </c:pt>
                <c:pt idx="151">
                  <c:v>08/10/2004</c:v>
                </c:pt>
                <c:pt idx="152">
                  <c:v>08/11/2004</c:v>
                </c:pt>
                <c:pt idx="153">
                  <c:v>08/12/2004</c:v>
                </c:pt>
                <c:pt idx="154">
                  <c:v>8/13/2004</c:v>
                </c:pt>
                <c:pt idx="155">
                  <c:v>8/16/2004</c:v>
                </c:pt>
                <c:pt idx="156">
                  <c:v>8/17/2004</c:v>
                </c:pt>
                <c:pt idx="157">
                  <c:v>8/18/2004</c:v>
                </c:pt>
                <c:pt idx="158">
                  <c:v>8/19/2004</c:v>
                </c:pt>
                <c:pt idx="159">
                  <c:v>8/20/2004</c:v>
                </c:pt>
                <c:pt idx="160">
                  <c:v>8/23/2004</c:v>
                </c:pt>
                <c:pt idx="161">
                  <c:v>8/24/2004</c:v>
                </c:pt>
                <c:pt idx="162">
                  <c:v>8/25/2004</c:v>
                </c:pt>
                <c:pt idx="163">
                  <c:v>8/26/2004</c:v>
                </c:pt>
                <c:pt idx="164">
                  <c:v>8/27/2004</c:v>
                </c:pt>
                <c:pt idx="165">
                  <c:v>8/30/2004</c:v>
                </c:pt>
                <c:pt idx="166">
                  <c:v>8/31/2004</c:v>
                </c:pt>
                <c:pt idx="167">
                  <c:v>09/01/2004</c:v>
                </c:pt>
                <c:pt idx="168">
                  <c:v>09/02/2004</c:v>
                </c:pt>
                <c:pt idx="169">
                  <c:v>09/03/2004</c:v>
                </c:pt>
                <c:pt idx="170">
                  <c:v>09/07/2004</c:v>
                </c:pt>
                <c:pt idx="171">
                  <c:v>09/08/2004</c:v>
                </c:pt>
                <c:pt idx="172">
                  <c:v>09/09/2004</c:v>
                </c:pt>
                <c:pt idx="173">
                  <c:v>09/10/2004</c:v>
                </c:pt>
                <c:pt idx="174">
                  <c:v>9/13/2004</c:v>
                </c:pt>
                <c:pt idx="175">
                  <c:v>9/14/2004</c:v>
                </c:pt>
                <c:pt idx="176">
                  <c:v>9/15/2004</c:v>
                </c:pt>
                <c:pt idx="177">
                  <c:v>9/16/2004</c:v>
                </c:pt>
                <c:pt idx="178">
                  <c:v>9/17/2004</c:v>
                </c:pt>
                <c:pt idx="179">
                  <c:v>9/20/2004</c:v>
                </c:pt>
                <c:pt idx="180">
                  <c:v>9/21/2004</c:v>
                </c:pt>
                <c:pt idx="181">
                  <c:v>9/22/2004</c:v>
                </c:pt>
                <c:pt idx="182">
                  <c:v>9/23/2004</c:v>
                </c:pt>
                <c:pt idx="183">
                  <c:v>9/24/2004</c:v>
                </c:pt>
                <c:pt idx="184">
                  <c:v>9/27/2004</c:v>
                </c:pt>
                <c:pt idx="185">
                  <c:v>9/28/2004</c:v>
                </c:pt>
                <c:pt idx="186">
                  <c:v>9/29/2004</c:v>
                </c:pt>
                <c:pt idx="187">
                  <c:v>9/30/2004</c:v>
                </c:pt>
                <c:pt idx="188">
                  <c:v>10/01/2004</c:v>
                </c:pt>
                <c:pt idx="189">
                  <c:v>10/04/2004</c:v>
                </c:pt>
                <c:pt idx="190">
                  <c:v>10/05/2004</c:v>
                </c:pt>
                <c:pt idx="191">
                  <c:v>10/06/2004</c:v>
                </c:pt>
                <c:pt idx="192">
                  <c:v>10/07/2004</c:v>
                </c:pt>
                <c:pt idx="193">
                  <c:v>10/08/2004</c:v>
                </c:pt>
                <c:pt idx="194">
                  <c:v>10/11/2004</c:v>
                </c:pt>
                <c:pt idx="195">
                  <c:v>10/12/2004</c:v>
                </c:pt>
                <c:pt idx="196">
                  <c:v>10/13/2004</c:v>
                </c:pt>
                <c:pt idx="197">
                  <c:v>10/14/2004</c:v>
                </c:pt>
                <c:pt idx="198">
                  <c:v>10/15/2004</c:v>
                </c:pt>
                <c:pt idx="199">
                  <c:v>10/18/2004</c:v>
                </c:pt>
                <c:pt idx="200">
                  <c:v>10/19/2004</c:v>
                </c:pt>
                <c:pt idx="201">
                  <c:v>10/20/2004</c:v>
                </c:pt>
                <c:pt idx="202">
                  <c:v>10/21/2004</c:v>
                </c:pt>
                <c:pt idx="203">
                  <c:v>10/22/2004</c:v>
                </c:pt>
                <c:pt idx="204">
                  <c:v>10/25/2004</c:v>
                </c:pt>
                <c:pt idx="205">
                  <c:v>10/26/2004</c:v>
                </c:pt>
                <c:pt idx="206">
                  <c:v>10/27/2004</c:v>
                </c:pt>
                <c:pt idx="207">
                  <c:v>10/28/2004</c:v>
                </c:pt>
                <c:pt idx="208">
                  <c:v>10/29/2004</c:v>
                </c:pt>
                <c:pt idx="209">
                  <c:v>11/01/2004</c:v>
                </c:pt>
                <c:pt idx="210">
                  <c:v>11/02/2004</c:v>
                </c:pt>
                <c:pt idx="211">
                  <c:v>11/03/2004</c:v>
                </c:pt>
                <c:pt idx="212">
                  <c:v>11/04/2004</c:v>
                </c:pt>
                <c:pt idx="213">
                  <c:v>11/05/2004</c:v>
                </c:pt>
                <c:pt idx="214">
                  <c:v>11/08/2004</c:v>
                </c:pt>
                <c:pt idx="215">
                  <c:v>11/09/2004</c:v>
                </c:pt>
                <c:pt idx="216">
                  <c:v>11/10/2004</c:v>
                </c:pt>
                <c:pt idx="217">
                  <c:v>11/11/2004</c:v>
                </c:pt>
                <c:pt idx="218">
                  <c:v>11/12/2004</c:v>
                </c:pt>
                <c:pt idx="219">
                  <c:v>11/15/2004</c:v>
                </c:pt>
                <c:pt idx="220">
                  <c:v>11/16/2004</c:v>
                </c:pt>
                <c:pt idx="221">
                  <c:v>11/17/2004</c:v>
                </c:pt>
                <c:pt idx="222">
                  <c:v>11/18/2004</c:v>
                </c:pt>
                <c:pt idx="223">
                  <c:v>11/19/2004</c:v>
                </c:pt>
                <c:pt idx="224">
                  <c:v>11/22/2004</c:v>
                </c:pt>
                <c:pt idx="225">
                  <c:v>11/23/2004</c:v>
                </c:pt>
                <c:pt idx="226">
                  <c:v>11/24/2004</c:v>
                </c:pt>
                <c:pt idx="227">
                  <c:v>11/26/2004</c:v>
                </c:pt>
                <c:pt idx="228">
                  <c:v>11/29/2004</c:v>
                </c:pt>
                <c:pt idx="229">
                  <c:v>11/30/2004</c:v>
                </c:pt>
                <c:pt idx="230">
                  <c:v>12/01/2004</c:v>
                </c:pt>
                <c:pt idx="231">
                  <c:v>12/02/2004</c:v>
                </c:pt>
                <c:pt idx="232">
                  <c:v>12/03/2004</c:v>
                </c:pt>
                <c:pt idx="233">
                  <c:v>12/06/2004</c:v>
                </c:pt>
                <c:pt idx="234">
                  <c:v>12/07/2004</c:v>
                </c:pt>
                <c:pt idx="235">
                  <c:v>12/08/2004</c:v>
                </c:pt>
                <c:pt idx="236">
                  <c:v>12/09/2004</c:v>
                </c:pt>
                <c:pt idx="237">
                  <c:v>12/10/2004</c:v>
                </c:pt>
                <c:pt idx="238">
                  <c:v>12/13/2004</c:v>
                </c:pt>
                <c:pt idx="239">
                  <c:v>12/14/2004</c:v>
                </c:pt>
                <c:pt idx="240">
                  <c:v>12/15/2004</c:v>
                </c:pt>
                <c:pt idx="241">
                  <c:v>12/16/2004</c:v>
                </c:pt>
                <c:pt idx="242">
                  <c:v>12/17/2004</c:v>
                </c:pt>
                <c:pt idx="243">
                  <c:v>12/20/2004</c:v>
                </c:pt>
                <c:pt idx="244">
                  <c:v>12/21/2004</c:v>
                </c:pt>
                <c:pt idx="245">
                  <c:v>12/22/2004</c:v>
                </c:pt>
                <c:pt idx="246">
                  <c:v>12/23/2004</c:v>
                </c:pt>
                <c:pt idx="247">
                  <c:v>12/27/2004</c:v>
                </c:pt>
                <c:pt idx="248">
                  <c:v>12/28/2004</c:v>
                </c:pt>
                <c:pt idx="249">
                  <c:v>12/29/2004</c:v>
                </c:pt>
                <c:pt idx="250">
                  <c:v>12/30/2004</c:v>
                </c:pt>
                <c:pt idx="251">
                  <c:v>12/31/2004</c:v>
                </c:pt>
                <c:pt idx="252">
                  <c:v>01/03/2005</c:v>
                </c:pt>
                <c:pt idx="253">
                  <c:v>01/04/2005</c:v>
                </c:pt>
                <c:pt idx="254">
                  <c:v>01/05/2005</c:v>
                </c:pt>
                <c:pt idx="255">
                  <c:v>01/06/2005</c:v>
                </c:pt>
                <c:pt idx="256">
                  <c:v>01/07/2005</c:v>
                </c:pt>
                <c:pt idx="257">
                  <c:v>01/10/2005</c:v>
                </c:pt>
                <c:pt idx="258">
                  <c:v>01/11/2005</c:v>
                </c:pt>
                <c:pt idx="259">
                  <c:v>01/12/2005</c:v>
                </c:pt>
                <c:pt idx="260">
                  <c:v>1/13/2005</c:v>
                </c:pt>
                <c:pt idx="261">
                  <c:v>1/14/2005</c:v>
                </c:pt>
                <c:pt idx="262">
                  <c:v>1/18/2005</c:v>
                </c:pt>
                <c:pt idx="263">
                  <c:v>1/19/2005</c:v>
                </c:pt>
                <c:pt idx="264">
                  <c:v>1/20/2005</c:v>
                </c:pt>
                <c:pt idx="265">
                  <c:v>1/21/2005</c:v>
                </c:pt>
                <c:pt idx="266">
                  <c:v>1/24/2005</c:v>
                </c:pt>
                <c:pt idx="267">
                  <c:v>1/25/2005</c:v>
                </c:pt>
                <c:pt idx="268">
                  <c:v>1/26/2005</c:v>
                </c:pt>
                <c:pt idx="269">
                  <c:v>1/27/2005</c:v>
                </c:pt>
                <c:pt idx="270">
                  <c:v>1/28/2005</c:v>
                </c:pt>
                <c:pt idx="271">
                  <c:v>1/31/2005</c:v>
                </c:pt>
                <c:pt idx="272">
                  <c:v>02/01/2005</c:v>
                </c:pt>
                <c:pt idx="273">
                  <c:v>02/02/2005</c:v>
                </c:pt>
                <c:pt idx="274">
                  <c:v>02/03/2005</c:v>
                </c:pt>
                <c:pt idx="275">
                  <c:v>02/04/2005</c:v>
                </c:pt>
                <c:pt idx="276">
                  <c:v>02/07/2005</c:v>
                </c:pt>
                <c:pt idx="277">
                  <c:v>02/08/2005</c:v>
                </c:pt>
                <c:pt idx="278">
                  <c:v>02/09/2005</c:v>
                </c:pt>
                <c:pt idx="279">
                  <c:v>02/10/2005</c:v>
                </c:pt>
                <c:pt idx="280">
                  <c:v>02/11/2005</c:v>
                </c:pt>
                <c:pt idx="281">
                  <c:v>2/14/2005</c:v>
                </c:pt>
                <c:pt idx="282">
                  <c:v>2/15/2005</c:v>
                </c:pt>
                <c:pt idx="283">
                  <c:v>2/16/2005</c:v>
                </c:pt>
                <c:pt idx="284">
                  <c:v>2/17/2005</c:v>
                </c:pt>
                <c:pt idx="285">
                  <c:v>2/18/2005</c:v>
                </c:pt>
                <c:pt idx="286">
                  <c:v>2/22/2005</c:v>
                </c:pt>
                <c:pt idx="287">
                  <c:v>2/23/2005</c:v>
                </c:pt>
                <c:pt idx="288">
                  <c:v>2/24/2005</c:v>
                </c:pt>
                <c:pt idx="289">
                  <c:v>2/25/2005</c:v>
                </c:pt>
                <c:pt idx="290">
                  <c:v>2/28/2005</c:v>
                </c:pt>
                <c:pt idx="291">
                  <c:v>03/01/2005</c:v>
                </c:pt>
                <c:pt idx="292">
                  <c:v>03/02/2005</c:v>
                </c:pt>
                <c:pt idx="293">
                  <c:v>03/03/2005</c:v>
                </c:pt>
                <c:pt idx="294">
                  <c:v>03/04/2005</c:v>
                </c:pt>
                <c:pt idx="295">
                  <c:v>03/07/2005</c:v>
                </c:pt>
                <c:pt idx="296">
                  <c:v>03/08/2005</c:v>
                </c:pt>
                <c:pt idx="297">
                  <c:v>03/09/2005</c:v>
                </c:pt>
                <c:pt idx="298">
                  <c:v>03/10/2005</c:v>
                </c:pt>
                <c:pt idx="299">
                  <c:v>03/11/2005</c:v>
                </c:pt>
                <c:pt idx="300">
                  <c:v>3/14/2005</c:v>
                </c:pt>
                <c:pt idx="301">
                  <c:v>3/15/2005</c:v>
                </c:pt>
                <c:pt idx="302">
                  <c:v>3/16/2005</c:v>
                </c:pt>
                <c:pt idx="303">
                  <c:v>3/17/2005</c:v>
                </c:pt>
                <c:pt idx="304">
                  <c:v>3/18/2005</c:v>
                </c:pt>
                <c:pt idx="305">
                  <c:v>3/21/2005</c:v>
                </c:pt>
                <c:pt idx="306">
                  <c:v>3/22/2005</c:v>
                </c:pt>
                <c:pt idx="307">
                  <c:v>3/23/2005</c:v>
                </c:pt>
                <c:pt idx="308">
                  <c:v>3/24/2005</c:v>
                </c:pt>
                <c:pt idx="309">
                  <c:v>3/28/2005</c:v>
                </c:pt>
                <c:pt idx="310">
                  <c:v>3/29/2005</c:v>
                </c:pt>
                <c:pt idx="311">
                  <c:v>3/30/2005</c:v>
                </c:pt>
                <c:pt idx="312">
                  <c:v>3/31/2005</c:v>
                </c:pt>
                <c:pt idx="313">
                  <c:v>04/01/2005</c:v>
                </c:pt>
                <c:pt idx="314">
                  <c:v>04/04/2005</c:v>
                </c:pt>
                <c:pt idx="315">
                  <c:v>04/05/2005</c:v>
                </c:pt>
                <c:pt idx="316">
                  <c:v>04/06/2005</c:v>
                </c:pt>
                <c:pt idx="317">
                  <c:v>04/07/2005</c:v>
                </c:pt>
                <c:pt idx="318">
                  <c:v>04/08/2005</c:v>
                </c:pt>
                <c:pt idx="319">
                  <c:v>04/11/2005</c:v>
                </c:pt>
                <c:pt idx="320">
                  <c:v>04/12/2005</c:v>
                </c:pt>
                <c:pt idx="321">
                  <c:v>4/13/2005</c:v>
                </c:pt>
                <c:pt idx="322">
                  <c:v>4/14/2005</c:v>
                </c:pt>
                <c:pt idx="323">
                  <c:v>4/15/2005</c:v>
                </c:pt>
                <c:pt idx="324">
                  <c:v>4/18/2005</c:v>
                </c:pt>
                <c:pt idx="325">
                  <c:v>4/19/2005</c:v>
                </c:pt>
                <c:pt idx="326">
                  <c:v>4/20/2005</c:v>
                </c:pt>
                <c:pt idx="327">
                  <c:v>4/21/2005</c:v>
                </c:pt>
                <c:pt idx="328">
                  <c:v>4/22/2005</c:v>
                </c:pt>
                <c:pt idx="329">
                  <c:v>4/25/2005</c:v>
                </c:pt>
                <c:pt idx="330">
                  <c:v>4/26/2005</c:v>
                </c:pt>
                <c:pt idx="331">
                  <c:v>4/27/2005</c:v>
                </c:pt>
                <c:pt idx="332">
                  <c:v>4/28/2005</c:v>
                </c:pt>
                <c:pt idx="333">
                  <c:v>4/29/2005</c:v>
                </c:pt>
                <c:pt idx="334">
                  <c:v>05/02/2005</c:v>
                </c:pt>
                <c:pt idx="335">
                  <c:v>05/03/2005</c:v>
                </c:pt>
                <c:pt idx="336">
                  <c:v>05/04/2005</c:v>
                </c:pt>
                <c:pt idx="337">
                  <c:v>05/05/2005</c:v>
                </c:pt>
                <c:pt idx="338">
                  <c:v>05/06/2005</c:v>
                </c:pt>
                <c:pt idx="339">
                  <c:v>05/09/2005</c:v>
                </c:pt>
                <c:pt idx="340">
                  <c:v>05/10/2005</c:v>
                </c:pt>
                <c:pt idx="341">
                  <c:v>05/11/2005</c:v>
                </c:pt>
                <c:pt idx="342">
                  <c:v>05/12/2005</c:v>
                </c:pt>
                <c:pt idx="343">
                  <c:v>5/13/2005</c:v>
                </c:pt>
                <c:pt idx="344">
                  <c:v>5/16/2005</c:v>
                </c:pt>
                <c:pt idx="345">
                  <c:v>5/17/2005</c:v>
                </c:pt>
                <c:pt idx="346">
                  <c:v>5/18/2005</c:v>
                </c:pt>
                <c:pt idx="347">
                  <c:v>5/19/2005</c:v>
                </c:pt>
                <c:pt idx="348">
                  <c:v>5/20/2005</c:v>
                </c:pt>
                <c:pt idx="349">
                  <c:v>5/23/2005</c:v>
                </c:pt>
                <c:pt idx="350">
                  <c:v>5/24/2005</c:v>
                </c:pt>
                <c:pt idx="351">
                  <c:v>5/25/2005</c:v>
                </c:pt>
                <c:pt idx="352">
                  <c:v>5/26/2005</c:v>
                </c:pt>
                <c:pt idx="353">
                  <c:v>5/27/2005</c:v>
                </c:pt>
                <c:pt idx="354">
                  <c:v>5/31/2005</c:v>
                </c:pt>
                <c:pt idx="355">
                  <c:v>06/01/2005</c:v>
                </c:pt>
                <c:pt idx="356">
                  <c:v>06/02/2005</c:v>
                </c:pt>
                <c:pt idx="357">
                  <c:v>06/03/2005</c:v>
                </c:pt>
                <c:pt idx="358">
                  <c:v>06/06/2005</c:v>
                </c:pt>
                <c:pt idx="359">
                  <c:v>06/07/2005</c:v>
                </c:pt>
                <c:pt idx="360">
                  <c:v>06/08/2005</c:v>
                </c:pt>
                <c:pt idx="361">
                  <c:v>06/09/2005</c:v>
                </c:pt>
                <c:pt idx="362">
                  <c:v>06/10/2005</c:v>
                </c:pt>
                <c:pt idx="363">
                  <c:v>6/13/2005</c:v>
                </c:pt>
                <c:pt idx="364">
                  <c:v>6/14/2005</c:v>
                </c:pt>
                <c:pt idx="365">
                  <c:v>6/15/2005</c:v>
                </c:pt>
                <c:pt idx="366">
                  <c:v>6/16/2005</c:v>
                </c:pt>
                <c:pt idx="367">
                  <c:v>6/17/2005</c:v>
                </c:pt>
                <c:pt idx="368">
                  <c:v>6/20/2005</c:v>
                </c:pt>
                <c:pt idx="369">
                  <c:v>6/21/2005</c:v>
                </c:pt>
                <c:pt idx="370">
                  <c:v>6/22/2005</c:v>
                </c:pt>
                <c:pt idx="371">
                  <c:v>6/23/2005</c:v>
                </c:pt>
                <c:pt idx="372">
                  <c:v>6/24/2005</c:v>
                </c:pt>
                <c:pt idx="373">
                  <c:v>6/27/2005</c:v>
                </c:pt>
                <c:pt idx="374">
                  <c:v>6/28/2005</c:v>
                </c:pt>
                <c:pt idx="375">
                  <c:v>6/29/2005</c:v>
                </c:pt>
                <c:pt idx="376">
                  <c:v>6/30/2005</c:v>
                </c:pt>
                <c:pt idx="377">
                  <c:v>07/01/2005</c:v>
                </c:pt>
                <c:pt idx="378">
                  <c:v>07/05/2005</c:v>
                </c:pt>
                <c:pt idx="379">
                  <c:v>07/06/2005</c:v>
                </c:pt>
                <c:pt idx="380">
                  <c:v>07/07/2005</c:v>
                </c:pt>
                <c:pt idx="381">
                  <c:v>07/08/2005</c:v>
                </c:pt>
                <c:pt idx="382">
                  <c:v>07/11/2005</c:v>
                </c:pt>
                <c:pt idx="383">
                  <c:v>07/12/2005</c:v>
                </c:pt>
                <c:pt idx="384">
                  <c:v>7/13/2005</c:v>
                </c:pt>
                <c:pt idx="385">
                  <c:v>7/14/2005</c:v>
                </c:pt>
                <c:pt idx="386">
                  <c:v>7/15/2005</c:v>
                </c:pt>
                <c:pt idx="387">
                  <c:v>7/18/2005</c:v>
                </c:pt>
                <c:pt idx="388">
                  <c:v>7/19/2005</c:v>
                </c:pt>
                <c:pt idx="389">
                  <c:v>7/20/2005</c:v>
                </c:pt>
                <c:pt idx="390">
                  <c:v>7/21/2005</c:v>
                </c:pt>
                <c:pt idx="391">
                  <c:v>7/22/2005</c:v>
                </c:pt>
                <c:pt idx="392">
                  <c:v>7/25/2005</c:v>
                </c:pt>
                <c:pt idx="393">
                  <c:v>7/26/2005</c:v>
                </c:pt>
                <c:pt idx="394">
                  <c:v>7/27/2005</c:v>
                </c:pt>
                <c:pt idx="395">
                  <c:v>7/28/2005</c:v>
                </c:pt>
                <c:pt idx="396">
                  <c:v>7/29/2005</c:v>
                </c:pt>
                <c:pt idx="397">
                  <c:v>08/01/2005</c:v>
                </c:pt>
                <c:pt idx="398">
                  <c:v>08/02/2005</c:v>
                </c:pt>
                <c:pt idx="399">
                  <c:v>08/03/2005</c:v>
                </c:pt>
                <c:pt idx="400">
                  <c:v>08/04/2005</c:v>
                </c:pt>
                <c:pt idx="401">
                  <c:v>08/05/2005</c:v>
                </c:pt>
                <c:pt idx="402">
                  <c:v>08/08/2005</c:v>
                </c:pt>
                <c:pt idx="403">
                  <c:v>08/09/2005</c:v>
                </c:pt>
                <c:pt idx="404">
                  <c:v>08/10/2005</c:v>
                </c:pt>
                <c:pt idx="405">
                  <c:v>08/11/2005</c:v>
                </c:pt>
                <c:pt idx="406">
                  <c:v>08/12/2005</c:v>
                </c:pt>
                <c:pt idx="407">
                  <c:v>8/15/2005</c:v>
                </c:pt>
                <c:pt idx="408">
                  <c:v>8/16/2005</c:v>
                </c:pt>
                <c:pt idx="409">
                  <c:v>8/17/2005</c:v>
                </c:pt>
                <c:pt idx="410">
                  <c:v>8/18/2005</c:v>
                </c:pt>
                <c:pt idx="411">
                  <c:v>8/19/2005</c:v>
                </c:pt>
                <c:pt idx="412">
                  <c:v>8/22/2005</c:v>
                </c:pt>
                <c:pt idx="413">
                  <c:v>8/23/2005</c:v>
                </c:pt>
                <c:pt idx="414">
                  <c:v>8/24/2005</c:v>
                </c:pt>
                <c:pt idx="415">
                  <c:v>8/25/2005</c:v>
                </c:pt>
                <c:pt idx="416">
                  <c:v>8/26/2005</c:v>
                </c:pt>
                <c:pt idx="417">
                  <c:v>8/29/2005</c:v>
                </c:pt>
                <c:pt idx="418">
                  <c:v>8/30/2005</c:v>
                </c:pt>
                <c:pt idx="419">
                  <c:v>8/31/2005</c:v>
                </c:pt>
                <c:pt idx="420">
                  <c:v>09/01/2005</c:v>
                </c:pt>
                <c:pt idx="421">
                  <c:v>09/02/2005</c:v>
                </c:pt>
                <c:pt idx="422">
                  <c:v>09/06/2005</c:v>
                </c:pt>
                <c:pt idx="423">
                  <c:v>09/07/2005</c:v>
                </c:pt>
                <c:pt idx="424">
                  <c:v>09/08/2005</c:v>
                </c:pt>
                <c:pt idx="425">
                  <c:v>09/09/2005</c:v>
                </c:pt>
                <c:pt idx="426">
                  <c:v>09/12/2005</c:v>
                </c:pt>
                <c:pt idx="427">
                  <c:v>9/13/2005</c:v>
                </c:pt>
                <c:pt idx="428">
                  <c:v>9/14/2005</c:v>
                </c:pt>
                <c:pt idx="429">
                  <c:v>9/15/2005</c:v>
                </c:pt>
                <c:pt idx="430">
                  <c:v>9/16/2005</c:v>
                </c:pt>
                <c:pt idx="431">
                  <c:v>9/19/2005</c:v>
                </c:pt>
                <c:pt idx="432">
                  <c:v>9/20/2005</c:v>
                </c:pt>
                <c:pt idx="433">
                  <c:v>9/21/2005</c:v>
                </c:pt>
                <c:pt idx="434">
                  <c:v>9/22/2005</c:v>
                </c:pt>
                <c:pt idx="435">
                  <c:v>9/23/2005</c:v>
                </c:pt>
                <c:pt idx="436">
                  <c:v>9/26/2005</c:v>
                </c:pt>
                <c:pt idx="437">
                  <c:v>9/27/2005</c:v>
                </c:pt>
                <c:pt idx="438">
                  <c:v>9/28/2005</c:v>
                </c:pt>
                <c:pt idx="439">
                  <c:v>9/29/2005</c:v>
                </c:pt>
                <c:pt idx="440">
                  <c:v>9/30/2005</c:v>
                </c:pt>
                <c:pt idx="441">
                  <c:v>10/03/2005</c:v>
                </c:pt>
                <c:pt idx="442">
                  <c:v>10/04/2005</c:v>
                </c:pt>
                <c:pt idx="443">
                  <c:v>10/05/2005</c:v>
                </c:pt>
                <c:pt idx="444">
                  <c:v>10/06/2005</c:v>
                </c:pt>
                <c:pt idx="445">
                  <c:v>10/07/2005</c:v>
                </c:pt>
                <c:pt idx="446">
                  <c:v>10/10/2005</c:v>
                </c:pt>
                <c:pt idx="447">
                  <c:v>10/11/2005</c:v>
                </c:pt>
                <c:pt idx="448">
                  <c:v>10/12/2005</c:v>
                </c:pt>
                <c:pt idx="449">
                  <c:v>10/13/2005</c:v>
                </c:pt>
                <c:pt idx="450">
                  <c:v>10/14/2005</c:v>
                </c:pt>
                <c:pt idx="451">
                  <c:v>10/17/2005</c:v>
                </c:pt>
                <c:pt idx="452">
                  <c:v>10/18/2005</c:v>
                </c:pt>
                <c:pt idx="453">
                  <c:v>10/19/2005</c:v>
                </c:pt>
                <c:pt idx="454">
                  <c:v>10/20/2005</c:v>
                </c:pt>
                <c:pt idx="455">
                  <c:v>10/21/2005</c:v>
                </c:pt>
                <c:pt idx="456">
                  <c:v>10/24/2005</c:v>
                </c:pt>
                <c:pt idx="457">
                  <c:v>10/25/2005</c:v>
                </c:pt>
                <c:pt idx="458">
                  <c:v>10/26/2005</c:v>
                </c:pt>
                <c:pt idx="459">
                  <c:v>10/27/2005</c:v>
                </c:pt>
                <c:pt idx="460">
                  <c:v>10/28/2005</c:v>
                </c:pt>
                <c:pt idx="461">
                  <c:v>10/31/2005</c:v>
                </c:pt>
                <c:pt idx="462">
                  <c:v>11/01/2005</c:v>
                </c:pt>
                <c:pt idx="463">
                  <c:v>11/02/2005</c:v>
                </c:pt>
                <c:pt idx="464">
                  <c:v>11/03/2005</c:v>
                </c:pt>
                <c:pt idx="465">
                  <c:v>11/04/2005</c:v>
                </c:pt>
                <c:pt idx="466">
                  <c:v>11/07/2005</c:v>
                </c:pt>
                <c:pt idx="467">
                  <c:v>11/08/2005</c:v>
                </c:pt>
                <c:pt idx="468">
                  <c:v>11/09/2005</c:v>
                </c:pt>
                <c:pt idx="469">
                  <c:v>11/10/2005</c:v>
                </c:pt>
                <c:pt idx="470">
                  <c:v>11/11/2005</c:v>
                </c:pt>
                <c:pt idx="471">
                  <c:v>11/14/2005</c:v>
                </c:pt>
                <c:pt idx="472">
                  <c:v>11/15/2005</c:v>
                </c:pt>
                <c:pt idx="473">
                  <c:v>11/16/2005</c:v>
                </c:pt>
                <c:pt idx="474">
                  <c:v>11/17/2005</c:v>
                </c:pt>
                <c:pt idx="475">
                  <c:v>11/18/2005</c:v>
                </c:pt>
                <c:pt idx="476">
                  <c:v>11/21/2005</c:v>
                </c:pt>
                <c:pt idx="477">
                  <c:v>11/22/2005</c:v>
                </c:pt>
                <c:pt idx="478">
                  <c:v>11/23/2005</c:v>
                </c:pt>
                <c:pt idx="479">
                  <c:v>11/25/2005</c:v>
                </c:pt>
                <c:pt idx="480">
                  <c:v>11/28/2005</c:v>
                </c:pt>
                <c:pt idx="481">
                  <c:v>11/29/2005</c:v>
                </c:pt>
                <c:pt idx="482">
                  <c:v>11/30/2005</c:v>
                </c:pt>
                <c:pt idx="483">
                  <c:v>12/01/2005</c:v>
                </c:pt>
                <c:pt idx="484">
                  <c:v>12/02/2005</c:v>
                </c:pt>
                <c:pt idx="485">
                  <c:v>12/05/2005</c:v>
                </c:pt>
                <c:pt idx="486">
                  <c:v>12/06/2005</c:v>
                </c:pt>
                <c:pt idx="487">
                  <c:v>12/07/2005</c:v>
                </c:pt>
                <c:pt idx="488">
                  <c:v>12/08/2005</c:v>
                </c:pt>
                <c:pt idx="489">
                  <c:v>12/09/2005</c:v>
                </c:pt>
                <c:pt idx="490">
                  <c:v>12/12/2005</c:v>
                </c:pt>
                <c:pt idx="491">
                  <c:v>12/13/2005</c:v>
                </c:pt>
                <c:pt idx="492">
                  <c:v>12/14/2005</c:v>
                </c:pt>
                <c:pt idx="493">
                  <c:v>12/15/2005</c:v>
                </c:pt>
                <c:pt idx="494">
                  <c:v>12/16/2005</c:v>
                </c:pt>
                <c:pt idx="495">
                  <c:v>12/19/2005</c:v>
                </c:pt>
                <c:pt idx="496">
                  <c:v>12/20/2005</c:v>
                </c:pt>
                <c:pt idx="497">
                  <c:v>12/21/2005</c:v>
                </c:pt>
                <c:pt idx="498">
                  <c:v>12/22/2005</c:v>
                </c:pt>
                <c:pt idx="499">
                  <c:v>12/23/2005</c:v>
                </c:pt>
                <c:pt idx="500">
                  <c:v>12/27/2005</c:v>
                </c:pt>
                <c:pt idx="501">
                  <c:v>12/28/2005</c:v>
                </c:pt>
                <c:pt idx="502">
                  <c:v>12/29/2005</c:v>
                </c:pt>
                <c:pt idx="503">
                  <c:v>12/30/2005</c:v>
                </c:pt>
                <c:pt idx="504">
                  <c:v>01/03/2006</c:v>
                </c:pt>
                <c:pt idx="505">
                  <c:v>01/04/2006</c:v>
                </c:pt>
                <c:pt idx="506">
                  <c:v>01/05/2006</c:v>
                </c:pt>
                <c:pt idx="507">
                  <c:v>01/06/2006</c:v>
                </c:pt>
                <c:pt idx="508">
                  <c:v>01/09/2006</c:v>
                </c:pt>
                <c:pt idx="509">
                  <c:v>01/10/2006</c:v>
                </c:pt>
                <c:pt idx="510">
                  <c:v>01/11/2006</c:v>
                </c:pt>
                <c:pt idx="511">
                  <c:v>01/12/2006</c:v>
                </c:pt>
                <c:pt idx="512">
                  <c:v>1/13/2006</c:v>
                </c:pt>
                <c:pt idx="513">
                  <c:v>1/17/2006</c:v>
                </c:pt>
                <c:pt idx="514">
                  <c:v>1/18/2006</c:v>
                </c:pt>
                <c:pt idx="515">
                  <c:v>1/19/2006</c:v>
                </c:pt>
                <c:pt idx="516">
                  <c:v>1/20/2006</c:v>
                </c:pt>
                <c:pt idx="517">
                  <c:v>1/23/2006</c:v>
                </c:pt>
                <c:pt idx="518">
                  <c:v>1/24/2006</c:v>
                </c:pt>
                <c:pt idx="519">
                  <c:v>1/25/2006</c:v>
                </c:pt>
                <c:pt idx="520">
                  <c:v>1/26/2006</c:v>
                </c:pt>
                <c:pt idx="521">
                  <c:v>1/27/2006</c:v>
                </c:pt>
                <c:pt idx="522">
                  <c:v>1/30/2006</c:v>
                </c:pt>
                <c:pt idx="523">
                  <c:v>1/31/2006</c:v>
                </c:pt>
                <c:pt idx="524">
                  <c:v>02/01/2006</c:v>
                </c:pt>
                <c:pt idx="525">
                  <c:v>02/02/2006</c:v>
                </c:pt>
                <c:pt idx="526">
                  <c:v>02/03/2006</c:v>
                </c:pt>
                <c:pt idx="527">
                  <c:v>02/06/2006</c:v>
                </c:pt>
                <c:pt idx="528">
                  <c:v>02/07/2006</c:v>
                </c:pt>
                <c:pt idx="529">
                  <c:v>02/08/2006</c:v>
                </c:pt>
                <c:pt idx="530">
                  <c:v>02/09/2006</c:v>
                </c:pt>
                <c:pt idx="531">
                  <c:v>02/10/2006</c:v>
                </c:pt>
                <c:pt idx="532">
                  <c:v>2/13/2006</c:v>
                </c:pt>
                <c:pt idx="533">
                  <c:v>2/14/2006</c:v>
                </c:pt>
                <c:pt idx="534">
                  <c:v>2/15/2006</c:v>
                </c:pt>
                <c:pt idx="535">
                  <c:v>2/16/2006</c:v>
                </c:pt>
                <c:pt idx="536">
                  <c:v>2/17/2006</c:v>
                </c:pt>
                <c:pt idx="537">
                  <c:v>2/21/2006</c:v>
                </c:pt>
                <c:pt idx="538">
                  <c:v>2/22/2006</c:v>
                </c:pt>
                <c:pt idx="539">
                  <c:v>2/23/2006</c:v>
                </c:pt>
                <c:pt idx="540">
                  <c:v>2/24/2006</c:v>
                </c:pt>
                <c:pt idx="541">
                  <c:v>2/27/2006</c:v>
                </c:pt>
                <c:pt idx="542">
                  <c:v>2/28/2006</c:v>
                </c:pt>
                <c:pt idx="543">
                  <c:v>03/01/2006</c:v>
                </c:pt>
                <c:pt idx="544">
                  <c:v>03/02/2006</c:v>
                </c:pt>
                <c:pt idx="545">
                  <c:v>03/03/2006</c:v>
                </c:pt>
                <c:pt idx="546">
                  <c:v>03/06/2006</c:v>
                </c:pt>
                <c:pt idx="547">
                  <c:v>03/07/2006</c:v>
                </c:pt>
                <c:pt idx="548">
                  <c:v>03/08/2006</c:v>
                </c:pt>
                <c:pt idx="549">
                  <c:v>03/09/2006</c:v>
                </c:pt>
                <c:pt idx="550">
                  <c:v>03/10/2006</c:v>
                </c:pt>
                <c:pt idx="551">
                  <c:v>3/13/2006</c:v>
                </c:pt>
                <c:pt idx="552">
                  <c:v>3/14/2006</c:v>
                </c:pt>
                <c:pt idx="553">
                  <c:v>3/15/2006</c:v>
                </c:pt>
                <c:pt idx="554">
                  <c:v>3/16/2006</c:v>
                </c:pt>
                <c:pt idx="555">
                  <c:v>3/17/2006</c:v>
                </c:pt>
                <c:pt idx="556">
                  <c:v>3/20/2006</c:v>
                </c:pt>
                <c:pt idx="557">
                  <c:v>3/21/2006</c:v>
                </c:pt>
                <c:pt idx="558">
                  <c:v>3/22/2006</c:v>
                </c:pt>
                <c:pt idx="559">
                  <c:v>3/23/2006</c:v>
                </c:pt>
                <c:pt idx="560">
                  <c:v>3/24/2006</c:v>
                </c:pt>
                <c:pt idx="561">
                  <c:v>3/27/2006</c:v>
                </c:pt>
                <c:pt idx="562">
                  <c:v>3/28/2006</c:v>
                </c:pt>
                <c:pt idx="563">
                  <c:v>3/29/2006</c:v>
                </c:pt>
                <c:pt idx="564">
                  <c:v>3/30/2006</c:v>
                </c:pt>
                <c:pt idx="565">
                  <c:v>3/31/2006</c:v>
                </c:pt>
                <c:pt idx="566">
                  <c:v>04/03/2006</c:v>
                </c:pt>
                <c:pt idx="567">
                  <c:v>04/04/2006</c:v>
                </c:pt>
                <c:pt idx="568">
                  <c:v>04/05/2006</c:v>
                </c:pt>
                <c:pt idx="569">
                  <c:v>04/06/2006</c:v>
                </c:pt>
                <c:pt idx="570">
                  <c:v>04/07/2006</c:v>
                </c:pt>
                <c:pt idx="571">
                  <c:v>04/10/2006</c:v>
                </c:pt>
                <c:pt idx="572">
                  <c:v>04/11/2006</c:v>
                </c:pt>
                <c:pt idx="573">
                  <c:v>04/12/2006</c:v>
                </c:pt>
                <c:pt idx="574">
                  <c:v>4/13/2006</c:v>
                </c:pt>
                <c:pt idx="575">
                  <c:v>4/17/2006</c:v>
                </c:pt>
                <c:pt idx="576">
                  <c:v>4/18/2006</c:v>
                </c:pt>
                <c:pt idx="577">
                  <c:v>4/19/2006</c:v>
                </c:pt>
                <c:pt idx="578">
                  <c:v>4/20/2006</c:v>
                </c:pt>
                <c:pt idx="579">
                  <c:v>4/21/2006</c:v>
                </c:pt>
                <c:pt idx="580">
                  <c:v>4/24/2006</c:v>
                </c:pt>
                <c:pt idx="581">
                  <c:v>4/25/2006</c:v>
                </c:pt>
                <c:pt idx="582">
                  <c:v>4/26/2006</c:v>
                </c:pt>
                <c:pt idx="583">
                  <c:v>4/27/2006</c:v>
                </c:pt>
                <c:pt idx="584">
                  <c:v>4/28/2006</c:v>
                </c:pt>
                <c:pt idx="585">
                  <c:v>05/01/2006</c:v>
                </c:pt>
                <c:pt idx="586">
                  <c:v>05/02/2006</c:v>
                </c:pt>
                <c:pt idx="587">
                  <c:v>05/03/2006</c:v>
                </c:pt>
                <c:pt idx="588">
                  <c:v>05/04/2006</c:v>
                </c:pt>
                <c:pt idx="589">
                  <c:v>05/05/2006</c:v>
                </c:pt>
                <c:pt idx="590">
                  <c:v>05/08/2006</c:v>
                </c:pt>
                <c:pt idx="591">
                  <c:v>05/09/2006</c:v>
                </c:pt>
                <c:pt idx="592">
                  <c:v>05/10/2006</c:v>
                </c:pt>
                <c:pt idx="593">
                  <c:v>05/11/2006</c:v>
                </c:pt>
                <c:pt idx="594">
                  <c:v>05/12/2006</c:v>
                </c:pt>
                <c:pt idx="595">
                  <c:v>5/15/2006</c:v>
                </c:pt>
                <c:pt idx="596">
                  <c:v>5/16/2006</c:v>
                </c:pt>
                <c:pt idx="597">
                  <c:v>5/17/2006</c:v>
                </c:pt>
                <c:pt idx="598">
                  <c:v>5/18/2006</c:v>
                </c:pt>
                <c:pt idx="599">
                  <c:v>5/19/2006</c:v>
                </c:pt>
                <c:pt idx="600">
                  <c:v>5/22/2006</c:v>
                </c:pt>
                <c:pt idx="601">
                  <c:v>5/23/2006</c:v>
                </c:pt>
                <c:pt idx="602">
                  <c:v>5/24/2006</c:v>
                </c:pt>
                <c:pt idx="603">
                  <c:v>5/25/2006</c:v>
                </c:pt>
                <c:pt idx="604">
                  <c:v>5/26/2006</c:v>
                </c:pt>
                <c:pt idx="605">
                  <c:v>5/30/2006</c:v>
                </c:pt>
                <c:pt idx="606">
                  <c:v>5/31/2006</c:v>
                </c:pt>
                <c:pt idx="607">
                  <c:v>06/01/2006</c:v>
                </c:pt>
                <c:pt idx="608">
                  <c:v>06/02/2006</c:v>
                </c:pt>
                <c:pt idx="609">
                  <c:v>06/05/2006</c:v>
                </c:pt>
                <c:pt idx="610">
                  <c:v>06/06/2006</c:v>
                </c:pt>
                <c:pt idx="611">
                  <c:v>06/07/2006</c:v>
                </c:pt>
                <c:pt idx="612">
                  <c:v>06/08/2006</c:v>
                </c:pt>
                <c:pt idx="613">
                  <c:v>06/09/2006</c:v>
                </c:pt>
                <c:pt idx="614">
                  <c:v>06/12/2006</c:v>
                </c:pt>
                <c:pt idx="615">
                  <c:v>6/13/2006</c:v>
                </c:pt>
                <c:pt idx="616">
                  <c:v>6/14/2006</c:v>
                </c:pt>
                <c:pt idx="617">
                  <c:v>6/15/2006</c:v>
                </c:pt>
                <c:pt idx="618">
                  <c:v>6/16/2006</c:v>
                </c:pt>
                <c:pt idx="619">
                  <c:v>6/19/2006</c:v>
                </c:pt>
                <c:pt idx="620">
                  <c:v>6/20/2006</c:v>
                </c:pt>
                <c:pt idx="621">
                  <c:v>6/21/2006</c:v>
                </c:pt>
                <c:pt idx="622">
                  <c:v>6/22/2006</c:v>
                </c:pt>
                <c:pt idx="623">
                  <c:v>6/23/2006</c:v>
                </c:pt>
                <c:pt idx="624">
                  <c:v>6/26/2006</c:v>
                </c:pt>
                <c:pt idx="625">
                  <c:v>6/27/2006</c:v>
                </c:pt>
                <c:pt idx="626">
                  <c:v>6/28/2006</c:v>
                </c:pt>
                <c:pt idx="627">
                  <c:v>6/29/2006</c:v>
                </c:pt>
                <c:pt idx="628">
                  <c:v>6/30/2006</c:v>
                </c:pt>
                <c:pt idx="629">
                  <c:v>07/03/2006</c:v>
                </c:pt>
                <c:pt idx="630">
                  <c:v>07/05/2006</c:v>
                </c:pt>
                <c:pt idx="631">
                  <c:v>07/06/2006</c:v>
                </c:pt>
                <c:pt idx="632">
                  <c:v>07/07/2006</c:v>
                </c:pt>
                <c:pt idx="633">
                  <c:v>07/10/2006</c:v>
                </c:pt>
                <c:pt idx="634">
                  <c:v>07/11/2006</c:v>
                </c:pt>
                <c:pt idx="635">
                  <c:v>07/12/2006</c:v>
                </c:pt>
                <c:pt idx="636">
                  <c:v>7/13/2006</c:v>
                </c:pt>
                <c:pt idx="637">
                  <c:v>7/14/2006</c:v>
                </c:pt>
                <c:pt idx="638">
                  <c:v>7/17/2006</c:v>
                </c:pt>
                <c:pt idx="639">
                  <c:v>7/18/2006</c:v>
                </c:pt>
                <c:pt idx="640">
                  <c:v>7/19/2006</c:v>
                </c:pt>
                <c:pt idx="641">
                  <c:v>7/20/2006</c:v>
                </c:pt>
                <c:pt idx="642">
                  <c:v>7/21/2006</c:v>
                </c:pt>
                <c:pt idx="643">
                  <c:v>7/24/2006</c:v>
                </c:pt>
                <c:pt idx="644">
                  <c:v>7/25/2006</c:v>
                </c:pt>
                <c:pt idx="645">
                  <c:v>7/26/2006</c:v>
                </c:pt>
                <c:pt idx="646">
                  <c:v>7/27/2006</c:v>
                </c:pt>
                <c:pt idx="647">
                  <c:v>7/28/2006</c:v>
                </c:pt>
                <c:pt idx="648">
                  <c:v>7/31/2006</c:v>
                </c:pt>
                <c:pt idx="649">
                  <c:v>08/01/2006</c:v>
                </c:pt>
                <c:pt idx="650">
                  <c:v>08/02/2006</c:v>
                </c:pt>
                <c:pt idx="651">
                  <c:v>08/03/2006</c:v>
                </c:pt>
                <c:pt idx="652">
                  <c:v>08/04/2006</c:v>
                </c:pt>
                <c:pt idx="653">
                  <c:v>08/07/2006</c:v>
                </c:pt>
                <c:pt idx="654">
                  <c:v>08/08/2006</c:v>
                </c:pt>
                <c:pt idx="655">
                  <c:v>08/09/2006</c:v>
                </c:pt>
                <c:pt idx="656">
                  <c:v>08/10/2006</c:v>
                </c:pt>
                <c:pt idx="657">
                  <c:v>08/11/2006</c:v>
                </c:pt>
                <c:pt idx="658">
                  <c:v>8/14/2006</c:v>
                </c:pt>
                <c:pt idx="659">
                  <c:v>8/15/2006</c:v>
                </c:pt>
                <c:pt idx="660">
                  <c:v>8/16/2006</c:v>
                </c:pt>
                <c:pt idx="661">
                  <c:v>8/17/2006</c:v>
                </c:pt>
                <c:pt idx="662">
                  <c:v>8/18/2006</c:v>
                </c:pt>
                <c:pt idx="663">
                  <c:v>8/21/2006</c:v>
                </c:pt>
                <c:pt idx="664">
                  <c:v>8/22/2006</c:v>
                </c:pt>
                <c:pt idx="665">
                  <c:v>8/23/2006</c:v>
                </c:pt>
                <c:pt idx="666">
                  <c:v>8/24/2006</c:v>
                </c:pt>
                <c:pt idx="667">
                  <c:v>8/25/2006</c:v>
                </c:pt>
                <c:pt idx="668">
                  <c:v>8/28/2006</c:v>
                </c:pt>
                <c:pt idx="669">
                  <c:v>8/29/2006</c:v>
                </c:pt>
                <c:pt idx="670">
                  <c:v>8/30/2006</c:v>
                </c:pt>
                <c:pt idx="671">
                  <c:v>8/31/2006</c:v>
                </c:pt>
                <c:pt idx="672">
                  <c:v>09/01/2006</c:v>
                </c:pt>
                <c:pt idx="673">
                  <c:v>09/05/2006</c:v>
                </c:pt>
                <c:pt idx="674">
                  <c:v>09/06/2006</c:v>
                </c:pt>
                <c:pt idx="675">
                  <c:v>09/07/2006</c:v>
                </c:pt>
                <c:pt idx="676">
                  <c:v>09/08/2006</c:v>
                </c:pt>
                <c:pt idx="677">
                  <c:v>09/11/2006</c:v>
                </c:pt>
                <c:pt idx="678">
                  <c:v>09/12/2006</c:v>
                </c:pt>
                <c:pt idx="679">
                  <c:v>9/13/2006</c:v>
                </c:pt>
                <c:pt idx="680">
                  <c:v>9/14/2006</c:v>
                </c:pt>
                <c:pt idx="681">
                  <c:v>9/15/2006</c:v>
                </c:pt>
                <c:pt idx="682">
                  <c:v>9/18/2006</c:v>
                </c:pt>
                <c:pt idx="683">
                  <c:v>9/19/2006</c:v>
                </c:pt>
                <c:pt idx="684">
                  <c:v>9/20/2006</c:v>
                </c:pt>
                <c:pt idx="685">
                  <c:v>9/21/2006</c:v>
                </c:pt>
                <c:pt idx="686">
                  <c:v>9/22/2006</c:v>
                </c:pt>
                <c:pt idx="687">
                  <c:v>9/25/2006</c:v>
                </c:pt>
                <c:pt idx="688">
                  <c:v>9/26/2006</c:v>
                </c:pt>
                <c:pt idx="689">
                  <c:v>9/27/2006</c:v>
                </c:pt>
                <c:pt idx="690">
                  <c:v>9/28/2006</c:v>
                </c:pt>
                <c:pt idx="691">
                  <c:v>9/29/2006</c:v>
                </c:pt>
                <c:pt idx="692">
                  <c:v>10/02/2006</c:v>
                </c:pt>
                <c:pt idx="693">
                  <c:v>10/03/2006</c:v>
                </c:pt>
                <c:pt idx="694">
                  <c:v>10/04/2006</c:v>
                </c:pt>
                <c:pt idx="695">
                  <c:v>10/05/2006</c:v>
                </c:pt>
                <c:pt idx="696">
                  <c:v>10/06/2006</c:v>
                </c:pt>
                <c:pt idx="697">
                  <c:v>10/09/2006</c:v>
                </c:pt>
                <c:pt idx="698">
                  <c:v>10/10/2006</c:v>
                </c:pt>
                <c:pt idx="699">
                  <c:v>10/11/2006</c:v>
                </c:pt>
                <c:pt idx="700">
                  <c:v>10/12/2006</c:v>
                </c:pt>
                <c:pt idx="701">
                  <c:v>10/13/2006</c:v>
                </c:pt>
                <c:pt idx="702">
                  <c:v>10/16/2006</c:v>
                </c:pt>
                <c:pt idx="703">
                  <c:v>10/17/2006</c:v>
                </c:pt>
                <c:pt idx="704">
                  <c:v>10/18/2006</c:v>
                </c:pt>
                <c:pt idx="705">
                  <c:v>10/19/2006</c:v>
                </c:pt>
                <c:pt idx="706">
                  <c:v>10/20/2006</c:v>
                </c:pt>
                <c:pt idx="707">
                  <c:v>10/23/2006</c:v>
                </c:pt>
                <c:pt idx="708">
                  <c:v>10/24/2006</c:v>
                </c:pt>
                <c:pt idx="709">
                  <c:v>10/25/2006</c:v>
                </c:pt>
                <c:pt idx="710">
                  <c:v>10/26/2006</c:v>
                </c:pt>
                <c:pt idx="711">
                  <c:v>10/27/2006</c:v>
                </c:pt>
                <c:pt idx="712">
                  <c:v>10/30/2006</c:v>
                </c:pt>
                <c:pt idx="713">
                  <c:v>10/31/2006</c:v>
                </c:pt>
                <c:pt idx="714">
                  <c:v>11/01/2006</c:v>
                </c:pt>
                <c:pt idx="715">
                  <c:v>11/02/2006</c:v>
                </c:pt>
                <c:pt idx="716">
                  <c:v>11/03/2006</c:v>
                </c:pt>
                <c:pt idx="717">
                  <c:v>11/06/2006</c:v>
                </c:pt>
                <c:pt idx="718">
                  <c:v>11/07/2006</c:v>
                </c:pt>
                <c:pt idx="719">
                  <c:v>11/08/2006</c:v>
                </c:pt>
                <c:pt idx="720">
                  <c:v>11/09/2006</c:v>
                </c:pt>
                <c:pt idx="721">
                  <c:v>11/10/2006</c:v>
                </c:pt>
                <c:pt idx="722">
                  <c:v>11/13/2006</c:v>
                </c:pt>
                <c:pt idx="723">
                  <c:v>11/14/2006</c:v>
                </c:pt>
                <c:pt idx="724">
                  <c:v>11/15/2006</c:v>
                </c:pt>
                <c:pt idx="725">
                  <c:v>11/16/2006</c:v>
                </c:pt>
                <c:pt idx="726">
                  <c:v>11/17/2006</c:v>
                </c:pt>
                <c:pt idx="727">
                  <c:v>11/20/2006</c:v>
                </c:pt>
                <c:pt idx="728">
                  <c:v>11/21/2006</c:v>
                </c:pt>
                <c:pt idx="729">
                  <c:v>11/22/2006</c:v>
                </c:pt>
                <c:pt idx="730">
                  <c:v>11/24/2006</c:v>
                </c:pt>
                <c:pt idx="731">
                  <c:v>11/27/2006</c:v>
                </c:pt>
                <c:pt idx="732">
                  <c:v>11/28/2006</c:v>
                </c:pt>
                <c:pt idx="733">
                  <c:v>11/29/2006</c:v>
                </c:pt>
                <c:pt idx="734">
                  <c:v>11/30/2006</c:v>
                </c:pt>
                <c:pt idx="735">
                  <c:v>12/01/2006</c:v>
                </c:pt>
                <c:pt idx="736">
                  <c:v>12/04/2006</c:v>
                </c:pt>
                <c:pt idx="737">
                  <c:v>12/05/2006</c:v>
                </c:pt>
                <c:pt idx="738">
                  <c:v>12/06/2006</c:v>
                </c:pt>
                <c:pt idx="739">
                  <c:v>12/07/2006</c:v>
                </c:pt>
                <c:pt idx="740">
                  <c:v>12/08/2006</c:v>
                </c:pt>
                <c:pt idx="741">
                  <c:v>12/11/2006</c:v>
                </c:pt>
                <c:pt idx="742">
                  <c:v>12/12/2006</c:v>
                </c:pt>
                <c:pt idx="743">
                  <c:v>12/13/2006</c:v>
                </c:pt>
                <c:pt idx="744">
                  <c:v>12/14/2006</c:v>
                </c:pt>
                <c:pt idx="745">
                  <c:v>12/15/2006</c:v>
                </c:pt>
                <c:pt idx="746">
                  <c:v>12/18/2006</c:v>
                </c:pt>
                <c:pt idx="747">
                  <c:v>12/19/2006</c:v>
                </c:pt>
                <c:pt idx="748">
                  <c:v>12/20/2006</c:v>
                </c:pt>
                <c:pt idx="749">
                  <c:v>12/21/2006</c:v>
                </c:pt>
                <c:pt idx="750">
                  <c:v>12/22/2006</c:v>
                </c:pt>
                <c:pt idx="751">
                  <c:v>12/26/2006</c:v>
                </c:pt>
                <c:pt idx="752">
                  <c:v>12/27/2006</c:v>
                </c:pt>
                <c:pt idx="753">
                  <c:v>12/28/2006</c:v>
                </c:pt>
                <c:pt idx="754">
                  <c:v>12/29/2006</c:v>
                </c:pt>
                <c:pt idx="755">
                  <c:v>01/03/2007</c:v>
                </c:pt>
                <c:pt idx="756">
                  <c:v>01/04/2007</c:v>
                </c:pt>
                <c:pt idx="757">
                  <c:v>01/05/2007</c:v>
                </c:pt>
                <c:pt idx="758">
                  <c:v>01/08/2007</c:v>
                </c:pt>
                <c:pt idx="759">
                  <c:v>01/09/2007</c:v>
                </c:pt>
                <c:pt idx="760">
                  <c:v>01/10/2007</c:v>
                </c:pt>
                <c:pt idx="761">
                  <c:v>01/11/2007</c:v>
                </c:pt>
                <c:pt idx="762">
                  <c:v>01/12/2007</c:v>
                </c:pt>
                <c:pt idx="763">
                  <c:v>1/16/2007</c:v>
                </c:pt>
                <c:pt idx="764">
                  <c:v>1/17/2007</c:v>
                </c:pt>
                <c:pt idx="765">
                  <c:v>1/18/2007</c:v>
                </c:pt>
                <c:pt idx="766">
                  <c:v>1/19/2007</c:v>
                </c:pt>
                <c:pt idx="767">
                  <c:v>1/22/2007</c:v>
                </c:pt>
                <c:pt idx="768">
                  <c:v>1/23/2007</c:v>
                </c:pt>
                <c:pt idx="769">
                  <c:v>1/24/2007</c:v>
                </c:pt>
                <c:pt idx="770">
                  <c:v>1/25/2007</c:v>
                </c:pt>
                <c:pt idx="771">
                  <c:v>1/26/2007</c:v>
                </c:pt>
                <c:pt idx="772">
                  <c:v>1/29/2007</c:v>
                </c:pt>
                <c:pt idx="773">
                  <c:v>1/30/2007</c:v>
                </c:pt>
                <c:pt idx="774">
                  <c:v>1/31/2007</c:v>
                </c:pt>
                <c:pt idx="775">
                  <c:v>02/01/2007</c:v>
                </c:pt>
                <c:pt idx="776">
                  <c:v>02/02/2007</c:v>
                </c:pt>
                <c:pt idx="777">
                  <c:v>02/05/2007</c:v>
                </c:pt>
                <c:pt idx="778">
                  <c:v>02/06/2007</c:v>
                </c:pt>
                <c:pt idx="779">
                  <c:v>02/07/2007</c:v>
                </c:pt>
                <c:pt idx="780">
                  <c:v>02/08/2007</c:v>
                </c:pt>
                <c:pt idx="781">
                  <c:v>02/09/2007</c:v>
                </c:pt>
                <c:pt idx="782">
                  <c:v>02/12/2007</c:v>
                </c:pt>
                <c:pt idx="783">
                  <c:v>2/13/2007</c:v>
                </c:pt>
                <c:pt idx="784">
                  <c:v>2/14/2007</c:v>
                </c:pt>
                <c:pt idx="785">
                  <c:v>2/15/2007</c:v>
                </c:pt>
                <c:pt idx="786">
                  <c:v>2/16/2007</c:v>
                </c:pt>
                <c:pt idx="787">
                  <c:v>2/20/2007</c:v>
                </c:pt>
                <c:pt idx="788">
                  <c:v>2/21/2007</c:v>
                </c:pt>
                <c:pt idx="789">
                  <c:v>2/22/2007</c:v>
                </c:pt>
                <c:pt idx="790">
                  <c:v>2/23/2007</c:v>
                </c:pt>
                <c:pt idx="791">
                  <c:v>2/26/2007</c:v>
                </c:pt>
                <c:pt idx="792">
                  <c:v>2/27/2007</c:v>
                </c:pt>
                <c:pt idx="793">
                  <c:v>2/28/2007</c:v>
                </c:pt>
                <c:pt idx="794">
                  <c:v>03/01/2007</c:v>
                </c:pt>
                <c:pt idx="795">
                  <c:v>03/02/2007</c:v>
                </c:pt>
                <c:pt idx="796">
                  <c:v>03/05/2007</c:v>
                </c:pt>
                <c:pt idx="797">
                  <c:v>03/06/2007</c:v>
                </c:pt>
                <c:pt idx="798">
                  <c:v>03/07/2007</c:v>
                </c:pt>
                <c:pt idx="799">
                  <c:v>03/08/2007</c:v>
                </c:pt>
                <c:pt idx="800">
                  <c:v>03/09/2007</c:v>
                </c:pt>
                <c:pt idx="801">
                  <c:v>03/12/2007</c:v>
                </c:pt>
                <c:pt idx="802">
                  <c:v>3/13/2007</c:v>
                </c:pt>
                <c:pt idx="803">
                  <c:v>3/14/2007</c:v>
                </c:pt>
                <c:pt idx="804">
                  <c:v>3/15/2007</c:v>
                </c:pt>
                <c:pt idx="805">
                  <c:v>3/16/2007</c:v>
                </c:pt>
                <c:pt idx="806">
                  <c:v>3/19/2007</c:v>
                </c:pt>
                <c:pt idx="807">
                  <c:v>3/20/2007</c:v>
                </c:pt>
                <c:pt idx="808">
                  <c:v>3/21/2007</c:v>
                </c:pt>
                <c:pt idx="809">
                  <c:v>3/22/2007</c:v>
                </c:pt>
                <c:pt idx="810">
                  <c:v>3/23/2007</c:v>
                </c:pt>
                <c:pt idx="811">
                  <c:v>3/26/2007</c:v>
                </c:pt>
                <c:pt idx="812">
                  <c:v>3/27/2007</c:v>
                </c:pt>
                <c:pt idx="813">
                  <c:v>3/28/2007</c:v>
                </c:pt>
                <c:pt idx="814">
                  <c:v>3/29/2007</c:v>
                </c:pt>
                <c:pt idx="815">
                  <c:v>3/30/2007</c:v>
                </c:pt>
                <c:pt idx="816">
                  <c:v>04/02/2007</c:v>
                </c:pt>
                <c:pt idx="817">
                  <c:v>04/03/2007</c:v>
                </c:pt>
                <c:pt idx="818">
                  <c:v>04/04/2007</c:v>
                </c:pt>
                <c:pt idx="819">
                  <c:v>04/05/2007</c:v>
                </c:pt>
                <c:pt idx="820">
                  <c:v>04/09/2007</c:v>
                </c:pt>
                <c:pt idx="821">
                  <c:v>04/10/2007</c:v>
                </c:pt>
                <c:pt idx="822">
                  <c:v>04/11/2007</c:v>
                </c:pt>
                <c:pt idx="823">
                  <c:v>04/12/2007</c:v>
                </c:pt>
                <c:pt idx="824">
                  <c:v>4/13/2007</c:v>
                </c:pt>
                <c:pt idx="825">
                  <c:v>4/16/2007</c:v>
                </c:pt>
                <c:pt idx="826">
                  <c:v>4/17/2007</c:v>
                </c:pt>
                <c:pt idx="827">
                  <c:v>4/18/2007</c:v>
                </c:pt>
                <c:pt idx="828">
                  <c:v>4/19/2007</c:v>
                </c:pt>
                <c:pt idx="829">
                  <c:v>4/20/2007</c:v>
                </c:pt>
                <c:pt idx="830">
                  <c:v>4/23/2007</c:v>
                </c:pt>
                <c:pt idx="831">
                  <c:v>4/24/2007</c:v>
                </c:pt>
                <c:pt idx="832">
                  <c:v>4/25/2007</c:v>
                </c:pt>
                <c:pt idx="833">
                  <c:v>4/26/2007</c:v>
                </c:pt>
                <c:pt idx="834">
                  <c:v>4/27/2007</c:v>
                </c:pt>
                <c:pt idx="835">
                  <c:v>4/30/2007</c:v>
                </c:pt>
                <c:pt idx="836">
                  <c:v>05/01/2007</c:v>
                </c:pt>
                <c:pt idx="837">
                  <c:v>05/02/2007</c:v>
                </c:pt>
                <c:pt idx="838">
                  <c:v>05/03/2007</c:v>
                </c:pt>
                <c:pt idx="839">
                  <c:v>05/04/2007</c:v>
                </c:pt>
                <c:pt idx="840">
                  <c:v>05/07/2007</c:v>
                </c:pt>
                <c:pt idx="841">
                  <c:v>05/08/2007</c:v>
                </c:pt>
                <c:pt idx="842">
                  <c:v>05/09/2007</c:v>
                </c:pt>
                <c:pt idx="843">
                  <c:v>05/10/2007</c:v>
                </c:pt>
                <c:pt idx="844">
                  <c:v>05/11/2007</c:v>
                </c:pt>
                <c:pt idx="845">
                  <c:v>5/14/2007</c:v>
                </c:pt>
                <c:pt idx="846">
                  <c:v>5/15/2007</c:v>
                </c:pt>
                <c:pt idx="847">
                  <c:v>5/16/2007</c:v>
                </c:pt>
                <c:pt idx="848">
                  <c:v>5/17/2007</c:v>
                </c:pt>
                <c:pt idx="849">
                  <c:v>5/18/2007</c:v>
                </c:pt>
                <c:pt idx="850">
                  <c:v>5/21/2007</c:v>
                </c:pt>
                <c:pt idx="851">
                  <c:v>5/22/2007</c:v>
                </c:pt>
                <c:pt idx="852">
                  <c:v>5/23/2007</c:v>
                </c:pt>
                <c:pt idx="853">
                  <c:v>5/24/2007</c:v>
                </c:pt>
                <c:pt idx="854">
                  <c:v>5/25/2007</c:v>
                </c:pt>
                <c:pt idx="855">
                  <c:v>5/29/2007</c:v>
                </c:pt>
                <c:pt idx="856">
                  <c:v>5/30/2007</c:v>
                </c:pt>
                <c:pt idx="857">
                  <c:v>5/31/2007</c:v>
                </c:pt>
                <c:pt idx="858">
                  <c:v>06/01/2007</c:v>
                </c:pt>
                <c:pt idx="859">
                  <c:v>06/04/2007</c:v>
                </c:pt>
                <c:pt idx="860">
                  <c:v>06/05/2007</c:v>
                </c:pt>
                <c:pt idx="861">
                  <c:v>06/06/2007</c:v>
                </c:pt>
                <c:pt idx="862">
                  <c:v>06/07/2007</c:v>
                </c:pt>
                <c:pt idx="863">
                  <c:v>06/08/2007</c:v>
                </c:pt>
                <c:pt idx="864">
                  <c:v>06/11/2007</c:v>
                </c:pt>
                <c:pt idx="865">
                  <c:v>06/12/2007</c:v>
                </c:pt>
                <c:pt idx="866">
                  <c:v>6/13/2007</c:v>
                </c:pt>
                <c:pt idx="867">
                  <c:v>6/14/2007</c:v>
                </c:pt>
                <c:pt idx="868">
                  <c:v>6/15/2007</c:v>
                </c:pt>
                <c:pt idx="869">
                  <c:v>6/18/2007</c:v>
                </c:pt>
                <c:pt idx="870">
                  <c:v>6/19/2007</c:v>
                </c:pt>
                <c:pt idx="871">
                  <c:v>6/20/2007</c:v>
                </c:pt>
                <c:pt idx="872">
                  <c:v>6/21/2007</c:v>
                </c:pt>
                <c:pt idx="873">
                  <c:v>6/22/2007</c:v>
                </c:pt>
                <c:pt idx="874">
                  <c:v>6/25/2007</c:v>
                </c:pt>
                <c:pt idx="875">
                  <c:v>6/26/2007</c:v>
                </c:pt>
                <c:pt idx="876">
                  <c:v>6/27/2007</c:v>
                </c:pt>
                <c:pt idx="877">
                  <c:v>6/28/2007</c:v>
                </c:pt>
                <c:pt idx="878">
                  <c:v>6/29/2007</c:v>
                </c:pt>
                <c:pt idx="879">
                  <c:v>07/02/2007</c:v>
                </c:pt>
                <c:pt idx="880">
                  <c:v>07/03/2007</c:v>
                </c:pt>
                <c:pt idx="881">
                  <c:v>07/05/2007</c:v>
                </c:pt>
                <c:pt idx="882">
                  <c:v>07/06/2007</c:v>
                </c:pt>
                <c:pt idx="883">
                  <c:v>07/09/2007</c:v>
                </c:pt>
                <c:pt idx="884">
                  <c:v>07/10/2007</c:v>
                </c:pt>
                <c:pt idx="885">
                  <c:v>07/11/2007</c:v>
                </c:pt>
                <c:pt idx="886">
                  <c:v>07/12/2007</c:v>
                </c:pt>
                <c:pt idx="887">
                  <c:v>7/13/2007</c:v>
                </c:pt>
                <c:pt idx="888">
                  <c:v>7/16/2007</c:v>
                </c:pt>
                <c:pt idx="889">
                  <c:v>7/17/2007</c:v>
                </c:pt>
                <c:pt idx="890">
                  <c:v>7/18/2007</c:v>
                </c:pt>
                <c:pt idx="891">
                  <c:v>7/19/2007</c:v>
                </c:pt>
                <c:pt idx="892">
                  <c:v>7/20/2007</c:v>
                </c:pt>
                <c:pt idx="893">
                  <c:v>7/23/2007</c:v>
                </c:pt>
                <c:pt idx="894">
                  <c:v>7/24/2007</c:v>
                </c:pt>
                <c:pt idx="895">
                  <c:v>7/25/2007</c:v>
                </c:pt>
                <c:pt idx="896">
                  <c:v>7/26/2007</c:v>
                </c:pt>
                <c:pt idx="897">
                  <c:v>7/27/2007</c:v>
                </c:pt>
                <c:pt idx="898">
                  <c:v>7/30/2007</c:v>
                </c:pt>
                <c:pt idx="899">
                  <c:v>7/31/2007</c:v>
                </c:pt>
                <c:pt idx="900">
                  <c:v>08/01/2007</c:v>
                </c:pt>
                <c:pt idx="901">
                  <c:v>08/02/2007</c:v>
                </c:pt>
                <c:pt idx="902">
                  <c:v>08/03/2007</c:v>
                </c:pt>
                <c:pt idx="903">
                  <c:v>08/06/2007</c:v>
                </c:pt>
                <c:pt idx="904">
                  <c:v>08/07/2007</c:v>
                </c:pt>
                <c:pt idx="905">
                  <c:v>08/08/2007</c:v>
                </c:pt>
                <c:pt idx="906">
                  <c:v>08/09/2007</c:v>
                </c:pt>
                <c:pt idx="907">
                  <c:v>08/10/2007</c:v>
                </c:pt>
                <c:pt idx="908">
                  <c:v>8/13/2007</c:v>
                </c:pt>
                <c:pt idx="909">
                  <c:v>8/14/2007</c:v>
                </c:pt>
                <c:pt idx="910">
                  <c:v>8/15/2007</c:v>
                </c:pt>
                <c:pt idx="911">
                  <c:v>8/16/2007</c:v>
                </c:pt>
                <c:pt idx="912">
                  <c:v>8/17/2007</c:v>
                </c:pt>
                <c:pt idx="913">
                  <c:v>8/20/2007</c:v>
                </c:pt>
                <c:pt idx="914">
                  <c:v>8/21/2007</c:v>
                </c:pt>
                <c:pt idx="915">
                  <c:v>8/22/2007</c:v>
                </c:pt>
                <c:pt idx="916">
                  <c:v>8/23/2007</c:v>
                </c:pt>
                <c:pt idx="917">
                  <c:v>8/24/2007</c:v>
                </c:pt>
                <c:pt idx="918">
                  <c:v>8/27/2007</c:v>
                </c:pt>
                <c:pt idx="919">
                  <c:v>8/28/2007</c:v>
                </c:pt>
                <c:pt idx="920">
                  <c:v>8/29/2007</c:v>
                </c:pt>
                <c:pt idx="921">
                  <c:v>8/30/2007</c:v>
                </c:pt>
                <c:pt idx="922">
                  <c:v>8/31/2007</c:v>
                </c:pt>
                <c:pt idx="923">
                  <c:v>09/04/2007</c:v>
                </c:pt>
                <c:pt idx="924">
                  <c:v>09/05/2007</c:v>
                </c:pt>
                <c:pt idx="925">
                  <c:v>09/06/2007</c:v>
                </c:pt>
                <c:pt idx="926">
                  <c:v>09/07/2007</c:v>
                </c:pt>
                <c:pt idx="927">
                  <c:v>09/10/2007</c:v>
                </c:pt>
                <c:pt idx="928">
                  <c:v>09/11/2007</c:v>
                </c:pt>
                <c:pt idx="929">
                  <c:v>09/12/2007</c:v>
                </c:pt>
                <c:pt idx="930">
                  <c:v>9/13/2007</c:v>
                </c:pt>
                <c:pt idx="931">
                  <c:v>9/14/2007</c:v>
                </c:pt>
                <c:pt idx="932">
                  <c:v>9/17/2007</c:v>
                </c:pt>
                <c:pt idx="933">
                  <c:v>9/18/2007</c:v>
                </c:pt>
                <c:pt idx="934">
                  <c:v>9/19/2007</c:v>
                </c:pt>
                <c:pt idx="935">
                  <c:v>9/20/2007</c:v>
                </c:pt>
                <c:pt idx="936">
                  <c:v>9/21/2007</c:v>
                </c:pt>
                <c:pt idx="937">
                  <c:v>9/24/2007</c:v>
                </c:pt>
                <c:pt idx="938">
                  <c:v>9/25/2007</c:v>
                </c:pt>
                <c:pt idx="939">
                  <c:v>9/26/2007</c:v>
                </c:pt>
                <c:pt idx="940">
                  <c:v>9/27/2007</c:v>
                </c:pt>
                <c:pt idx="941">
                  <c:v>9/28/2007</c:v>
                </c:pt>
                <c:pt idx="942">
                  <c:v>10/01/2007</c:v>
                </c:pt>
                <c:pt idx="943">
                  <c:v>10/02/2007</c:v>
                </c:pt>
                <c:pt idx="944">
                  <c:v>10/03/2007</c:v>
                </c:pt>
                <c:pt idx="945">
                  <c:v>10/04/2007</c:v>
                </c:pt>
                <c:pt idx="946">
                  <c:v>10/05/2007</c:v>
                </c:pt>
                <c:pt idx="947">
                  <c:v>10/08/2007</c:v>
                </c:pt>
                <c:pt idx="948">
                  <c:v>10/09/2007</c:v>
                </c:pt>
                <c:pt idx="949">
                  <c:v>10/10/2007</c:v>
                </c:pt>
                <c:pt idx="950">
                  <c:v>10/11/2007</c:v>
                </c:pt>
                <c:pt idx="951">
                  <c:v>10/12/2007</c:v>
                </c:pt>
                <c:pt idx="952">
                  <c:v>10/15/2007</c:v>
                </c:pt>
                <c:pt idx="953">
                  <c:v>10/16/2007</c:v>
                </c:pt>
                <c:pt idx="954">
                  <c:v>10/17/2007</c:v>
                </c:pt>
                <c:pt idx="955">
                  <c:v>10/18/2007</c:v>
                </c:pt>
                <c:pt idx="956">
                  <c:v>10/19/2007</c:v>
                </c:pt>
                <c:pt idx="957">
                  <c:v>10/22/2007</c:v>
                </c:pt>
                <c:pt idx="958">
                  <c:v>10/23/2007</c:v>
                </c:pt>
                <c:pt idx="959">
                  <c:v>10/24/2007</c:v>
                </c:pt>
                <c:pt idx="960">
                  <c:v>10/25/2007</c:v>
                </c:pt>
                <c:pt idx="961">
                  <c:v>10/26/2007</c:v>
                </c:pt>
                <c:pt idx="962">
                  <c:v>10/29/2007</c:v>
                </c:pt>
                <c:pt idx="963">
                  <c:v>10/30/2007</c:v>
                </c:pt>
                <c:pt idx="964">
                  <c:v>10/31/2007</c:v>
                </c:pt>
                <c:pt idx="965">
                  <c:v>11/01/2007</c:v>
                </c:pt>
                <c:pt idx="966">
                  <c:v>11/02/2007</c:v>
                </c:pt>
                <c:pt idx="967">
                  <c:v>11/05/2007</c:v>
                </c:pt>
                <c:pt idx="968">
                  <c:v>11/06/2007</c:v>
                </c:pt>
                <c:pt idx="969">
                  <c:v>11/07/2007</c:v>
                </c:pt>
                <c:pt idx="970">
                  <c:v>11/08/2007</c:v>
                </c:pt>
                <c:pt idx="971">
                  <c:v>11/09/2007</c:v>
                </c:pt>
                <c:pt idx="972">
                  <c:v>11/12/2007</c:v>
                </c:pt>
                <c:pt idx="973">
                  <c:v>11/13/2007</c:v>
                </c:pt>
                <c:pt idx="974">
                  <c:v>11/14/2007</c:v>
                </c:pt>
                <c:pt idx="975">
                  <c:v>11/15/2007</c:v>
                </c:pt>
                <c:pt idx="976">
                  <c:v>11/16/2007</c:v>
                </c:pt>
                <c:pt idx="977">
                  <c:v>11/19/2007</c:v>
                </c:pt>
                <c:pt idx="978">
                  <c:v>11/20/2007</c:v>
                </c:pt>
                <c:pt idx="979">
                  <c:v>11/21/2007</c:v>
                </c:pt>
                <c:pt idx="980">
                  <c:v>11/23/2007</c:v>
                </c:pt>
                <c:pt idx="981">
                  <c:v>11/26/2007</c:v>
                </c:pt>
                <c:pt idx="982">
                  <c:v>11/27/2007</c:v>
                </c:pt>
                <c:pt idx="983">
                  <c:v>11/28/2007</c:v>
                </c:pt>
                <c:pt idx="984">
                  <c:v>11/29/2007</c:v>
                </c:pt>
                <c:pt idx="985">
                  <c:v>11/30/2007</c:v>
                </c:pt>
                <c:pt idx="986">
                  <c:v>12/03/2007</c:v>
                </c:pt>
                <c:pt idx="987">
                  <c:v>12/04/2007</c:v>
                </c:pt>
                <c:pt idx="988">
                  <c:v>12/05/2007</c:v>
                </c:pt>
                <c:pt idx="989">
                  <c:v>12/06/2007</c:v>
                </c:pt>
                <c:pt idx="990">
                  <c:v>12/07/2007</c:v>
                </c:pt>
                <c:pt idx="991">
                  <c:v>12/10/2007</c:v>
                </c:pt>
                <c:pt idx="992">
                  <c:v>12/11/2007</c:v>
                </c:pt>
                <c:pt idx="993">
                  <c:v>12/12/2007</c:v>
                </c:pt>
                <c:pt idx="994">
                  <c:v>12/13/2007</c:v>
                </c:pt>
                <c:pt idx="995">
                  <c:v>12/14/2007</c:v>
                </c:pt>
                <c:pt idx="996">
                  <c:v>12/17/2007</c:v>
                </c:pt>
                <c:pt idx="997">
                  <c:v>12/18/2007</c:v>
                </c:pt>
                <c:pt idx="998">
                  <c:v>12/19/2007</c:v>
                </c:pt>
                <c:pt idx="999">
                  <c:v>12/20/2007</c:v>
                </c:pt>
                <c:pt idx="1000">
                  <c:v>12/21/2007</c:v>
                </c:pt>
                <c:pt idx="1001">
                  <c:v>12/24/2007</c:v>
                </c:pt>
                <c:pt idx="1002">
                  <c:v>12/26/2007</c:v>
                </c:pt>
                <c:pt idx="1003">
                  <c:v>12/27/2007</c:v>
                </c:pt>
                <c:pt idx="1004">
                  <c:v>12/28/2007</c:v>
                </c:pt>
                <c:pt idx="1005">
                  <c:v>12/31/2007</c:v>
                </c:pt>
                <c:pt idx="1006">
                  <c:v>01/02/2008</c:v>
                </c:pt>
                <c:pt idx="1007">
                  <c:v>01/03/2008</c:v>
                </c:pt>
                <c:pt idx="1008">
                  <c:v>01/04/2008</c:v>
                </c:pt>
                <c:pt idx="1009">
                  <c:v>01/07/2008</c:v>
                </c:pt>
                <c:pt idx="1010">
                  <c:v>01/08/2008</c:v>
                </c:pt>
                <c:pt idx="1011">
                  <c:v>01/09/2008</c:v>
                </c:pt>
                <c:pt idx="1012">
                  <c:v>01/10/2008</c:v>
                </c:pt>
                <c:pt idx="1013">
                  <c:v>01/11/2008</c:v>
                </c:pt>
                <c:pt idx="1014">
                  <c:v>1/14/2008</c:v>
                </c:pt>
                <c:pt idx="1015">
                  <c:v>1/15/2008</c:v>
                </c:pt>
                <c:pt idx="1016">
                  <c:v>1/16/2008</c:v>
                </c:pt>
                <c:pt idx="1017">
                  <c:v>1/17/2008</c:v>
                </c:pt>
                <c:pt idx="1018">
                  <c:v>1/18/2008</c:v>
                </c:pt>
                <c:pt idx="1019">
                  <c:v>1/22/2008</c:v>
                </c:pt>
                <c:pt idx="1020">
                  <c:v>1/23/2008</c:v>
                </c:pt>
                <c:pt idx="1021">
                  <c:v>1/24/2008</c:v>
                </c:pt>
                <c:pt idx="1022">
                  <c:v>1/25/2008</c:v>
                </c:pt>
                <c:pt idx="1023">
                  <c:v>1/28/2008</c:v>
                </c:pt>
                <c:pt idx="1024">
                  <c:v>1/29/2008</c:v>
                </c:pt>
                <c:pt idx="1025">
                  <c:v>1/30/2008</c:v>
                </c:pt>
                <c:pt idx="1026">
                  <c:v>1/31/2008</c:v>
                </c:pt>
                <c:pt idx="1027">
                  <c:v>02/01/2008</c:v>
                </c:pt>
                <c:pt idx="1028">
                  <c:v>02/04/2008</c:v>
                </c:pt>
                <c:pt idx="1029">
                  <c:v>02/05/2008</c:v>
                </c:pt>
                <c:pt idx="1030">
                  <c:v>02/06/2008</c:v>
                </c:pt>
                <c:pt idx="1031">
                  <c:v>02/07/2008</c:v>
                </c:pt>
                <c:pt idx="1032">
                  <c:v>02/08/2008</c:v>
                </c:pt>
                <c:pt idx="1033">
                  <c:v>02/11/2008</c:v>
                </c:pt>
                <c:pt idx="1034">
                  <c:v>02/12/2008</c:v>
                </c:pt>
                <c:pt idx="1035">
                  <c:v>2/13/2008</c:v>
                </c:pt>
                <c:pt idx="1036">
                  <c:v>2/14/2008</c:v>
                </c:pt>
                <c:pt idx="1037">
                  <c:v>2/15/2008</c:v>
                </c:pt>
                <c:pt idx="1038">
                  <c:v>2/19/2008</c:v>
                </c:pt>
                <c:pt idx="1039">
                  <c:v>2/20/2008</c:v>
                </c:pt>
                <c:pt idx="1040">
                  <c:v>2/21/2008</c:v>
                </c:pt>
                <c:pt idx="1041">
                  <c:v>2/22/2008</c:v>
                </c:pt>
                <c:pt idx="1042">
                  <c:v>2/25/2008</c:v>
                </c:pt>
                <c:pt idx="1043">
                  <c:v>2/26/2008</c:v>
                </c:pt>
                <c:pt idx="1044">
                  <c:v>2/27/2008</c:v>
                </c:pt>
                <c:pt idx="1045">
                  <c:v>2/28/2008</c:v>
                </c:pt>
                <c:pt idx="1046">
                  <c:v>2/29/2008</c:v>
                </c:pt>
                <c:pt idx="1047">
                  <c:v>03/03/2008</c:v>
                </c:pt>
                <c:pt idx="1048">
                  <c:v>03/04/2008</c:v>
                </c:pt>
                <c:pt idx="1049">
                  <c:v>03/05/2008</c:v>
                </c:pt>
                <c:pt idx="1050">
                  <c:v>03/06/2008</c:v>
                </c:pt>
                <c:pt idx="1051">
                  <c:v>03/07/2008</c:v>
                </c:pt>
                <c:pt idx="1052">
                  <c:v>03/10/2008</c:v>
                </c:pt>
                <c:pt idx="1053">
                  <c:v>03/11/2008</c:v>
                </c:pt>
                <c:pt idx="1054">
                  <c:v>03/12/2008</c:v>
                </c:pt>
                <c:pt idx="1055">
                  <c:v>3/13/2008</c:v>
                </c:pt>
                <c:pt idx="1056">
                  <c:v>3/14/2008</c:v>
                </c:pt>
                <c:pt idx="1057">
                  <c:v>3/17/2008</c:v>
                </c:pt>
                <c:pt idx="1058">
                  <c:v>3/18/2008</c:v>
                </c:pt>
                <c:pt idx="1059">
                  <c:v>3/19/2008</c:v>
                </c:pt>
                <c:pt idx="1060">
                  <c:v>3/20/2008</c:v>
                </c:pt>
                <c:pt idx="1061">
                  <c:v>3/24/2008</c:v>
                </c:pt>
                <c:pt idx="1062">
                  <c:v>3/25/2008</c:v>
                </c:pt>
                <c:pt idx="1063">
                  <c:v>3/26/2008</c:v>
                </c:pt>
                <c:pt idx="1064">
                  <c:v>3/27/2008</c:v>
                </c:pt>
                <c:pt idx="1065">
                  <c:v>3/28/2008</c:v>
                </c:pt>
                <c:pt idx="1066">
                  <c:v>3/31/2008</c:v>
                </c:pt>
                <c:pt idx="1067">
                  <c:v>04/01/2008</c:v>
                </c:pt>
                <c:pt idx="1068">
                  <c:v>04/02/2008</c:v>
                </c:pt>
                <c:pt idx="1069">
                  <c:v>04/03/2008</c:v>
                </c:pt>
                <c:pt idx="1070">
                  <c:v>04/04/2008</c:v>
                </c:pt>
                <c:pt idx="1071">
                  <c:v>04/07/2008</c:v>
                </c:pt>
                <c:pt idx="1072">
                  <c:v>04/08/2008</c:v>
                </c:pt>
                <c:pt idx="1073">
                  <c:v>04/09/2008</c:v>
                </c:pt>
                <c:pt idx="1074">
                  <c:v>04/10/2008</c:v>
                </c:pt>
                <c:pt idx="1075">
                  <c:v>04/11/2008</c:v>
                </c:pt>
                <c:pt idx="1076">
                  <c:v>4/14/2008</c:v>
                </c:pt>
                <c:pt idx="1077">
                  <c:v>4/15/2008</c:v>
                </c:pt>
                <c:pt idx="1078">
                  <c:v>4/16/2008</c:v>
                </c:pt>
                <c:pt idx="1079">
                  <c:v>4/17/2008</c:v>
                </c:pt>
                <c:pt idx="1080">
                  <c:v>4/18/2008</c:v>
                </c:pt>
                <c:pt idx="1081">
                  <c:v>4/21/2008</c:v>
                </c:pt>
                <c:pt idx="1082">
                  <c:v>4/22/2008</c:v>
                </c:pt>
                <c:pt idx="1083">
                  <c:v>4/23/2008</c:v>
                </c:pt>
                <c:pt idx="1084">
                  <c:v>4/24/2008</c:v>
                </c:pt>
                <c:pt idx="1085">
                  <c:v>4/25/2008</c:v>
                </c:pt>
                <c:pt idx="1086">
                  <c:v>4/28/2008</c:v>
                </c:pt>
                <c:pt idx="1087">
                  <c:v>4/29/2008</c:v>
                </c:pt>
                <c:pt idx="1088">
                  <c:v>4/30/2008</c:v>
                </c:pt>
                <c:pt idx="1089">
                  <c:v>05/01/2008</c:v>
                </c:pt>
                <c:pt idx="1090">
                  <c:v>05/02/2008</c:v>
                </c:pt>
                <c:pt idx="1091">
                  <c:v>05/05/2008</c:v>
                </c:pt>
                <c:pt idx="1092">
                  <c:v>05/06/2008</c:v>
                </c:pt>
                <c:pt idx="1093">
                  <c:v>05/07/2008</c:v>
                </c:pt>
                <c:pt idx="1094">
                  <c:v>05/08/2008</c:v>
                </c:pt>
                <c:pt idx="1095">
                  <c:v>05/09/2008</c:v>
                </c:pt>
                <c:pt idx="1096">
                  <c:v>05/12/2008</c:v>
                </c:pt>
                <c:pt idx="1097">
                  <c:v>5/13/2008</c:v>
                </c:pt>
                <c:pt idx="1098">
                  <c:v>5/14/2008</c:v>
                </c:pt>
                <c:pt idx="1099">
                  <c:v>5/15/2008</c:v>
                </c:pt>
                <c:pt idx="1100">
                  <c:v>5/16/2008</c:v>
                </c:pt>
                <c:pt idx="1101">
                  <c:v>5/19/2008</c:v>
                </c:pt>
                <c:pt idx="1102">
                  <c:v>5/20/2008</c:v>
                </c:pt>
                <c:pt idx="1103">
                  <c:v>5/21/2008</c:v>
                </c:pt>
                <c:pt idx="1104">
                  <c:v>5/22/2008</c:v>
                </c:pt>
                <c:pt idx="1105">
                  <c:v>5/23/2008</c:v>
                </c:pt>
                <c:pt idx="1106">
                  <c:v>5/27/2008</c:v>
                </c:pt>
                <c:pt idx="1107">
                  <c:v>5/28/2008</c:v>
                </c:pt>
                <c:pt idx="1108">
                  <c:v>5/29/2008</c:v>
                </c:pt>
                <c:pt idx="1109">
                  <c:v>5/30/2008</c:v>
                </c:pt>
                <c:pt idx="1110">
                  <c:v>06/02/2008</c:v>
                </c:pt>
                <c:pt idx="1111">
                  <c:v>06/03/2008</c:v>
                </c:pt>
                <c:pt idx="1112">
                  <c:v>06/04/2008</c:v>
                </c:pt>
                <c:pt idx="1113">
                  <c:v>06/05/2008</c:v>
                </c:pt>
                <c:pt idx="1114">
                  <c:v>06/06/2008</c:v>
                </c:pt>
                <c:pt idx="1115">
                  <c:v>06/09/2008</c:v>
                </c:pt>
                <c:pt idx="1116">
                  <c:v>06/10/2008</c:v>
                </c:pt>
                <c:pt idx="1117">
                  <c:v>06/11/2008</c:v>
                </c:pt>
                <c:pt idx="1118">
                  <c:v>06/12/2008</c:v>
                </c:pt>
                <c:pt idx="1119">
                  <c:v>6/13/2008</c:v>
                </c:pt>
                <c:pt idx="1120">
                  <c:v>6/16/2008</c:v>
                </c:pt>
                <c:pt idx="1121">
                  <c:v>6/17/2008</c:v>
                </c:pt>
                <c:pt idx="1122">
                  <c:v>6/18/2008</c:v>
                </c:pt>
                <c:pt idx="1123">
                  <c:v>6/19/2008</c:v>
                </c:pt>
                <c:pt idx="1124">
                  <c:v>6/20/2008</c:v>
                </c:pt>
                <c:pt idx="1125">
                  <c:v>6/23/2008</c:v>
                </c:pt>
                <c:pt idx="1126">
                  <c:v>6/24/2008</c:v>
                </c:pt>
                <c:pt idx="1127">
                  <c:v>6/25/2008</c:v>
                </c:pt>
                <c:pt idx="1128">
                  <c:v>6/26/2008</c:v>
                </c:pt>
                <c:pt idx="1129">
                  <c:v>6/27/2008</c:v>
                </c:pt>
                <c:pt idx="1130">
                  <c:v>6/30/2008</c:v>
                </c:pt>
                <c:pt idx="1131">
                  <c:v>07/01/2008</c:v>
                </c:pt>
                <c:pt idx="1132">
                  <c:v>07/02/2008</c:v>
                </c:pt>
                <c:pt idx="1133">
                  <c:v>07/03/2008</c:v>
                </c:pt>
                <c:pt idx="1134">
                  <c:v>07/07/2008</c:v>
                </c:pt>
                <c:pt idx="1135">
                  <c:v>07/08/2008</c:v>
                </c:pt>
                <c:pt idx="1136">
                  <c:v>07/09/2008</c:v>
                </c:pt>
                <c:pt idx="1137">
                  <c:v>07/10/2008</c:v>
                </c:pt>
                <c:pt idx="1138">
                  <c:v>07/11/2008</c:v>
                </c:pt>
                <c:pt idx="1139">
                  <c:v>7/14/2008</c:v>
                </c:pt>
                <c:pt idx="1140">
                  <c:v>7/15/2008</c:v>
                </c:pt>
                <c:pt idx="1141">
                  <c:v>7/16/2008</c:v>
                </c:pt>
                <c:pt idx="1142">
                  <c:v>7/17/2008</c:v>
                </c:pt>
                <c:pt idx="1143">
                  <c:v>7/18/2008</c:v>
                </c:pt>
                <c:pt idx="1144">
                  <c:v>7/21/2008</c:v>
                </c:pt>
                <c:pt idx="1145">
                  <c:v>7/22/2008</c:v>
                </c:pt>
                <c:pt idx="1146">
                  <c:v>7/23/2008</c:v>
                </c:pt>
                <c:pt idx="1147">
                  <c:v>7/24/2008</c:v>
                </c:pt>
                <c:pt idx="1148">
                  <c:v>7/25/2008</c:v>
                </c:pt>
                <c:pt idx="1149">
                  <c:v>7/28/2008</c:v>
                </c:pt>
                <c:pt idx="1150">
                  <c:v>7/29/2008</c:v>
                </c:pt>
                <c:pt idx="1151">
                  <c:v>7/30/2008</c:v>
                </c:pt>
                <c:pt idx="1152">
                  <c:v>7/31/2008</c:v>
                </c:pt>
                <c:pt idx="1153">
                  <c:v>08/01/2008</c:v>
                </c:pt>
                <c:pt idx="1154">
                  <c:v>08/04/2008</c:v>
                </c:pt>
                <c:pt idx="1155">
                  <c:v>08/05/2008</c:v>
                </c:pt>
                <c:pt idx="1156">
                  <c:v>08/06/2008</c:v>
                </c:pt>
                <c:pt idx="1157">
                  <c:v>08/07/2008</c:v>
                </c:pt>
                <c:pt idx="1158">
                  <c:v>08/08/2008</c:v>
                </c:pt>
                <c:pt idx="1159">
                  <c:v>08/11/2008</c:v>
                </c:pt>
                <c:pt idx="1160">
                  <c:v>08/12/2008</c:v>
                </c:pt>
                <c:pt idx="1161">
                  <c:v>8/13/2008</c:v>
                </c:pt>
                <c:pt idx="1162">
                  <c:v>8/14/2008</c:v>
                </c:pt>
                <c:pt idx="1163">
                  <c:v>8/15/2008</c:v>
                </c:pt>
                <c:pt idx="1164">
                  <c:v>8/18/2008</c:v>
                </c:pt>
                <c:pt idx="1165">
                  <c:v>8/19/2008</c:v>
                </c:pt>
                <c:pt idx="1166">
                  <c:v>8/20/2008</c:v>
                </c:pt>
                <c:pt idx="1167">
                  <c:v>8/21/2008</c:v>
                </c:pt>
                <c:pt idx="1168">
                  <c:v>8/22/2008</c:v>
                </c:pt>
                <c:pt idx="1169">
                  <c:v>8/25/2008</c:v>
                </c:pt>
                <c:pt idx="1170">
                  <c:v>8/26/2008</c:v>
                </c:pt>
                <c:pt idx="1171">
                  <c:v>8/27/2008</c:v>
                </c:pt>
                <c:pt idx="1172">
                  <c:v>8/28/2008</c:v>
                </c:pt>
                <c:pt idx="1173">
                  <c:v>8/29/2008</c:v>
                </c:pt>
                <c:pt idx="1174">
                  <c:v>09/02/2008</c:v>
                </c:pt>
                <c:pt idx="1175">
                  <c:v>09/03/2008</c:v>
                </c:pt>
                <c:pt idx="1176">
                  <c:v>09/04/2008</c:v>
                </c:pt>
                <c:pt idx="1177">
                  <c:v>09/05/2008</c:v>
                </c:pt>
                <c:pt idx="1178">
                  <c:v>09/08/2008</c:v>
                </c:pt>
                <c:pt idx="1179">
                  <c:v>09/09/2008</c:v>
                </c:pt>
                <c:pt idx="1180">
                  <c:v>09/10/2008</c:v>
                </c:pt>
                <c:pt idx="1181">
                  <c:v>09/11/2008</c:v>
                </c:pt>
                <c:pt idx="1182">
                  <c:v>09/12/2008</c:v>
                </c:pt>
                <c:pt idx="1183">
                  <c:v>9/15/2008</c:v>
                </c:pt>
                <c:pt idx="1184">
                  <c:v>9/16/2008</c:v>
                </c:pt>
                <c:pt idx="1185">
                  <c:v>9/17/2008</c:v>
                </c:pt>
                <c:pt idx="1186">
                  <c:v>9/18/2008</c:v>
                </c:pt>
                <c:pt idx="1187">
                  <c:v>9/19/2008</c:v>
                </c:pt>
                <c:pt idx="1188">
                  <c:v>9/22/2008</c:v>
                </c:pt>
                <c:pt idx="1189">
                  <c:v>9/23/2008</c:v>
                </c:pt>
                <c:pt idx="1190">
                  <c:v>9/24/2008</c:v>
                </c:pt>
                <c:pt idx="1191">
                  <c:v>9/25/2008</c:v>
                </c:pt>
                <c:pt idx="1192">
                  <c:v>9/26/2008</c:v>
                </c:pt>
                <c:pt idx="1193">
                  <c:v>9/29/2008</c:v>
                </c:pt>
                <c:pt idx="1194">
                  <c:v>9/30/2008</c:v>
                </c:pt>
                <c:pt idx="1195">
                  <c:v>10/01/2008</c:v>
                </c:pt>
                <c:pt idx="1196">
                  <c:v>10/02/2008</c:v>
                </c:pt>
                <c:pt idx="1197">
                  <c:v>10/03/2008</c:v>
                </c:pt>
                <c:pt idx="1198">
                  <c:v>10/06/2008</c:v>
                </c:pt>
                <c:pt idx="1199">
                  <c:v>10/07/2008</c:v>
                </c:pt>
                <c:pt idx="1200">
                  <c:v>10/08/2008</c:v>
                </c:pt>
                <c:pt idx="1201">
                  <c:v>10/09/2008</c:v>
                </c:pt>
                <c:pt idx="1202">
                  <c:v>10/10/2008</c:v>
                </c:pt>
                <c:pt idx="1203">
                  <c:v>10/13/2008</c:v>
                </c:pt>
                <c:pt idx="1204">
                  <c:v>10/14/2008</c:v>
                </c:pt>
                <c:pt idx="1205">
                  <c:v>10/15/2008</c:v>
                </c:pt>
                <c:pt idx="1206">
                  <c:v>10/16/2008</c:v>
                </c:pt>
                <c:pt idx="1207">
                  <c:v>10/17/2008</c:v>
                </c:pt>
                <c:pt idx="1208">
                  <c:v>10/20/2008</c:v>
                </c:pt>
                <c:pt idx="1209">
                  <c:v>10/21/2008</c:v>
                </c:pt>
                <c:pt idx="1210">
                  <c:v>10/22/2008</c:v>
                </c:pt>
                <c:pt idx="1211">
                  <c:v>10/23/2008</c:v>
                </c:pt>
                <c:pt idx="1212">
                  <c:v>10/24/2008</c:v>
                </c:pt>
                <c:pt idx="1213">
                  <c:v>10/27/2008</c:v>
                </c:pt>
                <c:pt idx="1214">
                  <c:v>10/28/2008</c:v>
                </c:pt>
                <c:pt idx="1215">
                  <c:v>10/29/2008</c:v>
                </c:pt>
                <c:pt idx="1216">
                  <c:v>10/30/2008</c:v>
                </c:pt>
                <c:pt idx="1217">
                  <c:v>10/31/2008</c:v>
                </c:pt>
                <c:pt idx="1218">
                  <c:v>11/03/2008</c:v>
                </c:pt>
                <c:pt idx="1219">
                  <c:v>11/04/2008</c:v>
                </c:pt>
                <c:pt idx="1220">
                  <c:v>11/05/2008</c:v>
                </c:pt>
                <c:pt idx="1221">
                  <c:v>11/06/2008</c:v>
                </c:pt>
                <c:pt idx="1222">
                  <c:v>11/07/2008</c:v>
                </c:pt>
                <c:pt idx="1223">
                  <c:v>11/10/2008</c:v>
                </c:pt>
                <c:pt idx="1224">
                  <c:v>11/11/2008</c:v>
                </c:pt>
                <c:pt idx="1225">
                  <c:v>11/12/2008</c:v>
                </c:pt>
                <c:pt idx="1226">
                  <c:v>11/13/2008</c:v>
                </c:pt>
                <c:pt idx="1227">
                  <c:v>11/14/2008</c:v>
                </c:pt>
                <c:pt idx="1228">
                  <c:v>11/17/2008</c:v>
                </c:pt>
                <c:pt idx="1229">
                  <c:v>11/18/2008</c:v>
                </c:pt>
                <c:pt idx="1230">
                  <c:v>11/19/2008</c:v>
                </c:pt>
                <c:pt idx="1231">
                  <c:v>11/20/2008</c:v>
                </c:pt>
                <c:pt idx="1232">
                  <c:v>11/21/2008</c:v>
                </c:pt>
                <c:pt idx="1233">
                  <c:v>11/24/2008</c:v>
                </c:pt>
                <c:pt idx="1234">
                  <c:v>11/25/2008</c:v>
                </c:pt>
                <c:pt idx="1235">
                  <c:v>11/26/2008</c:v>
                </c:pt>
                <c:pt idx="1236">
                  <c:v>11/28/2008</c:v>
                </c:pt>
                <c:pt idx="1237">
                  <c:v>12/01/2008</c:v>
                </c:pt>
                <c:pt idx="1238">
                  <c:v>12/02/2008</c:v>
                </c:pt>
                <c:pt idx="1239">
                  <c:v>12/03/2008</c:v>
                </c:pt>
                <c:pt idx="1240">
                  <c:v>12/04/2008</c:v>
                </c:pt>
                <c:pt idx="1241">
                  <c:v>12/05/2008</c:v>
                </c:pt>
                <c:pt idx="1242">
                  <c:v>12/08/2008</c:v>
                </c:pt>
                <c:pt idx="1243">
                  <c:v>12/09/2008</c:v>
                </c:pt>
                <c:pt idx="1244">
                  <c:v>12/10/2008</c:v>
                </c:pt>
                <c:pt idx="1245">
                  <c:v>12/11/2008</c:v>
                </c:pt>
                <c:pt idx="1246">
                  <c:v>12/12/2008</c:v>
                </c:pt>
                <c:pt idx="1247">
                  <c:v>12/15/2008</c:v>
                </c:pt>
                <c:pt idx="1248">
                  <c:v>12/16/2008</c:v>
                </c:pt>
                <c:pt idx="1249">
                  <c:v>12/17/2008</c:v>
                </c:pt>
                <c:pt idx="1250">
                  <c:v>12/18/2008</c:v>
                </c:pt>
                <c:pt idx="1251">
                  <c:v>12/19/2008</c:v>
                </c:pt>
                <c:pt idx="1252">
                  <c:v>12/22/2008</c:v>
                </c:pt>
                <c:pt idx="1253">
                  <c:v>12/23/2008</c:v>
                </c:pt>
                <c:pt idx="1254">
                  <c:v>12/24/2008</c:v>
                </c:pt>
                <c:pt idx="1255">
                  <c:v>12/26/2008</c:v>
                </c:pt>
                <c:pt idx="1256">
                  <c:v>12/29/2008</c:v>
                </c:pt>
                <c:pt idx="1257">
                  <c:v>12/30/2008</c:v>
                </c:pt>
                <c:pt idx="1258">
                  <c:v>12/31/2008</c:v>
                </c:pt>
                <c:pt idx="1259">
                  <c:v>01/02/2009</c:v>
                </c:pt>
                <c:pt idx="1260">
                  <c:v>01/05/2009</c:v>
                </c:pt>
                <c:pt idx="1261">
                  <c:v>01/06/2009</c:v>
                </c:pt>
                <c:pt idx="1262">
                  <c:v>01/07/2009</c:v>
                </c:pt>
                <c:pt idx="1263">
                  <c:v>01/08/2009</c:v>
                </c:pt>
                <c:pt idx="1264">
                  <c:v>01/09/2009</c:v>
                </c:pt>
                <c:pt idx="1265">
                  <c:v>01/12/2009</c:v>
                </c:pt>
                <c:pt idx="1266">
                  <c:v>1/13/2009</c:v>
                </c:pt>
                <c:pt idx="1267">
                  <c:v>1/14/2009</c:v>
                </c:pt>
                <c:pt idx="1268">
                  <c:v>1/15/2009</c:v>
                </c:pt>
                <c:pt idx="1269">
                  <c:v>1/16/2009</c:v>
                </c:pt>
                <c:pt idx="1270">
                  <c:v>1/20/2009</c:v>
                </c:pt>
                <c:pt idx="1271">
                  <c:v>1/21/2009</c:v>
                </c:pt>
                <c:pt idx="1272">
                  <c:v>1/22/2009</c:v>
                </c:pt>
                <c:pt idx="1273">
                  <c:v>1/23/2009</c:v>
                </c:pt>
                <c:pt idx="1274">
                  <c:v>1/26/2009</c:v>
                </c:pt>
                <c:pt idx="1275">
                  <c:v>1/27/2009</c:v>
                </c:pt>
                <c:pt idx="1276">
                  <c:v>1/28/2009</c:v>
                </c:pt>
                <c:pt idx="1277">
                  <c:v>1/29/2009</c:v>
                </c:pt>
                <c:pt idx="1278">
                  <c:v>1/30/2009</c:v>
                </c:pt>
                <c:pt idx="1279">
                  <c:v>02/02/2009</c:v>
                </c:pt>
                <c:pt idx="1280">
                  <c:v>02/03/2009</c:v>
                </c:pt>
                <c:pt idx="1281">
                  <c:v>02/04/2009</c:v>
                </c:pt>
                <c:pt idx="1282">
                  <c:v>02/05/2009</c:v>
                </c:pt>
                <c:pt idx="1283">
                  <c:v>02/06/2009</c:v>
                </c:pt>
                <c:pt idx="1284">
                  <c:v>02/09/2009</c:v>
                </c:pt>
                <c:pt idx="1285">
                  <c:v>02/10/2009</c:v>
                </c:pt>
                <c:pt idx="1286">
                  <c:v>02/11/2009</c:v>
                </c:pt>
                <c:pt idx="1287">
                  <c:v>02/12/2009</c:v>
                </c:pt>
                <c:pt idx="1288">
                  <c:v>2/13/2009</c:v>
                </c:pt>
                <c:pt idx="1289">
                  <c:v>2/17/2009</c:v>
                </c:pt>
                <c:pt idx="1290">
                  <c:v>2/18/2009</c:v>
                </c:pt>
                <c:pt idx="1291">
                  <c:v>2/19/2009</c:v>
                </c:pt>
                <c:pt idx="1292">
                  <c:v>2/20/2009</c:v>
                </c:pt>
                <c:pt idx="1293">
                  <c:v>2/23/2009</c:v>
                </c:pt>
                <c:pt idx="1294">
                  <c:v>2/24/2009</c:v>
                </c:pt>
                <c:pt idx="1295">
                  <c:v>2/25/2009</c:v>
                </c:pt>
                <c:pt idx="1296">
                  <c:v>2/26/2009</c:v>
                </c:pt>
                <c:pt idx="1297">
                  <c:v>2/27/2009</c:v>
                </c:pt>
                <c:pt idx="1298">
                  <c:v>03/02/2009</c:v>
                </c:pt>
                <c:pt idx="1299">
                  <c:v>03/03/2009</c:v>
                </c:pt>
                <c:pt idx="1300">
                  <c:v>03/04/2009</c:v>
                </c:pt>
                <c:pt idx="1301">
                  <c:v>03/05/2009</c:v>
                </c:pt>
                <c:pt idx="1302">
                  <c:v>03/06/2009</c:v>
                </c:pt>
                <c:pt idx="1303">
                  <c:v>03/09/2009</c:v>
                </c:pt>
                <c:pt idx="1304">
                  <c:v>03/10/2009</c:v>
                </c:pt>
                <c:pt idx="1305">
                  <c:v>03/11/2009</c:v>
                </c:pt>
                <c:pt idx="1306">
                  <c:v>03/12/2009</c:v>
                </c:pt>
                <c:pt idx="1307">
                  <c:v>3/13/2009</c:v>
                </c:pt>
                <c:pt idx="1308">
                  <c:v>3/16/2009</c:v>
                </c:pt>
                <c:pt idx="1309">
                  <c:v>3/17/2009</c:v>
                </c:pt>
                <c:pt idx="1310">
                  <c:v>3/18/2009</c:v>
                </c:pt>
                <c:pt idx="1311">
                  <c:v>3/19/2009</c:v>
                </c:pt>
                <c:pt idx="1312">
                  <c:v>3/20/2009</c:v>
                </c:pt>
                <c:pt idx="1313">
                  <c:v>3/23/2009</c:v>
                </c:pt>
                <c:pt idx="1314">
                  <c:v>3/24/2009</c:v>
                </c:pt>
                <c:pt idx="1315">
                  <c:v>3/25/2009</c:v>
                </c:pt>
                <c:pt idx="1316">
                  <c:v>3/26/2009</c:v>
                </c:pt>
                <c:pt idx="1317">
                  <c:v>3/27/2009</c:v>
                </c:pt>
                <c:pt idx="1318">
                  <c:v>3/30/2009</c:v>
                </c:pt>
                <c:pt idx="1319">
                  <c:v>3/31/2009</c:v>
                </c:pt>
                <c:pt idx="1320">
                  <c:v>04/01/2009</c:v>
                </c:pt>
                <c:pt idx="1321">
                  <c:v>04/02/2009</c:v>
                </c:pt>
                <c:pt idx="1322">
                  <c:v>04/03/2009</c:v>
                </c:pt>
                <c:pt idx="1323">
                  <c:v>04/06/2009</c:v>
                </c:pt>
                <c:pt idx="1324">
                  <c:v>04/07/2009</c:v>
                </c:pt>
                <c:pt idx="1325">
                  <c:v>04/08/2009</c:v>
                </c:pt>
                <c:pt idx="1326">
                  <c:v>04/09/2009</c:v>
                </c:pt>
                <c:pt idx="1327">
                  <c:v>4/13/2009</c:v>
                </c:pt>
                <c:pt idx="1328">
                  <c:v>4/14/2009</c:v>
                </c:pt>
                <c:pt idx="1329">
                  <c:v>4/15/2009</c:v>
                </c:pt>
                <c:pt idx="1330">
                  <c:v>4/16/2009</c:v>
                </c:pt>
                <c:pt idx="1331">
                  <c:v>4/17/2009</c:v>
                </c:pt>
                <c:pt idx="1332">
                  <c:v>4/20/2009</c:v>
                </c:pt>
                <c:pt idx="1333">
                  <c:v>4/21/2009</c:v>
                </c:pt>
                <c:pt idx="1334">
                  <c:v>4/22/2009</c:v>
                </c:pt>
                <c:pt idx="1335">
                  <c:v>4/23/2009</c:v>
                </c:pt>
                <c:pt idx="1336">
                  <c:v>4/24/2009</c:v>
                </c:pt>
                <c:pt idx="1337">
                  <c:v>4/27/2009</c:v>
                </c:pt>
                <c:pt idx="1338">
                  <c:v>4/28/2009</c:v>
                </c:pt>
                <c:pt idx="1339">
                  <c:v>4/29/2009</c:v>
                </c:pt>
                <c:pt idx="1340">
                  <c:v>4/30/2009</c:v>
                </c:pt>
                <c:pt idx="1341">
                  <c:v>05/01/2009</c:v>
                </c:pt>
                <c:pt idx="1342">
                  <c:v>05/04/2009</c:v>
                </c:pt>
                <c:pt idx="1343">
                  <c:v>05/05/2009</c:v>
                </c:pt>
                <c:pt idx="1344">
                  <c:v>05/06/2009</c:v>
                </c:pt>
                <c:pt idx="1345">
                  <c:v>05/07/2009</c:v>
                </c:pt>
                <c:pt idx="1346">
                  <c:v>05/08/2009</c:v>
                </c:pt>
                <c:pt idx="1347">
                  <c:v>05/11/2009</c:v>
                </c:pt>
                <c:pt idx="1348">
                  <c:v>05/12/2009</c:v>
                </c:pt>
                <c:pt idx="1349">
                  <c:v>5/13/2009</c:v>
                </c:pt>
                <c:pt idx="1350">
                  <c:v>5/14/2009</c:v>
                </c:pt>
                <c:pt idx="1351">
                  <c:v>5/15/2009</c:v>
                </c:pt>
                <c:pt idx="1352">
                  <c:v>5/18/2009</c:v>
                </c:pt>
                <c:pt idx="1353">
                  <c:v>5/19/2009</c:v>
                </c:pt>
                <c:pt idx="1354">
                  <c:v>5/20/2009</c:v>
                </c:pt>
                <c:pt idx="1355">
                  <c:v>5/21/2009</c:v>
                </c:pt>
                <c:pt idx="1356">
                  <c:v>5/22/2009</c:v>
                </c:pt>
                <c:pt idx="1357">
                  <c:v>5/26/2009</c:v>
                </c:pt>
                <c:pt idx="1358">
                  <c:v>5/27/2009</c:v>
                </c:pt>
                <c:pt idx="1359">
                  <c:v>5/28/2009</c:v>
                </c:pt>
                <c:pt idx="1360">
                  <c:v>5/29/2009</c:v>
                </c:pt>
                <c:pt idx="1361">
                  <c:v>06/01/2009</c:v>
                </c:pt>
                <c:pt idx="1362">
                  <c:v>06/02/2009</c:v>
                </c:pt>
                <c:pt idx="1363">
                  <c:v>06/03/2009</c:v>
                </c:pt>
                <c:pt idx="1364">
                  <c:v>06/04/2009</c:v>
                </c:pt>
                <c:pt idx="1365">
                  <c:v>06/05/2009</c:v>
                </c:pt>
                <c:pt idx="1366">
                  <c:v>06/08/2009</c:v>
                </c:pt>
                <c:pt idx="1367">
                  <c:v>06/09/2009</c:v>
                </c:pt>
                <c:pt idx="1368">
                  <c:v>06/10/2009</c:v>
                </c:pt>
                <c:pt idx="1369">
                  <c:v>06/11/2009</c:v>
                </c:pt>
                <c:pt idx="1370">
                  <c:v>06/12/2009</c:v>
                </c:pt>
                <c:pt idx="1371">
                  <c:v>6/15/2009</c:v>
                </c:pt>
                <c:pt idx="1372">
                  <c:v>6/16/2009</c:v>
                </c:pt>
                <c:pt idx="1373">
                  <c:v>6/17/2009</c:v>
                </c:pt>
                <c:pt idx="1374">
                  <c:v>6/18/2009</c:v>
                </c:pt>
                <c:pt idx="1375">
                  <c:v>6/19/2009</c:v>
                </c:pt>
                <c:pt idx="1376">
                  <c:v>6/22/2009</c:v>
                </c:pt>
                <c:pt idx="1377">
                  <c:v>6/23/2009</c:v>
                </c:pt>
                <c:pt idx="1378">
                  <c:v>6/24/2009</c:v>
                </c:pt>
                <c:pt idx="1379">
                  <c:v>6/25/2009</c:v>
                </c:pt>
                <c:pt idx="1380">
                  <c:v>6/26/2009</c:v>
                </c:pt>
                <c:pt idx="1381">
                  <c:v>6/29/2009</c:v>
                </c:pt>
                <c:pt idx="1382">
                  <c:v>6/30/2009</c:v>
                </c:pt>
                <c:pt idx="1383">
                  <c:v>07/01/2009</c:v>
                </c:pt>
                <c:pt idx="1384">
                  <c:v>07/02/2009</c:v>
                </c:pt>
                <c:pt idx="1385">
                  <c:v>07/06/2009</c:v>
                </c:pt>
                <c:pt idx="1386">
                  <c:v>07/07/2009</c:v>
                </c:pt>
                <c:pt idx="1387">
                  <c:v>07/08/2009</c:v>
                </c:pt>
                <c:pt idx="1388">
                  <c:v>07/09/2009</c:v>
                </c:pt>
                <c:pt idx="1389">
                  <c:v>07/10/2009</c:v>
                </c:pt>
                <c:pt idx="1390">
                  <c:v>7/13/2009</c:v>
                </c:pt>
                <c:pt idx="1391">
                  <c:v>7/14/2009</c:v>
                </c:pt>
                <c:pt idx="1392">
                  <c:v>7/15/2009</c:v>
                </c:pt>
                <c:pt idx="1393">
                  <c:v>7/16/2009</c:v>
                </c:pt>
                <c:pt idx="1394">
                  <c:v>7/17/2009</c:v>
                </c:pt>
                <c:pt idx="1395">
                  <c:v>7/20/2009</c:v>
                </c:pt>
                <c:pt idx="1396">
                  <c:v>7/21/2009</c:v>
                </c:pt>
                <c:pt idx="1397">
                  <c:v>7/22/2009</c:v>
                </c:pt>
                <c:pt idx="1398">
                  <c:v>7/23/2009</c:v>
                </c:pt>
                <c:pt idx="1399">
                  <c:v>7/24/2009</c:v>
                </c:pt>
                <c:pt idx="1400">
                  <c:v>7/27/2009</c:v>
                </c:pt>
                <c:pt idx="1401">
                  <c:v>7/28/2009</c:v>
                </c:pt>
                <c:pt idx="1402">
                  <c:v>7/29/2009</c:v>
                </c:pt>
                <c:pt idx="1403">
                  <c:v>7/30/2009</c:v>
                </c:pt>
                <c:pt idx="1404">
                  <c:v>7/31/2009</c:v>
                </c:pt>
                <c:pt idx="1405">
                  <c:v>08/03/2009</c:v>
                </c:pt>
                <c:pt idx="1406">
                  <c:v>08/04/2009</c:v>
                </c:pt>
                <c:pt idx="1407">
                  <c:v>08/05/2009</c:v>
                </c:pt>
                <c:pt idx="1408">
                  <c:v>08/06/2009</c:v>
                </c:pt>
                <c:pt idx="1409">
                  <c:v>08/07/2009</c:v>
                </c:pt>
                <c:pt idx="1410">
                  <c:v>08/10/2009</c:v>
                </c:pt>
                <c:pt idx="1411">
                  <c:v>08/11/2009</c:v>
                </c:pt>
                <c:pt idx="1412">
                  <c:v>08/12/2009</c:v>
                </c:pt>
                <c:pt idx="1413">
                  <c:v>8/13/2009</c:v>
                </c:pt>
                <c:pt idx="1414">
                  <c:v>8/14/2009</c:v>
                </c:pt>
                <c:pt idx="1415">
                  <c:v>8/17/2009</c:v>
                </c:pt>
                <c:pt idx="1416">
                  <c:v>8/18/2009</c:v>
                </c:pt>
                <c:pt idx="1417">
                  <c:v>8/19/2009</c:v>
                </c:pt>
                <c:pt idx="1418">
                  <c:v>8/20/2009</c:v>
                </c:pt>
                <c:pt idx="1419">
                  <c:v>8/21/2009</c:v>
                </c:pt>
                <c:pt idx="1420">
                  <c:v>8/24/2009</c:v>
                </c:pt>
                <c:pt idx="1421">
                  <c:v>8/25/2009</c:v>
                </c:pt>
                <c:pt idx="1422">
                  <c:v>8/26/2009</c:v>
                </c:pt>
                <c:pt idx="1423">
                  <c:v>8/27/2009</c:v>
                </c:pt>
                <c:pt idx="1424">
                  <c:v>8/28/2009</c:v>
                </c:pt>
                <c:pt idx="1425">
                  <c:v>8/31/2009</c:v>
                </c:pt>
                <c:pt idx="1426">
                  <c:v>09/01/2009</c:v>
                </c:pt>
                <c:pt idx="1427">
                  <c:v>09/02/2009</c:v>
                </c:pt>
                <c:pt idx="1428">
                  <c:v>09/03/2009</c:v>
                </c:pt>
                <c:pt idx="1429">
                  <c:v>09/04/2009</c:v>
                </c:pt>
                <c:pt idx="1430">
                  <c:v>09/08/2009</c:v>
                </c:pt>
                <c:pt idx="1431">
                  <c:v>09/09/2009</c:v>
                </c:pt>
                <c:pt idx="1432">
                  <c:v>09/10/2009</c:v>
                </c:pt>
                <c:pt idx="1433">
                  <c:v>09/11/2009</c:v>
                </c:pt>
                <c:pt idx="1434">
                  <c:v>9/14/2009</c:v>
                </c:pt>
                <c:pt idx="1435">
                  <c:v>9/15/2009</c:v>
                </c:pt>
                <c:pt idx="1436">
                  <c:v>9/16/2009</c:v>
                </c:pt>
                <c:pt idx="1437">
                  <c:v>9/17/2009</c:v>
                </c:pt>
                <c:pt idx="1438">
                  <c:v>9/18/2009</c:v>
                </c:pt>
                <c:pt idx="1439">
                  <c:v>9/21/2009</c:v>
                </c:pt>
                <c:pt idx="1440">
                  <c:v>9/22/2009</c:v>
                </c:pt>
                <c:pt idx="1441">
                  <c:v>9/23/2009</c:v>
                </c:pt>
                <c:pt idx="1442">
                  <c:v>9/24/2009</c:v>
                </c:pt>
                <c:pt idx="1443">
                  <c:v>9/25/2009</c:v>
                </c:pt>
                <c:pt idx="1444">
                  <c:v>9/28/2009</c:v>
                </c:pt>
                <c:pt idx="1445">
                  <c:v>9/29/2009</c:v>
                </c:pt>
                <c:pt idx="1446">
                  <c:v>9/30/2009</c:v>
                </c:pt>
                <c:pt idx="1447">
                  <c:v>10/01/2009</c:v>
                </c:pt>
                <c:pt idx="1448">
                  <c:v>10/02/2009</c:v>
                </c:pt>
                <c:pt idx="1449">
                  <c:v>10/05/2009</c:v>
                </c:pt>
                <c:pt idx="1450">
                  <c:v>10/06/2009</c:v>
                </c:pt>
                <c:pt idx="1451">
                  <c:v>10/07/2009</c:v>
                </c:pt>
                <c:pt idx="1452">
                  <c:v>10/08/2009</c:v>
                </c:pt>
                <c:pt idx="1453">
                  <c:v>10/09/2009</c:v>
                </c:pt>
                <c:pt idx="1454">
                  <c:v>10/12/2009</c:v>
                </c:pt>
                <c:pt idx="1455">
                  <c:v>10/13/2009</c:v>
                </c:pt>
                <c:pt idx="1456">
                  <c:v>10/14/2009</c:v>
                </c:pt>
                <c:pt idx="1457">
                  <c:v>10/15/2009</c:v>
                </c:pt>
                <c:pt idx="1458">
                  <c:v>10/16/2009</c:v>
                </c:pt>
                <c:pt idx="1459">
                  <c:v>10/19/2009</c:v>
                </c:pt>
                <c:pt idx="1460">
                  <c:v>10/20/2009</c:v>
                </c:pt>
                <c:pt idx="1461">
                  <c:v>10/21/2009</c:v>
                </c:pt>
                <c:pt idx="1462">
                  <c:v>10/22/2009</c:v>
                </c:pt>
                <c:pt idx="1463">
                  <c:v>10/23/2009</c:v>
                </c:pt>
                <c:pt idx="1464">
                  <c:v>10/26/2009</c:v>
                </c:pt>
                <c:pt idx="1465">
                  <c:v>10/27/2009</c:v>
                </c:pt>
                <c:pt idx="1466">
                  <c:v>10/28/2009</c:v>
                </c:pt>
                <c:pt idx="1467">
                  <c:v>10/29/2009</c:v>
                </c:pt>
                <c:pt idx="1468">
                  <c:v>10/30/2009</c:v>
                </c:pt>
                <c:pt idx="1469">
                  <c:v>11/02/2009</c:v>
                </c:pt>
                <c:pt idx="1470">
                  <c:v>11/03/2009</c:v>
                </c:pt>
                <c:pt idx="1471">
                  <c:v>11/04/2009</c:v>
                </c:pt>
                <c:pt idx="1472">
                  <c:v>11/05/2009</c:v>
                </c:pt>
                <c:pt idx="1473">
                  <c:v>11/06/2009</c:v>
                </c:pt>
                <c:pt idx="1474">
                  <c:v>11/09/2009</c:v>
                </c:pt>
                <c:pt idx="1475">
                  <c:v>11/10/2009</c:v>
                </c:pt>
                <c:pt idx="1476">
                  <c:v>11/11/2009</c:v>
                </c:pt>
                <c:pt idx="1477">
                  <c:v>11/12/2009</c:v>
                </c:pt>
                <c:pt idx="1478">
                  <c:v>11/13/2009</c:v>
                </c:pt>
                <c:pt idx="1479">
                  <c:v>11/16/2009</c:v>
                </c:pt>
                <c:pt idx="1480">
                  <c:v>11/17/2009</c:v>
                </c:pt>
                <c:pt idx="1481">
                  <c:v>11/18/2009</c:v>
                </c:pt>
                <c:pt idx="1482">
                  <c:v>11/19/2009</c:v>
                </c:pt>
                <c:pt idx="1483">
                  <c:v>11/20/2009</c:v>
                </c:pt>
                <c:pt idx="1484">
                  <c:v>11/23/2009</c:v>
                </c:pt>
                <c:pt idx="1485">
                  <c:v>11/24/2009</c:v>
                </c:pt>
                <c:pt idx="1486">
                  <c:v>11/25/2009</c:v>
                </c:pt>
                <c:pt idx="1487">
                  <c:v>11/27/2009</c:v>
                </c:pt>
                <c:pt idx="1488">
                  <c:v>11/30/2009</c:v>
                </c:pt>
                <c:pt idx="1489">
                  <c:v>12/01/2009</c:v>
                </c:pt>
                <c:pt idx="1490">
                  <c:v>12/02/2009</c:v>
                </c:pt>
                <c:pt idx="1491">
                  <c:v>12/03/2009</c:v>
                </c:pt>
                <c:pt idx="1492">
                  <c:v>12/04/2009</c:v>
                </c:pt>
                <c:pt idx="1493">
                  <c:v>12/07/2009</c:v>
                </c:pt>
                <c:pt idx="1494">
                  <c:v>12/08/2009</c:v>
                </c:pt>
                <c:pt idx="1495">
                  <c:v>12/09/2009</c:v>
                </c:pt>
                <c:pt idx="1496">
                  <c:v>12/10/2009</c:v>
                </c:pt>
                <c:pt idx="1497">
                  <c:v>12/11/2009</c:v>
                </c:pt>
                <c:pt idx="1498">
                  <c:v>12/14/2009</c:v>
                </c:pt>
                <c:pt idx="1499">
                  <c:v>12/15/2009</c:v>
                </c:pt>
                <c:pt idx="1500">
                  <c:v>12/16/2009</c:v>
                </c:pt>
                <c:pt idx="1501">
                  <c:v>12/17/2009</c:v>
                </c:pt>
                <c:pt idx="1502">
                  <c:v>12/18/2009</c:v>
                </c:pt>
                <c:pt idx="1503">
                  <c:v>12/21/2009</c:v>
                </c:pt>
                <c:pt idx="1504">
                  <c:v>12/22/2009</c:v>
                </c:pt>
                <c:pt idx="1505">
                  <c:v>12/23/2009</c:v>
                </c:pt>
                <c:pt idx="1506">
                  <c:v>12/24/2009</c:v>
                </c:pt>
                <c:pt idx="1507">
                  <c:v>12/28/2009</c:v>
                </c:pt>
                <c:pt idx="1508">
                  <c:v>12/29/2009</c:v>
                </c:pt>
                <c:pt idx="1509">
                  <c:v>12/30/2009</c:v>
                </c:pt>
                <c:pt idx="1510">
                  <c:v>12/31/2009</c:v>
                </c:pt>
                <c:pt idx="1511">
                  <c:v>01/04/2010</c:v>
                </c:pt>
                <c:pt idx="1512">
                  <c:v>01/05/2010</c:v>
                </c:pt>
                <c:pt idx="1513">
                  <c:v>01/06/2010</c:v>
                </c:pt>
                <c:pt idx="1514">
                  <c:v>01/07/2010</c:v>
                </c:pt>
                <c:pt idx="1515">
                  <c:v>01/08/2010</c:v>
                </c:pt>
                <c:pt idx="1516">
                  <c:v>01/11/2010</c:v>
                </c:pt>
                <c:pt idx="1517">
                  <c:v>01/12/2010</c:v>
                </c:pt>
                <c:pt idx="1518">
                  <c:v>1/13/2010</c:v>
                </c:pt>
                <c:pt idx="1519">
                  <c:v>1/14/2010</c:v>
                </c:pt>
                <c:pt idx="1520">
                  <c:v>1/15/2010</c:v>
                </c:pt>
                <c:pt idx="1521">
                  <c:v>1/19/2010</c:v>
                </c:pt>
                <c:pt idx="1522">
                  <c:v>1/20/2010</c:v>
                </c:pt>
                <c:pt idx="1523">
                  <c:v>1/21/2010</c:v>
                </c:pt>
                <c:pt idx="1524">
                  <c:v>1/22/2010</c:v>
                </c:pt>
                <c:pt idx="1525">
                  <c:v>1/25/2010</c:v>
                </c:pt>
                <c:pt idx="1526">
                  <c:v>1/26/2010</c:v>
                </c:pt>
                <c:pt idx="1527">
                  <c:v>1/27/2010</c:v>
                </c:pt>
                <c:pt idx="1528">
                  <c:v>1/28/2010</c:v>
                </c:pt>
                <c:pt idx="1529">
                  <c:v>1/29/2010</c:v>
                </c:pt>
                <c:pt idx="1530">
                  <c:v>02/01/2010</c:v>
                </c:pt>
                <c:pt idx="1531">
                  <c:v>02/02/2010</c:v>
                </c:pt>
                <c:pt idx="1532">
                  <c:v>02/03/2010</c:v>
                </c:pt>
                <c:pt idx="1533">
                  <c:v>02/04/2010</c:v>
                </c:pt>
                <c:pt idx="1534">
                  <c:v>02/05/2010</c:v>
                </c:pt>
                <c:pt idx="1535">
                  <c:v>02/08/2010</c:v>
                </c:pt>
                <c:pt idx="1536">
                  <c:v>02/09/2010</c:v>
                </c:pt>
                <c:pt idx="1537">
                  <c:v>02/10/2010</c:v>
                </c:pt>
                <c:pt idx="1538">
                  <c:v>02/11/2010</c:v>
                </c:pt>
                <c:pt idx="1539">
                  <c:v>02/12/2010</c:v>
                </c:pt>
                <c:pt idx="1540">
                  <c:v>2/16/2010</c:v>
                </c:pt>
                <c:pt idx="1541">
                  <c:v>2/17/2010</c:v>
                </c:pt>
                <c:pt idx="1542">
                  <c:v>2/18/2010</c:v>
                </c:pt>
                <c:pt idx="1543">
                  <c:v>2/19/2010</c:v>
                </c:pt>
                <c:pt idx="1544">
                  <c:v>2/22/2010</c:v>
                </c:pt>
                <c:pt idx="1545">
                  <c:v>2/23/2010</c:v>
                </c:pt>
                <c:pt idx="1546">
                  <c:v>2/24/2010</c:v>
                </c:pt>
                <c:pt idx="1547">
                  <c:v>2/25/2010</c:v>
                </c:pt>
                <c:pt idx="1548">
                  <c:v>2/26/2010</c:v>
                </c:pt>
                <c:pt idx="1549">
                  <c:v>03/01/2010</c:v>
                </c:pt>
                <c:pt idx="1550">
                  <c:v>03/02/2010</c:v>
                </c:pt>
                <c:pt idx="1551">
                  <c:v>03/03/2010</c:v>
                </c:pt>
                <c:pt idx="1552">
                  <c:v>03/04/2010</c:v>
                </c:pt>
                <c:pt idx="1553">
                  <c:v>03/05/2010</c:v>
                </c:pt>
                <c:pt idx="1554">
                  <c:v>03/08/2010</c:v>
                </c:pt>
                <c:pt idx="1555">
                  <c:v>03/09/2010</c:v>
                </c:pt>
                <c:pt idx="1556">
                  <c:v>03/10/2010</c:v>
                </c:pt>
                <c:pt idx="1557">
                  <c:v>03/11/2010</c:v>
                </c:pt>
                <c:pt idx="1558">
                  <c:v>03/12/2010</c:v>
                </c:pt>
                <c:pt idx="1559">
                  <c:v>3/15/2010</c:v>
                </c:pt>
                <c:pt idx="1560">
                  <c:v>3/16/2010</c:v>
                </c:pt>
                <c:pt idx="1561">
                  <c:v>3/17/2010</c:v>
                </c:pt>
                <c:pt idx="1562">
                  <c:v>3/18/2010</c:v>
                </c:pt>
                <c:pt idx="1563">
                  <c:v>3/19/2010</c:v>
                </c:pt>
                <c:pt idx="1564">
                  <c:v>3/22/2010</c:v>
                </c:pt>
                <c:pt idx="1565">
                  <c:v>3/23/2010</c:v>
                </c:pt>
                <c:pt idx="1566">
                  <c:v>3/24/2010</c:v>
                </c:pt>
                <c:pt idx="1567">
                  <c:v>3/25/2010</c:v>
                </c:pt>
                <c:pt idx="1568">
                  <c:v>3/26/2010</c:v>
                </c:pt>
                <c:pt idx="1569">
                  <c:v>3/29/2010</c:v>
                </c:pt>
                <c:pt idx="1570">
                  <c:v>3/30/2010</c:v>
                </c:pt>
                <c:pt idx="1571">
                  <c:v>3/31/2010</c:v>
                </c:pt>
                <c:pt idx="1572">
                  <c:v>04/01/2010</c:v>
                </c:pt>
                <c:pt idx="1573">
                  <c:v>04/05/2010</c:v>
                </c:pt>
                <c:pt idx="1574">
                  <c:v>04/06/2010</c:v>
                </c:pt>
                <c:pt idx="1575">
                  <c:v>04/07/2010</c:v>
                </c:pt>
                <c:pt idx="1576">
                  <c:v>04/08/2010</c:v>
                </c:pt>
                <c:pt idx="1577">
                  <c:v>04/09/2010</c:v>
                </c:pt>
                <c:pt idx="1578">
                  <c:v>04/12/2010</c:v>
                </c:pt>
                <c:pt idx="1579">
                  <c:v>4/13/2010</c:v>
                </c:pt>
                <c:pt idx="1580">
                  <c:v>4/14/2010</c:v>
                </c:pt>
                <c:pt idx="1581">
                  <c:v>4/15/2010</c:v>
                </c:pt>
                <c:pt idx="1582">
                  <c:v>4/16/2010</c:v>
                </c:pt>
                <c:pt idx="1583">
                  <c:v>4/19/2010</c:v>
                </c:pt>
                <c:pt idx="1584">
                  <c:v>4/20/2010</c:v>
                </c:pt>
                <c:pt idx="1585">
                  <c:v>4/21/2010</c:v>
                </c:pt>
                <c:pt idx="1586">
                  <c:v>4/22/2010</c:v>
                </c:pt>
                <c:pt idx="1587">
                  <c:v>4/23/2010</c:v>
                </c:pt>
                <c:pt idx="1588">
                  <c:v>4/26/2010</c:v>
                </c:pt>
                <c:pt idx="1589">
                  <c:v>4/27/2010</c:v>
                </c:pt>
                <c:pt idx="1590">
                  <c:v>4/28/2010</c:v>
                </c:pt>
                <c:pt idx="1591">
                  <c:v>4/29/2010</c:v>
                </c:pt>
                <c:pt idx="1592">
                  <c:v>4/30/2010</c:v>
                </c:pt>
                <c:pt idx="1593">
                  <c:v>05/03/2010</c:v>
                </c:pt>
                <c:pt idx="1594">
                  <c:v>05/04/2010</c:v>
                </c:pt>
                <c:pt idx="1595">
                  <c:v>05/05/2010</c:v>
                </c:pt>
                <c:pt idx="1596">
                  <c:v>05/06/2010</c:v>
                </c:pt>
                <c:pt idx="1597">
                  <c:v>05/07/2010</c:v>
                </c:pt>
                <c:pt idx="1598">
                  <c:v>05/10/2010</c:v>
                </c:pt>
                <c:pt idx="1599">
                  <c:v>05/11/2010</c:v>
                </c:pt>
                <c:pt idx="1600">
                  <c:v>05/12/2010</c:v>
                </c:pt>
                <c:pt idx="1601">
                  <c:v>5/13/2010</c:v>
                </c:pt>
                <c:pt idx="1602">
                  <c:v>5/14/2010</c:v>
                </c:pt>
                <c:pt idx="1603">
                  <c:v>5/17/2010</c:v>
                </c:pt>
                <c:pt idx="1604">
                  <c:v>5/18/2010</c:v>
                </c:pt>
                <c:pt idx="1605">
                  <c:v>5/19/2010</c:v>
                </c:pt>
                <c:pt idx="1606">
                  <c:v>5/20/2010</c:v>
                </c:pt>
                <c:pt idx="1607">
                  <c:v>5/21/2010</c:v>
                </c:pt>
                <c:pt idx="1608">
                  <c:v>5/24/2010</c:v>
                </c:pt>
                <c:pt idx="1609">
                  <c:v>5/25/2010</c:v>
                </c:pt>
                <c:pt idx="1610">
                  <c:v>5/26/2010</c:v>
                </c:pt>
                <c:pt idx="1611">
                  <c:v>5/27/2010</c:v>
                </c:pt>
                <c:pt idx="1612">
                  <c:v>5/28/2010</c:v>
                </c:pt>
                <c:pt idx="1613">
                  <c:v>06/01/2010</c:v>
                </c:pt>
                <c:pt idx="1614">
                  <c:v>06/02/2010</c:v>
                </c:pt>
                <c:pt idx="1615">
                  <c:v>06/03/2010</c:v>
                </c:pt>
                <c:pt idx="1616">
                  <c:v>06/04/2010</c:v>
                </c:pt>
                <c:pt idx="1617">
                  <c:v>06/07/2010</c:v>
                </c:pt>
                <c:pt idx="1618">
                  <c:v>06/08/2010</c:v>
                </c:pt>
                <c:pt idx="1619">
                  <c:v>06/09/2010</c:v>
                </c:pt>
                <c:pt idx="1620">
                  <c:v>06/10/2010</c:v>
                </c:pt>
                <c:pt idx="1621">
                  <c:v>06/11/2010</c:v>
                </c:pt>
                <c:pt idx="1622">
                  <c:v>6/14/2010</c:v>
                </c:pt>
                <c:pt idx="1623">
                  <c:v>6/15/2010</c:v>
                </c:pt>
                <c:pt idx="1624">
                  <c:v>6/16/2010</c:v>
                </c:pt>
                <c:pt idx="1625">
                  <c:v>6/17/2010</c:v>
                </c:pt>
                <c:pt idx="1626">
                  <c:v>6/18/2010</c:v>
                </c:pt>
                <c:pt idx="1627">
                  <c:v>6/21/2010</c:v>
                </c:pt>
                <c:pt idx="1628">
                  <c:v>6/22/2010</c:v>
                </c:pt>
                <c:pt idx="1629">
                  <c:v>6/23/2010</c:v>
                </c:pt>
                <c:pt idx="1630">
                  <c:v>6/24/2010</c:v>
                </c:pt>
                <c:pt idx="1631">
                  <c:v>6/25/2010</c:v>
                </c:pt>
                <c:pt idx="1632">
                  <c:v>6/28/2010</c:v>
                </c:pt>
                <c:pt idx="1633">
                  <c:v>6/29/2010</c:v>
                </c:pt>
                <c:pt idx="1634">
                  <c:v>6/30/2010</c:v>
                </c:pt>
                <c:pt idx="1635">
                  <c:v>07/01/2010</c:v>
                </c:pt>
                <c:pt idx="1636">
                  <c:v>07/02/2010</c:v>
                </c:pt>
                <c:pt idx="1637">
                  <c:v>07/06/2010</c:v>
                </c:pt>
                <c:pt idx="1638">
                  <c:v>07/07/2010</c:v>
                </c:pt>
                <c:pt idx="1639">
                  <c:v>07/08/2010</c:v>
                </c:pt>
                <c:pt idx="1640">
                  <c:v>07/09/2010</c:v>
                </c:pt>
                <c:pt idx="1641">
                  <c:v>07/12/2010</c:v>
                </c:pt>
                <c:pt idx="1642">
                  <c:v>7/13/2010</c:v>
                </c:pt>
                <c:pt idx="1643">
                  <c:v>7/14/2010</c:v>
                </c:pt>
                <c:pt idx="1644">
                  <c:v>7/15/2010</c:v>
                </c:pt>
                <c:pt idx="1645">
                  <c:v>7/16/2010</c:v>
                </c:pt>
                <c:pt idx="1646">
                  <c:v>7/19/2010</c:v>
                </c:pt>
                <c:pt idx="1647">
                  <c:v>7/20/2010</c:v>
                </c:pt>
                <c:pt idx="1648">
                  <c:v>7/21/2010</c:v>
                </c:pt>
                <c:pt idx="1649">
                  <c:v>7/22/2010</c:v>
                </c:pt>
                <c:pt idx="1650">
                  <c:v>7/23/2010</c:v>
                </c:pt>
                <c:pt idx="1651">
                  <c:v>7/26/2010</c:v>
                </c:pt>
                <c:pt idx="1652">
                  <c:v>7/27/2010</c:v>
                </c:pt>
                <c:pt idx="1653">
                  <c:v>7/28/2010</c:v>
                </c:pt>
                <c:pt idx="1654">
                  <c:v>7/29/2010</c:v>
                </c:pt>
                <c:pt idx="1655">
                  <c:v>7/30/2010</c:v>
                </c:pt>
                <c:pt idx="1656">
                  <c:v>08/02/2010</c:v>
                </c:pt>
                <c:pt idx="1657">
                  <c:v>08/03/2010</c:v>
                </c:pt>
                <c:pt idx="1658">
                  <c:v>08/04/2010</c:v>
                </c:pt>
                <c:pt idx="1659">
                  <c:v>08/05/2010</c:v>
                </c:pt>
                <c:pt idx="1660">
                  <c:v>08/06/2010</c:v>
                </c:pt>
                <c:pt idx="1661">
                  <c:v>08/09/2010</c:v>
                </c:pt>
                <c:pt idx="1662">
                  <c:v>08/10/2010</c:v>
                </c:pt>
                <c:pt idx="1663">
                  <c:v>08/11/2010</c:v>
                </c:pt>
                <c:pt idx="1664">
                  <c:v>08/12/2010</c:v>
                </c:pt>
                <c:pt idx="1665">
                  <c:v>8/13/2010</c:v>
                </c:pt>
                <c:pt idx="1666">
                  <c:v>8/16/2010</c:v>
                </c:pt>
                <c:pt idx="1667">
                  <c:v>8/17/2010</c:v>
                </c:pt>
                <c:pt idx="1668">
                  <c:v>8/18/2010</c:v>
                </c:pt>
                <c:pt idx="1669">
                  <c:v>8/19/2010</c:v>
                </c:pt>
                <c:pt idx="1670">
                  <c:v>8/20/2010</c:v>
                </c:pt>
                <c:pt idx="1671">
                  <c:v>8/23/2010</c:v>
                </c:pt>
                <c:pt idx="1672">
                  <c:v>8/24/2010</c:v>
                </c:pt>
                <c:pt idx="1673">
                  <c:v>8/25/2010</c:v>
                </c:pt>
                <c:pt idx="1674">
                  <c:v>8/26/2010</c:v>
                </c:pt>
                <c:pt idx="1675">
                  <c:v>8/27/2010</c:v>
                </c:pt>
                <c:pt idx="1676">
                  <c:v>8/30/2010</c:v>
                </c:pt>
                <c:pt idx="1677">
                  <c:v>8/31/2010</c:v>
                </c:pt>
                <c:pt idx="1678">
                  <c:v>09/01/2010</c:v>
                </c:pt>
                <c:pt idx="1679">
                  <c:v>09/02/2010</c:v>
                </c:pt>
                <c:pt idx="1680">
                  <c:v>09/03/2010</c:v>
                </c:pt>
                <c:pt idx="1681">
                  <c:v>09/07/2010</c:v>
                </c:pt>
                <c:pt idx="1682">
                  <c:v>09/08/2010</c:v>
                </c:pt>
                <c:pt idx="1683">
                  <c:v>09/09/2010</c:v>
                </c:pt>
                <c:pt idx="1684">
                  <c:v>09/10/2010</c:v>
                </c:pt>
                <c:pt idx="1685">
                  <c:v>9/13/2010</c:v>
                </c:pt>
                <c:pt idx="1686">
                  <c:v>9/14/2010</c:v>
                </c:pt>
                <c:pt idx="1687">
                  <c:v>9/15/2010</c:v>
                </c:pt>
                <c:pt idx="1688">
                  <c:v>9/16/2010</c:v>
                </c:pt>
                <c:pt idx="1689">
                  <c:v>9/17/2010</c:v>
                </c:pt>
                <c:pt idx="1690">
                  <c:v>9/20/2010</c:v>
                </c:pt>
                <c:pt idx="1691">
                  <c:v>9/21/2010</c:v>
                </c:pt>
                <c:pt idx="1692">
                  <c:v>9/22/2010</c:v>
                </c:pt>
                <c:pt idx="1693">
                  <c:v>9/23/2010</c:v>
                </c:pt>
                <c:pt idx="1694">
                  <c:v>9/24/2010</c:v>
                </c:pt>
                <c:pt idx="1695">
                  <c:v>9/27/2010</c:v>
                </c:pt>
                <c:pt idx="1696">
                  <c:v>9/28/2010</c:v>
                </c:pt>
                <c:pt idx="1697">
                  <c:v>9/29/2010</c:v>
                </c:pt>
                <c:pt idx="1698">
                  <c:v>9/30/2010</c:v>
                </c:pt>
                <c:pt idx="1699">
                  <c:v>10/01/2010</c:v>
                </c:pt>
                <c:pt idx="1700">
                  <c:v>10/04/2010</c:v>
                </c:pt>
                <c:pt idx="1701">
                  <c:v>10/05/2010</c:v>
                </c:pt>
                <c:pt idx="1702">
                  <c:v>10/06/2010</c:v>
                </c:pt>
                <c:pt idx="1703">
                  <c:v>10/07/2010</c:v>
                </c:pt>
                <c:pt idx="1704">
                  <c:v>10/08/2010</c:v>
                </c:pt>
                <c:pt idx="1705">
                  <c:v>10/11/2010</c:v>
                </c:pt>
                <c:pt idx="1706">
                  <c:v>10/12/2010</c:v>
                </c:pt>
                <c:pt idx="1707">
                  <c:v>10/13/2010</c:v>
                </c:pt>
                <c:pt idx="1708">
                  <c:v>10/14/2010</c:v>
                </c:pt>
                <c:pt idx="1709">
                  <c:v>10/15/2010</c:v>
                </c:pt>
                <c:pt idx="1710">
                  <c:v>10/18/2010</c:v>
                </c:pt>
                <c:pt idx="1711">
                  <c:v>10/19/2010</c:v>
                </c:pt>
                <c:pt idx="1712">
                  <c:v>10/20/2010</c:v>
                </c:pt>
                <c:pt idx="1713">
                  <c:v>10/21/2010</c:v>
                </c:pt>
                <c:pt idx="1714">
                  <c:v>10/22/2010</c:v>
                </c:pt>
                <c:pt idx="1715">
                  <c:v>10/25/2010</c:v>
                </c:pt>
                <c:pt idx="1716">
                  <c:v>10/26/2010</c:v>
                </c:pt>
                <c:pt idx="1717">
                  <c:v>10/27/2010</c:v>
                </c:pt>
                <c:pt idx="1718">
                  <c:v>10/28/2010</c:v>
                </c:pt>
                <c:pt idx="1719">
                  <c:v>10/29/2010</c:v>
                </c:pt>
                <c:pt idx="1720">
                  <c:v>11/01/2010</c:v>
                </c:pt>
                <c:pt idx="1721">
                  <c:v>11/02/2010</c:v>
                </c:pt>
                <c:pt idx="1722">
                  <c:v>11/03/2010</c:v>
                </c:pt>
                <c:pt idx="1723">
                  <c:v>11/04/2010</c:v>
                </c:pt>
                <c:pt idx="1724">
                  <c:v>11/05/2010</c:v>
                </c:pt>
                <c:pt idx="1725">
                  <c:v>11/08/2010</c:v>
                </c:pt>
                <c:pt idx="1726">
                  <c:v>11/09/2010</c:v>
                </c:pt>
                <c:pt idx="1727">
                  <c:v>11/10/2010</c:v>
                </c:pt>
                <c:pt idx="1728">
                  <c:v>11/11/2010</c:v>
                </c:pt>
                <c:pt idx="1729">
                  <c:v>11/12/2010</c:v>
                </c:pt>
                <c:pt idx="1730">
                  <c:v>11/15/2010</c:v>
                </c:pt>
                <c:pt idx="1731">
                  <c:v>11/16/2010</c:v>
                </c:pt>
                <c:pt idx="1732">
                  <c:v>11/17/2010</c:v>
                </c:pt>
                <c:pt idx="1733">
                  <c:v>11/18/2010</c:v>
                </c:pt>
                <c:pt idx="1734">
                  <c:v>11/19/2010</c:v>
                </c:pt>
                <c:pt idx="1735">
                  <c:v>11/22/2010</c:v>
                </c:pt>
                <c:pt idx="1736">
                  <c:v>11/23/2010</c:v>
                </c:pt>
                <c:pt idx="1737">
                  <c:v>11/24/2010</c:v>
                </c:pt>
                <c:pt idx="1738">
                  <c:v>11/26/2010</c:v>
                </c:pt>
                <c:pt idx="1739">
                  <c:v>11/29/2010</c:v>
                </c:pt>
                <c:pt idx="1740">
                  <c:v>11/30/2010</c:v>
                </c:pt>
                <c:pt idx="1741">
                  <c:v>12/01/2010</c:v>
                </c:pt>
                <c:pt idx="1742">
                  <c:v>12/02/2010</c:v>
                </c:pt>
                <c:pt idx="1743">
                  <c:v>12/03/2010</c:v>
                </c:pt>
                <c:pt idx="1744">
                  <c:v>12/06/2010</c:v>
                </c:pt>
                <c:pt idx="1745">
                  <c:v>12/07/2010</c:v>
                </c:pt>
                <c:pt idx="1746">
                  <c:v>12/08/2010</c:v>
                </c:pt>
                <c:pt idx="1747">
                  <c:v>12/09/2010</c:v>
                </c:pt>
                <c:pt idx="1748">
                  <c:v>12/10/2010</c:v>
                </c:pt>
                <c:pt idx="1749">
                  <c:v>12/13/2010</c:v>
                </c:pt>
                <c:pt idx="1750">
                  <c:v>12/14/2010</c:v>
                </c:pt>
                <c:pt idx="1751">
                  <c:v>12/15/2010</c:v>
                </c:pt>
                <c:pt idx="1752">
                  <c:v>12/16/2010</c:v>
                </c:pt>
                <c:pt idx="1753">
                  <c:v>12/17/2010</c:v>
                </c:pt>
                <c:pt idx="1754">
                  <c:v>12/20/2010</c:v>
                </c:pt>
                <c:pt idx="1755">
                  <c:v>12/21/2010</c:v>
                </c:pt>
                <c:pt idx="1756">
                  <c:v>12/22/2010</c:v>
                </c:pt>
                <c:pt idx="1757">
                  <c:v>12/23/2010</c:v>
                </c:pt>
                <c:pt idx="1758">
                  <c:v>12/27/2010</c:v>
                </c:pt>
                <c:pt idx="1759">
                  <c:v>12/28/2010</c:v>
                </c:pt>
                <c:pt idx="1760">
                  <c:v>12/29/2010</c:v>
                </c:pt>
                <c:pt idx="1761">
                  <c:v>12/30/2010</c:v>
                </c:pt>
                <c:pt idx="1762">
                  <c:v>12/31/2010</c:v>
                </c:pt>
                <c:pt idx="1763">
                  <c:v>01/03/2011</c:v>
                </c:pt>
                <c:pt idx="1764">
                  <c:v>01/04/2011</c:v>
                </c:pt>
                <c:pt idx="1765">
                  <c:v>01/05/2011</c:v>
                </c:pt>
                <c:pt idx="1766">
                  <c:v>01/06/2011</c:v>
                </c:pt>
                <c:pt idx="1767">
                  <c:v>01/07/2011</c:v>
                </c:pt>
                <c:pt idx="1768">
                  <c:v>01/10/2011</c:v>
                </c:pt>
                <c:pt idx="1769">
                  <c:v>01/11/2011</c:v>
                </c:pt>
                <c:pt idx="1770">
                  <c:v>01/12/2011</c:v>
                </c:pt>
                <c:pt idx="1771">
                  <c:v>1/13/2011</c:v>
                </c:pt>
                <c:pt idx="1772">
                  <c:v>1/14/2011</c:v>
                </c:pt>
                <c:pt idx="1773">
                  <c:v>1/18/2011</c:v>
                </c:pt>
                <c:pt idx="1774">
                  <c:v>1/19/2011</c:v>
                </c:pt>
                <c:pt idx="1775">
                  <c:v>1/20/2011</c:v>
                </c:pt>
                <c:pt idx="1776">
                  <c:v>1/21/2011</c:v>
                </c:pt>
                <c:pt idx="1777">
                  <c:v>1/24/2011</c:v>
                </c:pt>
                <c:pt idx="1778">
                  <c:v>1/25/2011</c:v>
                </c:pt>
                <c:pt idx="1779">
                  <c:v>1/26/2011</c:v>
                </c:pt>
                <c:pt idx="1780">
                  <c:v>1/27/2011</c:v>
                </c:pt>
                <c:pt idx="1781">
                  <c:v>1/28/2011</c:v>
                </c:pt>
                <c:pt idx="1782">
                  <c:v>1/31/2011</c:v>
                </c:pt>
                <c:pt idx="1783">
                  <c:v>02/01/2011</c:v>
                </c:pt>
                <c:pt idx="1784">
                  <c:v>02/02/2011</c:v>
                </c:pt>
                <c:pt idx="1785">
                  <c:v>02/03/2011</c:v>
                </c:pt>
                <c:pt idx="1786">
                  <c:v>02/04/2011</c:v>
                </c:pt>
                <c:pt idx="1787">
                  <c:v>02/07/2011</c:v>
                </c:pt>
                <c:pt idx="1788">
                  <c:v>02/08/2011</c:v>
                </c:pt>
                <c:pt idx="1789">
                  <c:v>02/09/2011</c:v>
                </c:pt>
                <c:pt idx="1790">
                  <c:v>02/10/2011</c:v>
                </c:pt>
                <c:pt idx="1791">
                  <c:v>02/11/2011</c:v>
                </c:pt>
                <c:pt idx="1792">
                  <c:v>2/14/2011</c:v>
                </c:pt>
                <c:pt idx="1793">
                  <c:v>2/15/2011</c:v>
                </c:pt>
                <c:pt idx="1794">
                  <c:v>2/16/2011</c:v>
                </c:pt>
                <c:pt idx="1795">
                  <c:v>2/17/2011</c:v>
                </c:pt>
                <c:pt idx="1796">
                  <c:v>2/18/2011</c:v>
                </c:pt>
                <c:pt idx="1797">
                  <c:v>2/22/2011</c:v>
                </c:pt>
                <c:pt idx="1798">
                  <c:v>2/23/2011</c:v>
                </c:pt>
                <c:pt idx="1799">
                  <c:v>2/24/2011</c:v>
                </c:pt>
                <c:pt idx="1800">
                  <c:v>2/25/2011</c:v>
                </c:pt>
                <c:pt idx="1801">
                  <c:v>2/28/2011</c:v>
                </c:pt>
                <c:pt idx="1802">
                  <c:v>03/01/2011</c:v>
                </c:pt>
                <c:pt idx="1803">
                  <c:v>03/02/2011</c:v>
                </c:pt>
                <c:pt idx="1804">
                  <c:v>03/03/2011</c:v>
                </c:pt>
                <c:pt idx="1805">
                  <c:v>03/04/2011</c:v>
                </c:pt>
                <c:pt idx="1806">
                  <c:v>03/07/2011</c:v>
                </c:pt>
                <c:pt idx="1807">
                  <c:v>03/08/2011</c:v>
                </c:pt>
                <c:pt idx="1808">
                  <c:v>03/09/2011</c:v>
                </c:pt>
                <c:pt idx="1809">
                  <c:v>03/10/2011</c:v>
                </c:pt>
                <c:pt idx="1810">
                  <c:v>03/11/2011</c:v>
                </c:pt>
                <c:pt idx="1811">
                  <c:v>3/14/2011</c:v>
                </c:pt>
                <c:pt idx="1812">
                  <c:v>3/15/2011</c:v>
                </c:pt>
                <c:pt idx="1813">
                  <c:v>3/16/2011</c:v>
                </c:pt>
                <c:pt idx="1814">
                  <c:v>3/17/2011</c:v>
                </c:pt>
                <c:pt idx="1815">
                  <c:v>3/18/2011</c:v>
                </c:pt>
                <c:pt idx="1816">
                  <c:v>3/21/2011</c:v>
                </c:pt>
                <c:pt idx="1817">
                  <c:v>3/22/2011</c:v>
                </c:pt>
                <c:pt idx="1818">
                  <c:v>3/23/2011</c:v>
                </c:pt>
                <c:pt idx="1819">
                  <c:v>3/24/2011</c:v>
                </c:pt>
                <c:pt idx="1820">
                  <c:v>3/25/2011</c:v>
                </c:pt>
                <c:pt idx="1821">
                  <c:v>3/28/2011</c:v>
                </c:pt>
                <c:pt idx="1822">
                  <c:v>3/29/2011</c:v>
                </c:pt>
                <c:pt idx="1823">
                  <c:v>3/30/2011</c:v>
                </c:pt>
                <c:pt idx="1824">
                  <c:v>3/31/2011</c:v>
                </c:pt>
                <c:pt idx="1825">
                  <c:v>04/01/2011</c:v>
                </c:pt>
                <c:pt idx="1826">
                  <c:v>04/04/2011</c:v>
                </c:pt>
                <c:pt idx="1827">
                  <c:v>04/05/2011</c:v>
                </c:pt>
                <c:pt idx="1828">
                  <c:v>04/06/2011</c:v>
                </c:pt>
                <c:pt idx="1829">
                  <c:v>04/07/2011</c:v>
                </c:pt>
                <c:pt idx="1830">
                  <c:v>04/08/2011</c:v>
                </c:pt>
                <c:pt idx="1831">
                  <c:v>04/11/2011</c:v>
                </c:pt>
                <c:pt idx="1832">
                  <c:v>04/12/2011</c:v>
                </c:pt>
                <c:pt idx="1833">
                  <c:v>4/13/2011</c:v>
                </c:pt>
                <c:pt idx="1834">
                  <c:v>4/14/2011</c:v>
                </c:pt>
                <c:pt idx="1835">
                  <c:v>4/15/2011</c:v>
                </c:pt>
                <c:pt idx="1836">
                  <c:v>4/18/2011</c:v>
                </c:pt>
                <c:pt idx="1837">
                  <c:v>4/19/2011</c:v>
                </c:pt>
                <c:pt idx="1838">
                  <c:v>4/20/2011</c:v>
                </c:pt>
                <c:pt idx="1839">
                  <c:v>4/21/2011</c:v>
                </c:pt>
                <c:pt idx="1840">
                  <c:v>4/25/2011</c:v>
                </c:pt>
                <c:pt idx="1841">
                  <c:v>4/26/2011</c:v>
                </c:pt>
                <c:pt idx="1842">
                  <c:v>4/27/2011</c:v>
                </c:pt>
                <c:pt idx="1843">
                  <c:v>4/28/2011</c:v>
                </c:pt>
                <c:pt idx="1844">
                  <c:v>4/29/2011</c:v>
                </c:pt>
                <c:pt idx="1845">
                  <c:v>05/02/2011</c:v>
                </c:pt>
                <c:pt idx="1846">
                  <c:v>05/03/2011</c:v>
                </c:pt>
                <c:pt idx="1847">
                  <c:v>05/04/2011</c:v>
                </c:pt>
                <c:pt idx="1848">
                  <c:v>05/05/2011</c:v>
                </c:pt>
                <c:pt idx="1849">
                  <c:v>05/06/2011</c:v>
                </c:pt>
                <c:pt idx="1850">
                  <c:v>05/09/2011</c:v>
                </c:pt>
                <c:pt idx="1851">
                  <c:v>05/10/2011</c:v>
                </c:pt>
                <c:pt idx="1852">
                  <c:v>05/11/2011</c:v>
                </c:pt>
                <c:pt idx="1853">
                  <c:v>05/12/2011</c:v>
                </c:pt>
                <c:pt idx="1854">
                  <c:v>5/13/2011</c:v>
                </c:pt>
                <c:pt idx="1855">
                  <c:v>5/16/2011</c:v>
                </c:pt>
                <c:pt idx="1856">
                  <c:v>5/17/2011</c:v>
                </c:pt>
                <c:pt idx="1857">
                  <c:v>5/18/2011</c:v>
                </c:pt>
                <c:pt idx="1858">
                  <c:v>5/19/2011</c:v>
                </c:pt>
                <c:pt idx="1859">
                  <c:v>5/20/2011</c:v>
                </c:pt>
                <c:pt idx="1860">
                  <c:v>5/23/2011</c:v>
                </c:pt>
                <c:pt idx="1861">
                  <c:v>5/24/2011</c:v>
                </c:pt>
                <c:pt idx="1862">
                  <c:v>5/25/2011</c:v>
                </c:pt>
                <c:pt idx="1863">
                  <c:v>5/26/2011</c:v>
                </c:pt>
                <c:pt idx="1864">
                  <c:v>5/27/2011</c:v>
                </c:pt>
                <c:pt idx="1865">
                  <c:v>5/31/2011</c:v>
                </c:pt>
                <c:pt idx="1866">
                  <c:v>06/01/2011</c:v>
                </c:pt>
                <c:pt idx="1867">
                  <c:v>06/02/2011</c:v>
                </c:pt>
                <c:pt idx="1868">
                  <c:v>06/03/2011</c:v>
                </c:pt>
                <c:pt idx="1869">
                  <c:v>06/06/2011</c:v>
                </c:pt>
                <c:pt idx="1870">
                  <c:v>06/07/2011</c:v>
                </c:pt>
                <c:pt idx="1871">
                  <c:v>06/08/2011</c:v>
                </c:pt>
                <c:pt idx="1872">
                  <c:v>06/09/2011</c:v>
                </c:pt>
                <c:pt idx="1873">
                  <c:v>06/10/2011</c:v>
                </c:pt>
                <c:pt idx="1874">
                  <c:v>6/13/2011</c:v>
                </c:pt>
                <c:pt idx="1875">
                  <c:v>6/14/2011</c:v>
                </c:pt>
                <c:pt idx="1876">
                  <c:v>6/15/2011</c:v>
                </c:pt>
                <c:pt idx="1877">
                  <c:v>6/16/2011</c:v>
                </c:pt>
                <c:pt idx="1878">
                  <c:v>6/17/2011</c:v>
                </c:pt>
                <c:pt idx="1879">
                  <c:v>6/20/2011</c:v>
                </c:pt>
                <c:pt idx="1880">
                  <c:v>6/21/2011</c:v>
                </c:pt>
                <c:pt idx="1881">
                  <c:v>6/22/2011</c:v>
                </c:pt>
                <c:pt idx="1882">
                  <c:v>6/23/2011</c:v>
                </c:pt>
                <c:pt idx="1883">
                  <c:v>6/24/2011</c:v>
                </c:pt>
                <c:pt idx="1884">
                  <c:v>6/27/2011</c:v>
                </c:pt>
                <c:pt idx="1885">
                  <c:v>6/28/2011</c:v>
                </c:pt>
                <c:pt idx="1886">
                  <c:v>6/29/2011</c:v>
                </c:pt>
                <c:pt idx="1887">
                  <c:v>6/30/2011</c:v>
                </c:pt>
                <c:pt idx="1888">
                  <c:v>07/01/2011</c:v>
                </c:pt>
                <c:pt idx="1889">
                  <c:v>07/05/2011</c:v>
                </c:pt>
                <c:pt idx="1890">
                  <c:v>07/06/2011</c:v>
                </c:pt>
                <c:pt idx="1891">
                  <c:v>07/07/2011</c:v>
                </c:pt>
                <c:pt idx="1892">
                  <c:v>07/08/2011</c:v>
                </c:pt>
                <c:pt idx="1893">
                  <c:v>07/11/2011</c:v>
                </c:pt>
                <c:pt idx="1894">
                  <c:v>07/12/2011</c:v>
                </c:pt>
                <c:pt idx="1895">
                  <c:v>7/13/2011</c:v>
                </c:pt>
                <c:pt idx="1896">
                  <c:v>7/14/2011</c:v>
                </c:pt>
                <c:pt idx="1897">
                  <c:v>7/15/2011</c:v>
                </c:pt>
                <c:pt idx="1898">
                  <c:v>7/18/2011</c:v>
                </c:pt>
                <c:pt idx="1899">
                  <c:v>7/19/2011</c:v>
                </c:pt>
                <c:pt idx="1900">
                  <c:v>7/20/2011</c:v>
                </c:pt>
                <c:pt idx="1901">
                  <c:v>7/21/2011</c:v>
                </c:pt>
                <c:pt idx="1902">
                  <c:v>7/22/2011</c:v>
                </c:pt>
                <c:pt idx="1903">
                  <c:v>7/25/2011</c:v>
                </c:pt>
                <c:pt idx="1904">
                  <c:v>7/26/2011</c:v>
                </c:pt>
                <c:pt idx="1905">
                  <c:v>7/27/2011</c:v>
                </c:pt>
                <c:pt idx="1906">
                  <c:v>7/28/2011</c:v>
                </c:pt>
                <c:pt idx="1907">
                  <c:v>7/29/2011</c:v>
                </c:pt>
                <c:pt idx="1908">
                  <c:v>08/01/2011</c:v>
                </c:pt>
                <c:pt idx="1909">
                  <c:v>08/02/2011</c:v>
                </c:pt>
                <c:pt idx="1910">
                  <c:v>08/03/2011</c:v>
                </c:pt>
                <c:pt idx="1911">
                  <c:v>08/04/2011</c:v>
                </c:pt>
                <c:pt idx="1912">
                  <c:v>08/05/2011</c:v>
                </c:pt>
                <c:pt idx="1913">
                  <c:v>08/08/2011</c:v>
                </c:pt>
                <c:pt idx="1914">
                  <c:v>08/09/2011</c:v>
                </c:pt>
                <c:pt idx="1915">
                  <c:v>08/10/2011</c:v>
                </c:pt>
                <c:pt idx="1916">
                  <c:v>08/11/2011</c:v>
                </c:pt>
                <c:pt idx="1917">
                  <c:v>08/12/2011</c:v>
                </c:pt>
                <c:pt idx="1918">
                  <c:v>8/15/2011</c:v>
                </c:pt>
                <c:pt idx="1919">
                  <c:v>8/16/2011</c:v>
                </c:pt>
                <c:pt idx="1920">
                  <c:v>8/17/2011</c:v>
                </c:pt>
                <c:pt idx="1921">
                  <c:v>8/18/2011</c:v>
                </c:pt>
                <c:pt idx="1922">
                  <c:v>8/19/2011</c:v>
                </c:pt>
                <c:pt idx="1923">
                  <c:v>8/22/2011</c:v>
                </c:pt>
                <c:pt idx="1924">
                  <c:v>8/23/2011</c:v>
                </c:pt>
                <c:pt idx="1925">
                  <c:v>8/24/2011</c:v>
                </c:pt>
                <c:pt idx="1926">
                  <c:v>8/25/2011</c:v>
                </c:pt>
                <c:pt idx="1927">
                  <c:v>8/26/2011</c:v>
                </c:pt>
                <c:pt idx="1928">
                  <c:v>8/29/2011</c:v>
                </c:pt>
                <c:pt idx="1929">
                  <c:v>8/30/2011</c:v>
                </c:pt>
                <c:pt idx="1930">
                  <c:v>8/31/2011</c:v>
                </c:pt>
                <c:pt idx="1931">
                  <c:v>09/01/2011</c:v>
                </c:pt>
                <c:pt idx="1932">
                  <c:v>09/02/2011</c:v>
                </c:pt>
                <c:pt idx="1933">
                  <c:v>09/06/2011</c:v>
                </c:pt>
                <c:pt idx="1934">
                  <c:v>09/07/2011</c:v>
                </c:pt>
                <c:pt idx="1935">
                  <c:v>09/08/2011</c:v>
                </c:pt>
                <c:pt idx="1936">
                  <c:v>09/09/2011</c:v>
                </c:pt>
                <c:pt idx="1937">
                  <c:v>09/12/2011</c:v>
                </c:pt>
                <c:pt idx="1938">
                  <c:v>9/13/2011</c:v>
                </c:pt>
                <c:pt idx="1939">
                  <c:v>9/14/2011</c:v>
                </c:pt>
                <c:pt idx="1940">
                  <c:v>9/15/2011</c:v>
                </c:pt>
                <c:pt idx="1941">
                  <c:v>9/16/2011</c:v>
                </c:pt>
                <c:pt idx="1942">
                  <c:v>9/19/2011</c:v>
                </c:pt>
                <c:pt idx="1943">
                  <c:v>9/20/2011</c:v>
                </c:pt>
                <c:pt idx="1944">
                  <c:v>9/21/2011</c:v>
                </c:pt>
                <c:pt idx="1945">
                  <c:v>9/22/2011</c:v>
                </c:pt>
                <c:pt idx="1946">
                  <c:v>9/23/2011</c:v>
                </c:pt>
                <c:pt idx="1947">
                  <c:v>9/26/2011</c:v>
                </c:pt>
                <c:pt idx="1948">
                  <c:v>9/27/2011</c:v>
                </c:pt>
                <c:pt idx="1949">
                  <c:v>9/28/2011</c:v>
                </c:pt>
                <c:pt idx="1950">
                  <c:v>9/29/2011</c:v>
                </c:pt>
                <c:pt idx="1951">
                  <c:v>9/30/2011</c:v>
                </c:pt>
                <c:pt idx="1952">
                  <c:v>10/03/2011</c:v>
                </c:pt>
                <c:pt idx="1953">
                  <c:v>10/04/2011</c:v>
                </c:pt>
                <c:pt idx="1954">
                  <c:v>10/05/2011</c:v>
                </c:pt>
                <c:pt idx="1955">
                  <c:v>10/06/2011</c:v>
                </c:pt>
                <c:pt idx="1956">
                  <c:v>10/07/2011</c:v>
                </c:pt>
                <c:pt idx="1957">
                  <c:v>10/10/2011</c:v>
                </c:pt>
                <c:pt idx="1958">
                  <c:v>10/11/2011</c:v>
                </c:pt>
                <c:pt idx="1959">
                  <c:v>10/12/2011</c:v>
                </c:pt>
                <c:pt idx="1960">
                  <c:v>10/13/2011</c:v>
                </c:pt>
                <c:pt idx="1961">
                  <c:v>10/14/2011</c:v>
                </c:pt>
                <c:pt idx="1962">
                  <c:v>10/17/2011</c:v>
                </c:pt>
                <c:pt idx="1963">
                  <c:v>10/18/2011</c:v>
                </c:pt>
                <c:pt idx="1964">
                  <c:v>10/19/2011</c:v>
                </c:pt>
                <c:pt idx="1965">
                  <c:v>10/20/2011</c:v>
                </c:pt>
                <c:pt idx="1966">
                  <c:v>10/21/2011</c:v>
                </c:pt>
                <c:pt idx="1967">
                  <c:v>10/24/2011</c:v>
                </c:pt>
                <c:pt idx="1968">
                  <c:v>10/25/2011</c:v>
                </c:pt>
                <c:pt idx="1969">
                  <c:v>10/26/2011</c:v>
                </c:pt>
                <c:pt idx="1970">
                  <c:v>10/27/2011</c:v>
                </c:pt>
                <c:pt idx="1971">
                  <c:v>10/28/2011</c:v>
                </c:pt>
                <c:pt idx="1972">
                  <c:v>10/31/2011</c:v>
                </c:pt>
                <c:pt idx="1973">
                  <c:v>11/01/2011</c:v>
                </c:pt>
                <c:pt idx="1974">
                  <c:v>11/02/2011</c:v>
                </c:pt>
                <c:pt idx="1975">
                  <c:v>11/03/2011</c:v>
                </c:pt>
                <c:pt idx="1976">
                  <c:v>11/04/2011</c:v>
                </c:pt>
                <c:pt idx="1977">
                  <c:v>11/07/2011</c:v>
                </c:pt>
                <c:pt idx="1978">
                  <c:v>11/08/2011</c:v>
                </c:pt>
                <c:pt idx="1979">
                  <c:v>11/09/2011</c:v>
                </c:pt>
                <c:pt idx="1980">
                  <c:v>11/10/2011</c:v>
                </c:pt>
                <c:pt idx="1981">
                  <c:v>11/11/2011</c:v>
                </c:pt>
                <c:pt idx="1982">
                  <c:v>11/14/2011</c:v>
                </c:pt>
                <c:pt idx="1983">
                  <c:v>11/15/2011</c:v>
                </c:pt>
                <c:pt idx="1984">
                  <c:v>11/16/2011</c:v>
                </c:pt>
                <c:pt idx="1985">
                  <c:v>11/17/2011</c:v>
                </c:pt>
                <c:pt idx="1986">
                  <c:v>11/18/2011</c:v>
                </c:pt>
                <c:pt idx="1987">
                  <c:v>11/21/2011</c:v>
                </c:pt>
                <c:pt idx="1988">
                  <c:v>11/22/2011</c:v>
                </c:pt>
                <c:pt idx="1989">
                  <c:v>11/23/2011</c:v>
                </c:pt>
                <c:pt idx="1990">
                  <c:v>11/25/2011</c:v>
                </c:pt>
                <c:pt idx="1991">
                  <c:v>11/28/2011</c:v>
                </c:pt>
                <c:pt idx="1992">
                  <c:v>11/29/2011</c:v>
                </c:pt>
                <c:pt idx="1993">
                  <c:v>11/30/2011</c:v>
                </c:pt>
                <c:pt idx="1994">
                  <c:v>12/01/2011</c:v>
                </c:pt>
                <c:pt idx="1995">
                  <c:v>12/02/2011</c:v>
                </c:pt>
                <c:pt idx="1996">
                  <c:v>12/05/2011</c:v>
                </c:pt>
                <c:pt idx="1997">
                  <c:v>12/06/2011</c:v>
                </c:pt>
                <c:pt idx="1998">
                  <c:v>12/07/2011</c:v>
                </c:pt>
                <c:pt idx="1999">
                  <c:v>12/08/2011</c:v>
                </c:pt>
                <c:pt idx="2000">
                  <c:v>12/09/2011</c:v>
                </c:pt>
                <c:pt idx="2001">
                  <c:v>12/12/2011</c:v>
                </c:pt>
                <c:pt idx="2002">
                  <c:v>12/13/2011</c:v>
                </c:pt>
                <c:pt idx="2003">
                  <c:v>12/14/2011</c:v>
                </c:pt>
                <c:pt idx="2004">
                  <c:v>12/15/2011</c:v>
                </c:pt>
                <c:pt idx="2005">
                  <c:v>12/16/2011</c:v>
                </c:pt>
                <c:pt idx="2006">
                  <c:v>12/19/2011</c:v>
                </c:pt>
                <c:pt idx="2007">
                  <c:v>12/20/2011</c:v>
                </c:pt>
                <c:pt idx="2008">
                  <c:v>12/21/2011</c:v>
                </c:pt>
                <c:pt idx="2009">
                  <c:v>12/22/2011</c:v>
                </c:pt>
                <c:pt idx="2010">
                  <c:v>12/23/2011</c:v>
                </c:pt>
                <c:pt idx="2011">
                  <c:v>12/27/2011</c:v>
                </c:pt>
                <c:pt idx="2012">
                  <c:v>12/28/2011</c:v>
                </c:pt>
                <c:pt idx="2013">
                  <c:v>12/29/2011</c:v>
                </c:pt>
                <c:pt idx="2014">
                  <c:v>12/30/2011</c:v>
                </c:pt>
                <c:pt idx="2015">
                  <c:v>01/03/2012</c:v>
                </c:pt>
                <c:pt idx="2016">
                  <c:v>01/04/2012</c:v>
                </c:pt>
                <c:pt idx="2017">
                  <c:v>01/05/2012</c:v>
                </c:pt>
                <c:pt idx="2018">
                  <c:v>01/06/2012</c:v>
                </c:pt>
                <c:pt idx="2019">
                  <c:v>01/09/2012</c:v>
                </c:pt>
                <c:pt idx="2020">
                  <c:v>01/10/2012</c:v>
                </c:pt>
                <c:pt idx="2021">
                  <c:v>01/11/2012</c:v>
                </c:pt>
                <c:pt idx="2022">
                  <c:v>01/12/2012</c:v>
                </c:pt>
                <c:pt idx="2023">
                  <c:v>1/13/2012</c:v>
                </c:pt>
                <c:pt idx="2024">
                  <c:v>1/17/2012</c:v>
                </c:pt>
                <c:pt idx="2025">
                  <c:v>1/18/2012</c:v>
                </c:pt>
                <c:pt idx="2026">
                  <c:v>1/19/2012</c:v>
                </c:pt>
                <c:pt idx="2027">
                  <c:v>1/20/2012</c:v>
                </c:pt>
                <c:pt idx="2028">
                  <c:v>1/23/2012</c:v>
                </c:pt>
                <c:pt idx="2029">
                  <c:v>1/24/2012</c:v>
                </c:pt>
                <c:pt idx="2030">
                  <c:v>1/25/2012</c:v>
                </c:pt>
                <c:pt idx="2031">
                  <c:v>1/26/2012</c:v>
                </c:pt>
                <c:pt idx="2032">
                  <c:v>1/27/2012</c:v>
                </c:pt>
                <c:pt idx="2033">
                  <c:v>1/30/2012</c:v>
                </c:pt>
                <c:pt idx="2034">
                  <c:v>1/31/2012</c:v>
                </c:pt>
                <c:pt idx="2035">
                  <c:v>02/01/2012</c:v>
                </c:pt>
                <c:pt idx="2036">
                  <c:v>02/02/2012</c:v>
                </c:pt>
                <c:pt idx="2037">
                  <c:v>02/03/2012</c:v>
                </c:pt>
                <c:pt idx="2038">
                  <c:v>02/06/2012</c:v>
                </c:pt>
                <c:pt idx="2039">
                  <c:v>02/07/2012</c:v>
                </c:pt>
                <c:pt idx="2040">
                  <c:v>02/08/2012</c:v>
                </c:pt>
                <c:pt idx="2041">
                  <c:v>02/09/2012</c:v>
                </c:pt>
                <c:pt idx="2042">
                  <c:v>02/10/2012</c:v>
                </c:pt>
                <c:pt idx="2043">
                  <c:v>2/13/2012</c:v>
                </c:pt>
                <c:pt idx="2044">
                  <c:v>2/14/2012</c:v>
                </c:pt>
                <c:pt idx="2045">
                  <c:v>2/15/2012</c:v>
                </c:pt>
                <c:pt idx="2046">
                  <c:v>2/16/2012</c:v>
                </c:pt>
                <c:pt idx="2047">
                  <c:v>2/17/2012</c:v>
                </c:pt>
                <c:pt idx="2048">
                  <c:v>2/21/2012</c:v>
                </c:pt>
                <c:pt idx="2049">
                  <c:v>2/22/2012</c:v>
                </c:pt>
                <c:pt idx="2050">
                  <c:v>2/23/2012</c:v>
                </c:pt>
                <c:pt idx="2051">
                  <c:v>2/24/2012</c:v>
                </c:pt>
                <c:pt idx="2052">
                  <c:v>2/27/2012</c:v>
                </c:pt>
                <c:pt idx="2053">
                  <c:v>2/28/2012</c:v>
                </c:pt>
                <c:pt idx="2054">
                  <c:v>2/29/2012</c:v>
                </c:pt>
                <c:pt idx="2055">
                  <c:v>03/01/2012</c:v>
                </c:pt>
                <c:pt idx="2056">
                  <c:v>03/02/2012</c:v>
                </c:pt>
                <c:pt idx="2057">
                  <c:v>03/05/2012</c:v>
                </c:pt>
                <c:pt idx="2058">
                  <c:v>03/06/2012</c:v>
                </c:pt>
                <c:pt idx="2059">
                  <c:v>03/07/2012</c:v>
                </c:pt>
                <c:pt idx="2060">
                  <c:v>03/08/2012</c:v>
                </c:pt>
                <c:pt idx="2061">
                  <c:v>03/09/2012</c:v>
                </c:pt>
                <c:pt idx="2062">
                  <c:v>03/12/2012</c:v>
                </c:pt>
                <c:pt idx="2063">
                  <c:v>3/13/2012</c:v>
                </c:pt>
                <c:pt idx="2064">
                  <c:v>3/14/2012</c:v>
                </c:pt>
                <c:pt idx="2065">
                  <c:v>3/15/2012</c:v>
                </c:pt>
                <c:pt idx="2066">
                  <c:v>3/16/2012</c:v>
                </c:pt>
                <c:pt idx="2067">
                  <c:v>3/19/2012</c:v>
                </c:pt>
                <c:pt idx="2068">
                  <c:v>3/20/2012</c:v>
                </c:pt>
                <c:pt idx="2069">
                  <c:v>3/21/2012</c:v>
                </c:pt>
                <c:pt idx="2070">
                  <c:v>3/22/2012</c:v>
                </c:pt>
                <c:pt idx="2071">
                  <c:v>3/23/2012</c:v>
                </c:pt>
                <c:pt idx="2072">
                  <c:v>3/26/2012</c:v>
                </c:pt>
                <c:pt idx="2073">
                  <c:v>3/27/2012</c:v>
                </c:pt>
                <c:pt idx="2074">
                  <c:v>3/28/2012</c:v>
                </c:pt>
                <c:pt idx="2075">
                  <c:v>3/29/2012</c:v>
                </c:pt>
                <c:pt idx="2076">
                  <c:v>3/30/2012</c:v>
                </c:pt>
                <c:pt idx="2077">
                  <c:v>04/02/2012</c:v>
                </c:pt>
                <c:pt idx="2078">
                  <c:v>04/03/2012</c:v>
                </c:pt>
                <c:pt idx="2079">
                  <c:v>04/04/2012</c:v>
                </c:pt>
                <c:pt idx="2080">
                  <c:v>04/05/2012</c:v>
                </c:pt>
                <c:pt idx="2081">
                  <c:v>04/09/2012</c:v>
                </c:pt>
                <c:pt idx="2082">
                  <c:v>04/10/2012</c:v>
                </c:pt>
                <c:pt idx="2083">
                  <c:v>04/11/2012</c:v>
                </c:pt>
                <c:pt idx="2084">
                  <c:v>04/12/2012</c:v>
                </c:pt>
                <c:pt idx="2085">
                  <c:v>4/13/2012</c:v>
                </c:pt>
                <c:pt idx="2086">
                  <c:v>4/16/2012</c:v>
                </c:pt>
                <c:pt idx="2087">
                  <c:v>4/17/2012</c:v>
                </c:pt>
                <c:pt idx="2088">
                  <c:v>4/18/2012</c:v>
                </c:pt>
                <c:pt idx="2089">
                  <c:v>4/19/2012</c:v>
                </c:pt>
                <c:pt idx="2090">
                  <c:v>4/20/2012</c:v>
                </c:pt>
                <c:pt idx="2091">
                  <c:v>4/23/2012</c:v>
                </c:pt>
                <c:pt idx="2092">
                  <c:v>4/24/2012</c:v>
                </c:pt>
                <c:pt idx="2093">
                  <c:v>4/25/2012</c:v>
                </c:pt>
                <c:pt idx="2094">
                  <c:v>4/26/2012</c:v>
                </c:pt>
                <c:pt idx="2095">
                  <c:v>4/27/2012</c:v>
                </c:pt>
                <c:pt idx="2096">
                  <c:v>4/30/2012</c:v>
                </c:pt>
                <c:pt idx="2097">
                  <c:v>05/01/2012</c:v>
                </c:pt>
                <c:pt idx="2098">
                  <c:v>05/02/2012</c:v>
                </c:pt>
                <c:pt idx="2099">
                  <c:v>05/03/2012</c:v>
                </c:pt>
                <c:pt idx="2100">
                  <c:v>05/04/2012</c:v>
                </c:pt>
                <c:pt idx="2101">
                  <c:v>05/07/2012</c:v>
                </c:pt>
                <c:pt idx="2102">
                  <c:v>05/08/2012</c:v>
                </c:pt>
                <c:pt idx="2103">
                  <c:v>05/09/2012</c:v>
                </c:pt>
                <c:pt idx="2104">
                  <c:v>05/10/2012</c:v>
                </c:pt>
                <c:pt idx="2105">
                  <c:v>05/11/2012</c:v>
                </c:pt>
                <c:pt idx="2106">
                  <c:v>5/14/2012</c:v>
                </c:pt>
                <c:pt idx="2107">
                  <c:v>5/15/2012</c:v>
                </c:pt>
                <c:pt idx="2108">
                  <c:v>5/16/2012</c:v>
                </c:pt>
                <c:pt idx="2109">
                  <c:v>5/17/2012</c:v>
                </c:pt>
                <c:pt idx="2110">
                  <c:v>5/18/2012</c:v>
                </c:pt>
                <c:pt idx="2111">
                  <c:v>5/21/2012</c:v>
                </c:pt>
                <c:pt idx="2112">
                  <c:v>5/22/2012</c:v>
                </c:pt>
                <c:pt idx="2113">
                  <c:v>5/23/2012</c:v>
                </c:pt>
                <c:pt idx="2114">
                  <c:v>5/24/2012</c:v>
                </c:pt>
                <c:pt idx="2115">
                  <c:v>5/25/2012</c:v>
                </c:pt>
                <c:pt idx="2116">
                  <c:v>5/29/2012</c:v>
                </c:pt>
                <c:pt idx="2117">
                  <c:v>5/30/2012</c:v>
                </c:pt>
                <c:pt idx="2118">
                  <c:v>5/31/2012</c:v>
                </c:pt>
                <c:pt idx="2119">
                  <c:v>06/01/2012</c:v>
                </c:pt>
                <c:pt idx="2120">
                  <c:v>06/04/2012</c:v>
                </c:pt>
                <c:pt idx="2121">
                  <c:v>06/05/2012</c:v>
                </c:pt>
                <c:pt idx="2122">
                  <c:v>06/06/2012</c:v>
                </c:pt>
                <c:pt idx="2123">
                  <c:v>06/07/2012</c:v>
                </c:pt>
                <c:pt idx="2124">
                  <c:v>06/08/2012</c:v>
                </c:pt>
                <c:pt idx="2125">
                  <c:v>06/11/2012</c:v>
                </c:pt>
                <c:pt idx="2126">
                  <c:v>06/12/2012</c:v>
                </c:pt>
                <c:pt idx="2127">
                  <c:v>6/13/2012</c:v>
                </c:pt>
                <c:pt idx="2128">
                  <c:v>6/14/2012</c:v>
                </c:pt>
                <c:pt idx="2129">
                  <c:v>6/15/2012</c:v>
                </c:pt>
                <c:pt idx="2130">
                  <c:v>6/18/2012</c:v>
                </c:pt>
                <c:pt idx="2131">
                  <c:v>6/19/2012</c:v>
                </c:pt>
                <c:pt idx="2132">
                  <c:v>6/20/2012</c:v>
                </c:pt>
                <c:pt idx="2133">
                  <c:v>6/21/2012</c:v>
                </c:pt>
                <c:pt idx="2134">
                  <c:v>6/22/2012</c:v>
                </c:pt>
                <c:pt idx="2135">
                  <c:v>6/25/2012</c:v>
                </c:pt>
                <c:pt idx="2136">
                  <c:v>6/26/2012</c:v>
                </c:pt>
                <c:pt idx="2137">
                  <c:v>6/27/2012</c:v>
                </c:pt>
                <c:pt idx="2138">
                  <c:v>6/28/2012</c:v>
                </c:pt>
                <c:pt idx="2139">
                  <c:v>6/29/2012</c:v>
                </c:pt>
                <c:pt idx="2140">
                  <c:v>07/02/2012</c:v>
                </c:pt>
                <c:pt idx="2141">
                  <c:v>07/03/2012</c:v>
                </c:pt>
                <c:pt idx="2142">
                  <c:v>07/05/2012</c:v>
                </c:pt>
                <c:pt idx="2143">
                  <c:v>07/06/2012</c:v>
                </c:pt>
                <c:pt idx="2144">
                  <c:v>07/09/2012</c:v>
                </c:pt>
                <c:pt idx="2145">
                  <c:v>07/10/2012</c:v>
                </c:pt>
                <c:pt idx="2146">
                  <c:v>07/11/2012</c:v>
                </c:pt>
                <c:pt idx="2147">
                  <c:v>07/12/2012</c:v>
                </c:pt>
                <c:pt idx="2148">
                  <c:v>7/13/2012</c:v>
                </c:pt>
                <c:pt idx="2149">
                  <c:v>7/16/2012</c:v>
                </c:pt>
                <c:pt idx="2150">
                  <c:v>7/17/2012</c:v>
                </c:pt>
                <c:pt idx="2151">
                  <c:v>7/18/2012</c:v>
                </c:pt>
                <c:pt idx="2152">
                  <c:v>7/19/2012</c:v>
                </c:pt>
                <c:pt idx="2153">
                  <c:v>7/20/2012</c:v>
                </c:pt>
                <c:pt idx="2154">
                  <c:v>7/23/2012</c:v>
                </c:pt>
                <c:pt idx="2155">
                  <c:v>7/24/2012</c:v>
                </c:pt>
                <c:pt idx="2156">
                  <c:v>7/25/2012</c:v>
                </c:pt>
                <c:pt idx="2157">
                  <c:v>7/26/2012</c:v>
                </c:pt>
                <c:pt idx="2158">
                  <c:v>7/27/2012</c:v>
                </c:pt>
                <c:pt idx="2159">
                  <c:v>7/30/2012</c:v>
                </c:pt>
                <c:pt idx="2160">
                  <c:v>7/31/2012</c:v>
                </c:pt>
                <c:pt idx="2161">
                  <c:v>08/01/2012</c:v>
                </c:pt>
                <c:pt idx="2162">
                  <c:v>08/02/2012</c:v>
                </c:pt>
                <c:pt idx="2163">
                  <c:v>08/03/2012</c:v>
                </c:pt>
                <c:pt idx="2164">
                  <c:v>08/06/2012</c:v>
                </c:pt>
                <c:pt idx="2165">
                  <c:v>08/07/2012</c:v>
                </c:pt>
                <c:pt idx="2166">
                  <c:v>08/08/2012</c:v>
                </c:pt>
                <c:pt idx="2167">
                  <c:v>08/09/2012</c:v>
                </c:pt>
                <c:pt idx="2168">
                  <c:v>08/10/2012</c:v>
                </c:pt>
                <c:pt idx="2169">
                  <c:v>8/13/2012</c:v>
                </c:pt>
                <c:pt idx="2170">
                  <c:v>8/14/2012</c:v>
                </c:pt>
                <c:pt idx="2171">
                  <c:v>8/15/2012</c:v>
                </c:pt>
                <c:pt idx="2172">
                  <c:v>8/16/2012</c:v>
                </c:pt>
                <c:pt idx="2173">
                  <c:v>8/17/2012</c:v>
                </c:pt>
                <c:pt idx="2174">
                  <c:v>8/20/2012</c:v>
                </c:pt>
                <c:pt idx="2175">
                  <c:v>8/21/2012</c:v>
                </c:pt>
                <c:pt idx="2176">
                  <c:v>8/22/2012</c:v>
                </c:pt>
                <c:pt idx="2177">
                  <c:v>8/23/2012</c:v>
                </c:pt>
                <c:pt idx="2178">
                  <c:v>8/24/2012</c:v>
                </c:pt>
                <c:pt idx="2179">
                  <c:v>8/27/2012</c:v>
                </c:pt>
                <c:pt idx="2180">
                  <c:v>8/28/2012</c:v>
                </c:pt>
                <c:pt idx="2181">
                  <c:v>8/29/2012</c:v>
                </c:pt>
                <c:pt idx="2182">
                  <c:v>8/30/2012</c:v>
                </c:pt>
                <c:pt idx="2183">
                  <c:v>8/31/2012</c:v>
                </c:pt>
                <c:pt idx="2184">
                  <c:v>09/04/2012</c:v>
                </c:pt>
                <c:pt idx="2185">
                  <c:v>09/05/2012</c:v>
                </c:pt>
                <c:pt idx="2186">
                  <c:v>09/06/2012</c:v>
                </c:pt>
                <c:pt idx="2187">
                  <c:v>09/07/2012</c:v>
                </c:pt>
                <c:pt idx="2188">
                  <c:v>09/10/2012</c:v>
                </c:pt>
                <c:pt idx="2189">
                  <c:v>09/11/2012</c:v>
                </c:pt>
                <c:pt idx="2190">
                  <c:v>09/12/2012</c:v>
                </c:pt>
                <c:pt idx="2191">
                  <c:v>9/13/2012</c:v>
                </c:pt>
                <c:pt idx="2192">
                  <c:v>9/14/2012</c:v>
                </c:pt>
                <c:pt idx="2193">
                  <c:v>9/17/2012</c:v>
                </c:pt>
                <c:pt idx="2194">
                  <c:v>9/18/2012</c:v>
                </c:pt>
                <c:pt idx="2195">
                  <c:v>9/19/2012</c:v>
                </c:pt>
                <c:pt idx="2196">
                  <c:v>9/20/2012</c:v>
                </c:pt>
                <c:pt idx="2197">
                  <c:v>9/21/2012</c:v>
                </c:pt>
                <c:pt idx="2198">
                  <c:v>9/24/2012</c:v>
                </c:pt>
                <c:pt idx="2199">
                  <c:v>9/25/2012</c:v>
                </c:pt>
                <c:pt idx="2200">
                  <c:v>9/26/2012</c:v>
                </c:pt>
                <c:pt idx="2201">
                  <c:v>9/27/2012</c:v>
                </c:pt>
                <c:pt idx="2202">
                  <c:v>9/28/2012</c:v>
                </c:pt>
                <c:pt idx="2203">
                  <c:v>10/01/2012</c:v>
                </c:pt>
                <c:pt idx="2204">
                  <c:v>10/02/2012</c:v>
                </c:pt>
                <c:pt idx="2205">
                  <c:v>10/03/2012</c:v>
                </c:pt>
                <c:pt idx="2206">
                  <c:v>10/04/2012</c:v>
                </c:pt>
                <c:pt idx="2207">
                  <c:v>10/05/2012</c:v>
                </c:pt>
                <c:pt idx="2208">
                  <c:v>10/08/2012</c:v>
                </c:pt>
                <c:pt idx="2209">
                  <c:v>10/09/2012</c:v>
                </c:pt>
                <c:pt idx="2210">
                  <c:v>10/10/2012</c:v>
                </c:pt>
                <c:pt idx="2211">
                  <c:v>10/11/2012</c:v>
                </c:pt>
                <c:pt idx="2212">
                  <c:v>10/12/2012</c:v>
                </c:pt>
                <c:pt idx="2213">
                  <c:v>10/15/2012</c:v>
                </c:pt>
                <c:pt idx="2214">
                  <c:v>10/16/2012</c:v>
                </c:pt>
                <c:pt idx="2215">
                  <c:v>10/17/2012</c:v>
                </c:pt>
                <c:pt idx="2216">
                  <c:v>10/18/2012</c:v>
                </c:pt>
                <c:pt idx="2217">
                  <c:v>10/19/2012</c:v>
                </c:pt>
                <c:pt idx="2218">
                  <c:v>10/22/2012</c:v>
                </c:pt>
                <c:pt idx="2219">
                  <c:v>10/23/2012</c:v>
                </c:pt>
                <c:pt idx="2220">
                  <c:v>10/24/2012</c:v>
                </c:pt>
                <c:pt idx="2221">
                  <c:v>10/25/2012</c:v>
                </c:pt>
                <c:pt idx="2222">
                  <c:v>10/26/2012</c:v>
                </c:pt>
                <c:pt idx="2223">
                  <c:v>10/31/2012</c:v>
                </c:pt>
                <c:pt idx="2224">
                  <c:v>11/01/2012</c:v>
                </c:pt>
                <c:pt idx="2225">
                  <c:v>11/02/2012</c:v>
                </c:pt>
                <c:pt idx="2226">
                  <c:v>11/05/2012</c:v>
                </c:pt>
                <c:pt idx="2227">
                  <c:v>11/06/2012</c:v>
                </c:pt>
                <c:pt idx="2228">
                  <c:v>11/07/2012</c:v>
                </c:pt>
                <c:pt idx="2229">
                  <c:v>11/08/2012</c:v>
                </c:pt>
                <c:pt idx="2230">
                  <c:v>11/09/2012</c:v>
                </c:pt>
                <c:pt idx="2231">
                  <c:v>11/12/2012</c:v>
                </c:pt>
                <c:pt idx="2232">
                  <c:v>11/13/2012</c:v>
                </c:pt>
                <c:pt idx="2233">
                  <c:v>11/14/2012</c:v>
                </c:pt>
                <c:pt idx="2234">
                  <c:v>11/15/2012</c:v>
                </c:pt>
                <c:pt idx="2235">
                  <c:v>11/16/2012</c:v>
                </c:pt>
                <c:pt idx="2236">
                  <c:v>11/19/2012</c:v>
                </c:pt>
                <c:pt idx="2237">
                  <c:v>11/20/2012</c:v>
                </c:pt>
                <c:pt idx="2238">
                  <c:v>11/21/2012</c:v>
                </c:pt>
                <c:pt idx="2239">
                  <c:v>11/23/2012</c:v>
                </c:pt>
                <c:pt idx="2240">
                  <c:v>11/26/2012</c:v>
                </c:pt>
                <c:pt idx="2241">
                  <c:v>11/27/2012</c:v>
                </c:pt>
                <c:pt idx="2242">
                  <c:v>11/28/2012</c:v>
                </c:pt>
                <c:pt idx="2243">
                  <c:v>11/29/2012</c:v>
                </c:pt>
                <c:pt idx="2244">
                  <c:v>11/30/2012</c:v>
                </c:pt>
                <c:pt idx="2245">
                  <c:v>12/03/2012</c:v>
                </c:pt>
                <c:pt idx="2246">
                  <c:v>12/04/2012</c:v>
                </c:pt>
                <c:pt idx="2247">
                  <c:v>12/05/2012</c:v>
                </c:pt>
                <c:pt idx="2248">
                  <c:v>12/06/2012</c:v>
                </c:pt>
                <c:pt idx="2249">
                  <c:v>12/07/2012</c:v>
                </c:pt>
                <c:pt idx="2250">
                  <c:v>12/10/2012</c:v>
                </c:pt>
                <c:pt idx="2251">
                  <c:v>12/11/2012</c:v>
                </c:pt>
                <c:pt idx="2252">
                  <c:v>12/12/2012</c:v>
                </c:pt>
                <c:pt idx="2253">
                  <c:v>12/13/2012</c:v>
                </c:pt>
                <c:pt idx="2254">
                  <c:v>12/14/2012</c:v>
                </c:pt>
                <c:pt idx="2255">
                  <c:v>12/17/2012</c:v>
                </c:pt>
                <c:pt idx="2256">
                  <c:v>12/18/2012</c:v>
                </c:pt>
                <c:pt idx="2257">
                  <c:v>12/19/2012</c:v>
                </c:pt>
                <c:pt idx="2258">
                  <c:v>12/20/2012</c:v>
                </c:pt>
                <c:pt idx="2259">
                  <c:v>12/21/2012</c:v>
                </c:pt>
                <c:pt idx="2260">
                  <c:v>12/24/2012</c:v>
                </c:pt>
                <c:pt idx="2261">
                  <c:v>12/26/2012</c:v>
                </c:pt>
                <c:pt idx="2262">
                  <c:v>12/27/2012</c:v>
                </c:pt>
                <c:pt idx="2263">
                  <c:v>12/28/2012</c:v>
                </c:pt>
                <c:pt idx="2264">
                  <c:v>12/31/2012</c:v>
                </c:pt>
                <c:pt idx="2265">
                  <c:v>01/02/2013</c:v>
                </c:pt>
                <c:pt idx="2266">
                  <c:v>01/03/2013</c:v>
                </c:pt>
                <c:pt idx="2267">
                  <c:v>01/04/2013</c:v>
                </c:pt>
                <c:pt idx="2268">
                  <c:v>01/07/2013</c:v>
                </c:pt>
                <c:pt idx="2269">
                  <c:v>01/08/2013</c:v>
                </c:pt>
                <c:pt idx="2270">
                  <c:v>01/09/2013</c:v>
                </c:pt>
                <c:pt idx="2271">
                  <c:v>01/10/2013</c:v>
                </c:pt>
                <c:pt idx="2272">
                  <c:v>01/11/2013</c:v>
                </c:pt>
                <c:pt idx="2273">
                  <c:v>1/14/2013</c:v>
                </c:pt>
                <c:pt idx="2274">
                  <c:v>1/15/2013</c:v>
                </c:pt>
                <c:pt idx="2275">
                  <c:v>1/16/2013</c:v>
                </c:pt>
                <c:pt idx="2276">
                  <c:v>1/17/2013</c:v>
                </c:pt>
                <c:pt idx="2277">
                  <c:v>1/18/2013</c:v>
                </c:pt>
                <c:pt idx="2278">
                  <c:v>1/22/2013</c:v>
                </c:pt>
                <c:pt idx="2279">
                  <c:v>1/23/2013</c:v>
                </c:pt>
                <c:pt idx="2280">
                  <c:v>1/24/2013</c:v>
                </c:pt>
                <c:pt idx="2281">
                  <c:v>1/25/2013</c:v>
                </c:pt>
                <c:pt idx="2282">
                  <c:v>1/28/2013</c:v>
                </c:pt>
                <c:pt idx="2283">
                  <c:v>1/29/2013</c:v>
                </c:pt>
                <c:pt idx="2284">
                  <c:v>1/30/2013</c:v>
                </c:pt>
                <c:pt idx="2285">
                  <c:v>1/31/2013</c:v>
                </c:pt>
                <c:pt idx="2286">
                  <c:v>02/01/2013</c:v>
                </c:pt>
                <c:pt idx="2287">
                  <c:v>02/04/2013</c:v>
                </c:pt>
                <c:pt idx="2288">
                  <c:v>02/05/2013</c:v>
                </c:pt>
                <c:pt idx="2289">
                  <c:v>02/06/2013</c:v>
                </c:pt>
                <c:pt idx="2290">
                  <c:v>02/07/2013</c:v>
                </c:pt>
                <c:pt idx="2291">
                  <c:v>02/08/2013</c:v>
                </c:pt>
                <c:pt idx="2292">
                  <c:v>02/11/2013</c:v>
                </c:pt>
                <c:pt idx="2293">
                  <c:v>02/12/2013</c:v>
                </c:pt>
                <c:pt idx="2294">
                  <c:v>2/13/2013</c:v>
                </c:pt>
                <c:pt idx="2295">
                  <c:v>2/14/2013</c:v>
                </c:pt>
                <c:pt idx="2296">
                  <c:v>2/15/2013</c:v>
                </c:pt>
                <c:pt idx="2297">
                  <c:v>2/19/2013</c:v>
                </c:pt>
                <c:pt idx="2298">
                  <c:v>2/20/2013</c:v>
                </c:pt>
                <c:pt idx="2299">
                  <c:v>2/21/2013</c:v>
                </c:pt>
                <c:pt idx="2300">
                  <c:v>2/22/2013</c:v>
                </c:pt>
                <c:pt idx="2301">
                  <c:v>2/25/2013</c:v>
                </c:pt>
                <c:pt idx="2302">
                  <c:v>2/26/2013</c:v>
                </c:pt>
                <c:pt idx="2303">
                  <c:v>2/27/2013</c:v>
                </c:pt>
                <c:pt idx="2304">
                  <c:v>2/28/2013</c:v>
                </c:pt>
                <c:pt idx="2305">
                  <c:v>03/01/2013</c:v>
                </c:pt>
                <c:pt idx="2306">
                  <c:v>03/04/2013</c:v>
                </c:pt>
                <c:pt idx="2307">
                  <c:v>03/05/2013</c:v>
                </c:pt>
                <c:pt idx="2308">
                  <c:v>03/06/2013</c:v>
                </c:pt>
                <c:pt idx="2309">
                  <c:v>03/07/2013</c:v>
                </c:pt>
                <c:pt idx="2310">
                  <c:v>03/08/2013</c:v>
                </c:pt>
                <c:pt idx="2311">
                  <c:v>03/11/2013</c:v>
                </c:pt>
                <c:pt idx="2312">
                  <c:v>03/12/2013</c:v>
                </c:pt>
                <c:pt idx="2313">
                  <c:v>3/13/2013</c:v>
                </c:pt>
                <c:pt idx="2314">
                  <c:v>3/14/2013</c:v>
                </c:pt>
                <c:pt idx="2315">
                  <c:v>3/15/2013</c:v>
                </c:pt>
                <c:pt idx="2316">
                  <c:v>3/18/2013</c:v>
                </c:pt>
                <c:pt idx="2317">
                  <c:v>3/19/2013</c:v>
                </c:pt>
                <c:pt idx="2318">
                  <c:v>3/20/2013</c:v>
                </c:pt>
                <c:pt idx="2319">
                  <c:v>3/21/2013</c:v>
                </c:pt>
                <c:pt idx="2320">
                  <c:v>3/22/2013</c:v>
                </c:pt>
                <c:pt idx="2321">
                  <c:v>3/25/2013</c:v>
                </c:pt>
                <c:pt idx="2322">
                  <c:v>3/26/2013</c:v>
                </c:pt>
                <c:pt idx="2323">
                  <c:v>3/27/2013</c:v>
                </c:pt>
                <c:pt idx="2324">
                  <c:v>3/28/2013</c:v>
                </c:pt>
                <c:pt idx="2325">
                  <c:v>04/01/2013</c:v>
                </c:pt>
                <c:pt idx="2326">
                  <c:v>04/02/2013</c:v>
                </c:pt>
                <c:pt idx="2327">
                  <c:v>04/03/2013</c:v>
                </c:pt>
                <c:pt idx="2328">
                  <c:v>04/04/2013</c:v>
                </c:pt>
                <c:pt idx="2329">
                  <c:v>04/05/2013</c:v>
                </c:pt>
                <c:pt idx="2330">
                  <c:v>04/08/2013</c:v>
                </c:pt>
                <c:pt idx="2331">
                  <c:v>04/09/2013</c:v>
                </c:pt>
                <c:pt idx="2332">
                  <c:v>04/10/2013</c:v>
                </c:pt>
                <c:pt idx="2333">
                  <c:v>04/11/2013</c:v>
                </c:pt>
                <c:pt idx="2334">
                  <c:v>04/12/2013</c:v>
                </c:pt>
                <c:pt idx="2335">
                  <c:v>4/15/2013</c:v>
                </c:pt>
                <c:pt idx="2336">
                  <c:v>4/16/2013</c:v>
                </c:pt>
                <c:pt idx="2337">
                  <c:v>4/17/2013</c:v>
                </c:pt>
                <c:pt idx="2338">
                  <c:v>4/18/2013</c:v>
                </c:pt>
                <c:pt idx="2339">
                  <c:v>4/19/2013</c:v>
                </c:pt>
                <c:pt idx="2340">
                  <c:v>4/22/2013</c:v>
                </c:pt>
                <c:pt idx="2341">
                  <c:v>4/23/2013</c:v>
                </c:pt>
                <c:pt idx="2342">
                  <c:v>4/24/2013</c:v>
                </c:pt>
                <c:pt idx="2343">
                  <c:v>4/25/2013</c:v>
                </c:pt>
                <c:pt idx="2344">
                  <c:v>4/26/2013</c:v>
                </c:pt>
                <c:pt idx="2345">
                  <c:v>4/29/2013</c:v>
                </c:pt>
                <c:pt idx="2346">
                  <c:v>4/30/2013</c:v>
                </c:pt>
                <c:pt idx="2347">
                  <c:v>05/01/2013</c:v>
                </c:pt>
                <c:pt idx="2348">
                  <c:v>05/02/2013</c:v>
                </c:pt>
                <c:pt idx="2349">
                  <c:v>05/03/2013</c:v>
                </c:pt>
                <c:pt idx="2350">
                  <c:v>05/06/2013</c:v>
                </c:pt>
                <c:pt idx="2351">
                  <c:v>05/07/2013</c:v>
                </c:pt>
                <c:pt idx="2352">
                  <c:v>05/08/2013</c:v>
                </c:pt>
                <c:pt idx="2353">
                  <c:v>05/09/2013</c:v>
                </c:pt>
                <c:pt idx="2354">
                  <c:v>05/10/2013</c:v>
                </c:pt>
                <c:pt idx="2355">
                  <c:v>5/13/2013</c:v>
                </c:pt>
                <c:pt idx="2356">
                  <c:v>5/14/2013</c:v>
                </c:pt>
                <c:pt idx="2357">
                  <c:v>5/15/2013</c:v>
                </c:pt>
                <c:pt idx="2358">
                  <c:v>5/16/2013</c:v>
                </c:pt>
                <c:pt idx="2359">
                  <c:v>5/17/2013</c:v>
                </c:pt>
                <c:pt idx="2360">
                  <c:v>5/20/2013</c:v>
                </c:pt>
                <c:pt idx="2361">
                  <c:v>5/21/2013</c:v>
                </c:pt>
                <c:pt idx="2362">
                  <c:v>5/22/2013</c:v>
                </c:pt>
                <c:pt idx="2363">
                  <c:v>5/23/2013</c:v>
                </c:pt>
                <c:pt idx="2364">
                  <c:v>5/24/2013</c:v>
                </c:pt>
                <c:pt idx="2365">
                  <c:v>5/28/2013</c:v>
                </c:pt>
                <c:pt idx="2366">
                  <c:v>5/29/2013</c:v>
                </c:pt>
                <c:pt idx="2367">
                  <c:v>5/30/2013</c:v>
                </c:pt>
                <c:pt idx="2368">
                  <c:v>5/31/2013</c:v>
                </c:pt>
                <c:pt idx="2369">
                  <c:v>06/03/2013</c:v>
                </c:pt>
                <c:pt idx="2370">
                  <c:v>06/04/2013</c:v>
                </c:pt>
                <c:pt idx="2371">
                  <c:v>06/05/2013</c:v>
                </c:pt>
                <c:pt idx="2372">
                  <c:v>06/06/2013</c:v>
                </c:pt>
                <c:pt idx="2373">
                  <c:v>06/07/2013</c:v>
                </c:pt>
                <c:pt idx="2374">
                  <c:v>06/10/2013</c:v>
                </c:pt>
                <c:pt idx="2375">
                  <c:v>06/11/2013</c:v>
                </c:pt>
                <c:pt idx="2376">
                  <c:v>06/12/2013</c:v>
                </c:pt>
                <c:pt idx="2377">
                  <c:v>6/13/2013</c:v>
                </c:pt>
                <c:pt idx="2378">
                  <c:v>6/14/2013</c:v>
                </c:pt>
                <c:pt idx="2379">
                  <c:v>6/17/2013</c:v>
                </c:pt>
                <c:pt idx="2380">
                  <c:v>6/18/2013</c:v>
                </c:pt>
                <c:pt idx="2381">
                  <c:v>6/19/2013</c:v>
                </c:pt>
                <c:pt idx="2382">
                  <c:v>6/20/2013</c:v>
                </c:pt>
                <c:pt idx="2383">
                  <c:v>6/21/2013</c:v>
                </c:pt>
                <c:pt idx="2384">
                  <c:v>6/24/2013</c:v>
                </c:pt>
                <c:pt idx="2385">
                  <c:v>6/25/2013</c:v>
                </c:pt>
                <c:pt idx="2386">
                  <c:v>6/26/2013</c:v>
                </c:pt>
                <c:pt idx="2387">
                  <c:v>6/27/2013</c:v>
                </c:pt>
                <c:pt idx="2388">
                  <c:v>6/28/2013</c:v>
                </c:pt>
                <c:pt idx="2389">
                  <c:v>07/01/2013</c:v>
                </c:pt>
                <c:pt idx="2390">
                  <c:v>07/02/2013</c:v>
                </c:pt>
                <c:pt idx="2391">
                  <c:v>07/03/2013</c:v>
                </c:pt>
                <c:pt idx="2392">
                  <c:v>07/05/2013</c:v>
                </c:pt>
                <c:pt idx="2393">
                  <c:v>07/08/2013</c:v>
                </c:pt>
                <c:pt idx="2394">
                  <c:v>07/09/2013</c:v>
                </c:pt>
                <c:pt idx="2395">
                  <c:v>07/10/2013</c:v>
                </c:pt>
                <c:pt idx="2396">
                  <c:v>07/11/2013</c:v>
                </c:pt>
                <c:pt idx="2397">
                  <c:v>07/12/2013</c:v>
                </c:pt>
                <c:pt idx="2398">
                  <c:v>7/15/2013</c:v>
                </c:pt>
                <c:pt idx="2399">
                  <c:v>7/16/2013</c:v>
                </c:pt>
                <c:pt idx="2400">
                  <c:v>7/17/2013</c:v>
                </c:pt>
                <c:pt idx="2401">
                  <c:v>7/18/2013</c:v>
                </c:pt>
                <c:pt idx="2402">
                  <c:v>7/19/2013</c:v>
                </c:pt>
                <c:pt idx="2403">
                  <c:v>7/22/2013</c:v>
                </c:pt>
                <c:pt idx="2404">
                  <c:v>7/23/2013</c:v>
                </c:pt>
                <c:pt idx="2405">
                  <c:v>7/24/2013</c:v>
                </c:pt>
                <c:pt idx="2406">
                  <c:v>7/25/2013</c:v>
                </c:pt>
                <c:pt idx="2407">
                  <c:v>7/26/2013</c:v>
                </c:pt>
                <c:pt idx="2408">
                  <c:v>7/29/2013</c:v>
                </c:pt>
                <c:pt idx="2409">
                  <c:v>7/30/2013</c:v>
                </c:pt>
                <c:pt idx="2410">
                  <c:v>7/31/2013</c:v>
                </c:pt>
                <c:pt idx="2411">
                  <c:v>08/01/2013</c:v>
                </c:pt>
                <c:pt idx="2412">
                  <c:v>08/02/2013</c:v>
                </c:pt>
                <c:pt idx="2413">
                  <c:v>08/05/2013</c:v>
                </c:pt>
                <c:pt idx="2414">
                  <c:v>08/06/2013</c:v>
                </c:pt>
                <c:pt idx="2415">
                  <c:v>08/07/2013</c:v>
                </c:pt>
                <c:pt idx="2416">
                  <c:v>08/08/2013</c:v>
                </c:pt>
                <c:pt idx="2417">
                  <c:v>08/09/2013</c:v>
                </c:pt>
                <c:pt idx="2418">
                  <c:v>08/12/2013</c:v>
                </c:pt>
                <c:pt idx="2419">
                  <c:v>8/13/2013</c:v>
                </c:pt>
                <c:pt idx="2420">
                  <c:v>8/14/2013</c:v>
                </c:pt>
                <c:pt idx="2421">
                  <c:v>8/15/2013</c:v>
                </c:pt>
                <c:pt idx="2422">
                  <c:v>8/16/2013</c:v>
                </c:pt>
                <c:pt idx="2423">
                  <c:v>8/19/2013</c:v>
                </c:pt>
                <c:pt idx="2424">
                  <c:v>8/20/2013</c:v>
                </c:pt>
                <c:pt idx="2425">
                  <c:v>8/21/2013</c:v>
                </c:pt>
                <c:pt idx="2426">
                  <c:v>8/22/2013</c:v>
                </c:pt>
                <c:pt idx="2427">
                  <c:v>8/23/2013</c:v>
                </c:pt>
                <c:pt idx="2428">
                  <c:v>8/26/2013</c:v>
                </c:pt>
                <c:pt idx="2429">
                  <c:v>8/27/2013</c:v>
                </c:pt>
                <c:pt idx="2430">
                  <c:v>8/28/2013</c:v>
                </c:pt>
                <c:pt idx="2431">
                  <c:v>8/29/2013</c:v>
                </c:pt>
                <c:pt idx="2432">
                  <c:v>8/30/2013</c:v>
                </c:pt>
                <c:pt idx="2433">
                  <c:v>09/03/2013</c:v>
                </c:pt>
                <c:pt idx="2434">
                  <c:v>09/04/2013</c:v>
                </c:pt>
                <c:pt idx="2435">
                  <c:v>09/05/2013</c:v>
                </c:pt>
                <c:pt idx="2436">
                  <c:v>09/06/2013</c:v>
                </c:pt>
                <c:pt idx="2437">
                  <c:v>09/09/2013</c:v>
                </c:pt>
                <c:pt idx="2438">
                  <c:v>09/10/2013</c:v>
                </c:pt>
                <c:pt idx="2439">
                  <c:v>09/11/2013</c:v>
                </c:pt>
                <c:pt idx="2440">
                  <c:v>09/12/2013</c:v>
                </c:pt>
                <c:pt idx="2441">
                  <c:v>9/13/2013</c:v>
                </c:pt>
                <c:pt idx="2442">
                  <c:v>9/16/2013</c:v>
                </c:pt>
                <c:pt idx="2443">
                  <c:v>9/17/2013</c:v>
                </c:pt>
                <c:pt idx="2444">
                  <c:v>9/18/2013</c:v>
                </c:pt>
                <c:pt idx="2445">
                  <c:v>9/19/2013</c:v>
                </c:pt>
                <c:pt idx="2446">
                  <c:v>9/20/2013</c:v>
                </c:pt>
                <c:pt idx="2447">
                  <c:v>9/23/2013</c:v>
                </c:pt>
                <c:pt idx="2448">
                  <c:v>9/24/2013</c:v>
                </c:pt>
                <c:pt idx="2449">
                  <c:v>9/25/2013</c:v>
                </c:pt>
                <c:pt idx="2450">
                  <c:v>9/26/2013</c:v>
                </c:pt>
                <c:pt idx="2451">
                  <c:v>9/27/2013</c:v>
                </c:pt>
                <c:pt idx="2452">
                  <c:v>9/30/2013</c:v>
                </c:pt>
                <c:pt idx="2453">
                  <c:v>10/01/2013</c:v>
                </c:pt>
                <c:pt idx="2454">
                  <c:v>10/02/2013</c:v>
                </c:pt>
                <c:pt idx="2455">
                  <c:v>10/03/2013</c:v>
                </c:pt>
                <c:pt idx="2456">
                  <c:v>10/04/2013</c:v>
                </c:pt>
                <c:pt idx="2457">
                  <c:v>10/07/2013</c:v>
                </c:pt>
                <c:pt idx="2458">
                  <c:v>10/08/2013</c:v>
                </c:pt>
                <c:pt idx="2459">
                  <c:v>10/09/2013</c:v>
                </c:pt>
                <c:pt idx="2460">
                  <c:v>10/10/2013</c:v>
                </c:pt>
                <c:pt idx="2461">
                  <c:v>10/11/2013</c:v>
                </c:pt>
                <c:pt idx="2462">
                  <c:v>10/14/2013</c:v>
                </c:pt>
                <c:pt idx="2463">
                  <c:v>10/15/2013</c:v>
                </c:pt>
                <c:pt idx="2464">
                  <c:v>10/16/2013</c:v>
                </c:pt>
                <c:pt idx="2465">
                  <c:v>10/17/2013</c:v>
                </c:pt>
                <c:pt idx="2466">
                  <c:v>10/18/2013</c:v>
                </c:pt>
                <c:pt idx="2467">
                  <c:v>10/21/2013</c:v>
                </c:pt>
                <c:pt idx="2468">
                  <c:v>10/22/2013</c:v>
                </c:pt>
                <c:pt idx="2469">
                  <c:v>10/23/2013</c:v>
                </c:pt>
                <c:pt idx="2470">
                  <c:v>10/24/2013</c:v>
                </c:pt>
                <c:pt idx="2471">
                  <c:v>10/25/2013</c:v>
                </c:pt>
                <c:pt idx="2472">
                  <c:v>10/28/2013</c:v>
                </c:pt>
                <c:pt idx="2473">
                  <c:v>10/29/2013</c:v>
                </c:pt>
                <c:pt idx="2474">
                  <c:v>10/30/2013</c:v>
                </c:pt>
                <c:pt idx="2475">
                  <c:v>10/31/2013</c:v>
                </c:pt>
                <c:pt idx="2476">
                  <c:v>11/01/2013</c:v>
                </c:pt>
                <c:pt idx="2477">
                  <c:v>11/04/2013</c:v>
                </c:pt>
                <c:pt idx="2478">
                  <c:v>11/05/2013</c:v>
                </c:pt>
                <c:pt idx="2479">
                  <c:v>11/06/2013</c:v>
                </c:pt>
                <c:pt idx="2480">
                  <c:v>11/07/2013</c:v>
                </c:pt>
                <c:pt idx="2481">
                  <c:v>11/08/2013</c:v>
                </c:pt>
                <c:pt idx="2482">
                  <c:v>11/11/2013</c:v>
                </c:pt>
                <c:pt idx="2483">
                  <c:v>11/12/2013</c:v>
                </c:pt>
                <c:pt idx="2484">
                  <c:v>11/13/2013</c:v>
                </c:pt>
                <c:pt idx="2485">
                  <c:v>11/14/2013</c:v>
                </c:pt>
                <c:pt idx="2486">
                  <c:v>11/15/2013</c:v>
                </c:pt>
                <c:pt idx="2487">
                  <c:v>11/18/2013</c:v>
                </c:pt>
                <c:pt idx="2488">
                  <c:v>11/19/2013</c:v>
                </c:pt>
                <c:pt idx="2489">
                  <c:v>11/20/2013</c:v>
                </c:pt>
                <c:pt idx="2490">
                  <c:v>11/21/2013</c:v>
                </c:pt>
                <c:pt idx="2491">
                  <c:v>11/22/2013</c:v>
                </c:pt>
                <c:pt idx="2492">
                  <c:v>11/25/2013</c:v>
                </c:pt>
                <c:pt idx="2493">
                  <c:v>11/26/2013</c:v>
                </c:pt>
                <c:pt idx="2494">
                  <c:v>11/27/2013</c:v>
                </c:pt>
                <c:pt idx="2495">
                  <c:v>11/29/2013</c:v>
                </c:pt>
                <c:pt idx="2496">
                  <c:v>12/02/2013</c:v>
                </c:pt>
                <c:pt idx="2497">
                  <c:v>12/03/2013</c:v>
                </c:pt>
                <c:pt idx="2498">
                  <c:v>12/04/2013</c:v>
                </c:pt>
                <c:pt idx="2499">
                  <c:v>12/05/2013</c:v>
                </c:pt>
                <c:pt idx="2500">
                  <c:v>12/06/2013</c:v>
                </c:pt>
                <c:pt idx="2501">
                  <c:v>12/09/2013</c:v>
                </c:pt>
                <c:pt idx="2502">
                  <c:v>12/10/2013</c:v>
                </c:pt>
                <c:pt idx="2503">
                  <c:v>12/11/2013</c:v>
                </c:pt>
                <c:pt idx="2504">
                  <c:v>12/12/2013</c:v>
                </c:pt>
                <c:pt idx="2505">
                  <c:v>12/13/2013</c:v>
                </c:pt>
                <c:pt idx="2506">
                  <c:v>12/16/2013</c:v>
                </c:pt>
                <c:pt idx="2507">
                  <c:v>12/17/2013</c:v>
                </c:pt>
                <c:pt idx="2508">
                  <c:v>12/18/2013</c:v>
                </c:pt>
                <c:pt idx="2509">
                  <c:v>12/19/2013</c:v>
                </c:pt>
                <c:pt idx="2510">
                  <c:v>12/20/2013</c:v>
                </c:pt>
                <c:pt idx="2511">
                  <c:v>12/23/2013</c:v>
                </c:pt>
                <c:pt idx="2512">
                  <c:v>12/24/2013</c:v>
                </c:pt>
                <c:pt idx="2513">
                  <c:v>12/26/2013</c:v>
                </c:pt>
                <c:pt idx="2514">
                  <c:v>12/27/2013</c:v>
                </c:pt>
                <c:pt idx="2515">
                  <c:v>12/30/2013</c:v>
                </c:pt>
                <c:pt idx="2516">
                  <c:v>12/31/2013</c:v>
                </c:pt>
                <c:pt idx="2517">
                  <c:v>01/02/2014</c:v>
                </c:pt>
                <c:pt idx="2518">
                  <c:v>01/03/2014</c:v>
                </c:pt>
                <c:pt idx="2519">
                  <c:v>01/06/2014</c:v>
                </c:pt>
                <c:pt idx="2520">
                  <c:v>01/07/2014</c:v>
                </c:pt>
                <c:pt idx="2521">
                  <c:v>01/08/2014</c:v>
                </c:pt>
                <c:pt idx="2522">
                  <c:v>01/09/2014</c:v>
                </c:pt>
                <c:pt idx="2523">
                  <c:v>01/10/2014</c:v>
                </c:pt>
                <c:pt idx="2524">
                  <c:v>01/13/2014</c:v>
                </c:pt>
                <c:pt idx="2525">
                  <c:v>01/14/2014</c:v>
                </c:pt>
                <c:pt idx="2526">
                  <c:v>01/15/2014</c:v>
                </c:pt>
                <c:pt idx="2527">
                  <c:v>01/16/2014</c:v>
                </c:pt>
                <c:pt idx="2528">
                  <c:v>01/17/2014</c:v>
                </c:pt>
                <c:pt idx="2529">
                  <c:v>01/21/2014</c:v>
                </c:pt>
                <c:pt idx="2530">
                  <c:v>01/22/2014</c:v>
                </c:pt>
                <c:pt idx="2531">
                  <c:v>01/23/2014</c:v>
                </c:pt>
                <c:pt idx="2532">
                  <c:v>01/24/2014</c:v>
                </c:pt>
                <c:pt idx="2533">
                  <c:v>01/27/2014</c:v>
                </c:pt>
                <c:pt idx="2534">
                  <c:v>01/28/2014</c:v>
                </c:pt>
                <c:pt idx="2535">
                  <c:v>01/29/2014</c:v>
                </c:pt>
                <c:pt idx="2536">
                  <c:v>01/30/2014</c:v>
                </c:pt>
                <c:pt idx="2537">
                  <c:v>01/31/2014</c:v>
                </c:pt>
                <c:pt idx="2538">
                  <c:v>02/03/2014</c:v>
                </c:pt>
                <c:pt idx="2539">
                  <c:v>02/04/2014</c:v>
                </c:pt>
                <c:pt idx="2540">
                  <c:v>02/05/2014</c:v>
                </c:pt>
                <c:pt idx="2541">
                  <c:v>02/06/2014</c:v>
                </c:pt>
                <c:pt idx="2542">
                  <c:v>02/07/2014</c:v>
                </c:pt>
                <c:pt idx="2543">
                  <c:v>02/10/2014</c:v>
                </c:pt>
                <c:pt idx="2544">
                  <c:v>02/11/2014</c:v>
                </c:pt>
                <c:pt idx="2545">
                  <c:v>02/12/2014</c:v>
                </c:pt>
                <c:pt idx="2546">
                  <c:v>02/13/2014</c:v>
                </c:pt>
                <c:pt idx="2547">
                  <c:v>02/14/2014</c:v>
                </c:pt>
                <c:pt idx="2548">
                  <c:v>02/18/2014</c:v>
                </c:pt>
                <c:pt idx="2549">
                  <c:v>02/19/2014</c:v>
                </c:pt>
                <c:pt idx="2550">
                  <c:v>02/20/2014</c:v>
                </c:pt>
                <c:pt idx="2551">
                  <c:v>02/21/2014</c:v>
                </c:pt>
                <c:pt idx="2552">
                  <c:v>02/24/2014</c:v>
                </c:pt>
                <c:pt idx="2553">
                  <c:v>02/25/2014</c:v>
                </c:pt>
                <c:pt idx="2554">
                  <c:v>02/26/2014</c:v>
                </c:pt>
                <c:pt idx="2555">
                  <c:v>02/27/2014</c:v>
                </c:pt>
                <c:pt idx="2556">
                  <c:v>02/28/2014</c:v>
                </c:pt>
                <c:pt idx="2557">
                  <c:v>03/03/2014</c:v>
                </c:pt>
                <c:pt idx="2558">
                  <c:v>03/04/2014</c:v>
                </c:pt>
                <c:pt idx="2559">
                  <c:v>03/05/2014</c:v>
                </c:pt>
                <c:pt idx="2560">
                  <c:v>03/06/2014</c:v>
                </c:pt>
                <c:pt idx="2561">
                  <c:v>03/07/2014</c:v>
                </c:pt>
                <c:pt idx="2562">
                  <c:v>03/10/2014</c:v>
                </c:pt>
                <c:pt idx="2563">
                  <c:v>03/11/2014</c:v>
                </c:pt>
                <c:pt idx="2564">
                  <c:v>03/12/2014</c:v>
                </c:pt>
                <c:pt idx="2565">
                  <c:v>03/13/2014</c:v>
                </c:pt>
                <c:pt idx="2566">
                  <c:v>03/14/2014</c:v>
                </c:pt>
                <c:pt idx="2567">
                  <c:v>03/17/2014</c:v>
                </c:pt>
                <c:pt idx="2568">
                  <c:v>03/18/2014</c:v>
                </c:pt>
                <c:pt idx="2569">
                  <c:v>03/19/2014</c:v>
                </c:pt>
                <c:pt idx="2570">
                  <c:v>03/20/2014</c:v>
                </c:pt>
                <c:pt idx="2571">
                  <c:v>03/21/2014</c:v>
                </c:pt>
                <c:pt idx="2572">
                  <c:v>03/24/2014</c:v>
                </c:pt>
                <c:pt idx="2573">
                  <c:v>03/25/2014</c:v>
                </c:pt>
                <c:pt idx="2574">
                  <c:v>03/26/2014</c:v>
                </c:pt>
                <c:pt idx="2575">
                  <c:v>03/27/2014</c:v>
                </c:pt>
                <c:pt idx="2576">
                  <c:v>03/28/2014</c:v>
                </c:pt>
                <c:pt idx="2577">
                  <c:v>03/31/2014</c:v>
                </c:pt>
                <c:pt idx="2578">
                  <c:v>04/01/2014</c:v>
                </c:pt>
                <c:pt idx="2579">
                  <c:v>04/02/2014</c:v>
                </c:pt>
                <c:pt idx="2580">
                  <c:v>04/03/2014</c:v>
                </c:pt>
                <c:pt idx="2581">
                  <c:v>04/04/2014</c:v>
                </c:pt>
                <c:pt idx="2582">
                  <c:v>04/07/2014</c:v>
                </c:pt>
                <c:pt idx="2583">
                  <c:v>04/08/2014</c:v>
                </c:pt>
                <c:pt idx="2584">
                  <c:v>04/09/2014</c:v>
                </c:pt>
                <c:pt idx="2585">
                  <c:v>04/10/2014</c:v>
                </c:pt>
                <c:pt idx="2586">
                  <c:v>04/11/2014</c:v>
                </c:pt>
                <c:pt idx="2587">
                  <c:v>04/14/2014</c:v>
                </c:pt>
                <c:pt idx="2588">
                  <c:v>04/15/2014</c:v>
                </c:pt>
                <c:pt idx="2589">
                  <c:v>04/16/2014</c:v>
                </c:pt>
                <c:pt idx="2590">
                  <c:v>04/17/2014</c:v>
                </c:pt>
                <c:pt idx="2591">
                  <c:v>04/21/2014</c:v>
                </c:pt>
                <c:pt idx="2592">
                  <c:v>04/22/2014</c:v>
                </c:pt>
                <c:pt idx="2593">
                  <c:v>04/23/2014</c:v>
                </c:pt>
                <c:pt idx="2594">
                  <c:v>04/24/2014</c:v>
                </c:pt>
                <c:pt idx="2595">
                  <c:v>04/25/2014</c:v>
                </c:pt>
                <c:pt idx="2596">
                  <c:v>04/28/2014</c:v>
                </c:pt>
                <c:pt idx="2597">
                  <c:v>04/29/2014</c:v>
                </c:pt>
                <c:pt idx="2598">
                  <c:v>04/30/2014</c:v>
                </c:pt>
                <c:pt idx="2599">
                  <c:v>05/01/2014</c:v>
                </c:pt>
                <c:pt idx="2600">
                  <c:v>05/02/2014</c:v>
                </c:pt>
                <c:pt idx="2601">
                  <c:v>05/05/2014</c:v>
                </c:pt>
                <c:pt idx="2602">
                  <c:v>05/06/2014</c:v>
                </c:pt>
                <c:pt idx="2603">
                  <c:v>05/07/2014</c:v>
                </c:pt>
                <c:pt idx="2604">
                  <c:v>05/08/2014</c:v>
                </c:pt>
                <c:pt idx="2605">
                  <c:v>05/09/2014</c:v>
                </c:pt>
                <c:pt idx="2606">
                  <c:v>05/12/2014</c:v>
                </c:pt>
                <c:pt idx="2607">
                  <c:v>05/13/2014</c:v>
                </c:pt>
                <c:pt idx="2608">
                  <c:v>05/14/2014</c:v>
                </c:pt>
                <c:pt idx="2609">
                  <c:v>05/15/2014</c:v>
                </c:pt>
                <c:pt idx="2610">
                  <c:v>05/16/2014</c:v>
                </c:pt>
                <c:pt idx="2611">
                  <c:v>05/19/2014</c:v>
                </c:pt>
                <c:pt idx="2612">
                  <c:v>05/20/2014</c:v>
                </c:pt>
                <c:pt idx="2613">
                  <c:v>05/21/2014</c:v>
                </c:pt>
                <c:pt idx="2614">
                  <c:v>05/22/2014</c:v>
                </c:pt>
                <c:pt idx="2615">
                  <c:v>05/23/2014</c:v>
                </c:pt>
                <c:pt idx="2616">
                  <c:v>05/27/2014</c:v>
                </c:pt>
                <c:pt idx="2617">
                  <c:v>05/28/2014</c:v>
                </c:pt>
                <c:pt idx="2618">
                  <c:v>05/29/2014</c:v>
                </c:pt>
                <c:pt idx="2619">
                  <c:v>05/30/2014</c:v>
                </c:pt>
                <c:pt idx="2620">
                  <c:v>06/02/2014</c:v>
                </c:pt>
                <c:pt idx="2621">
                  <c:v>06/03/2014</c:v>
                </c:pt>
                <c:pt idx="2622">
                  <c:v>06/04/2014</c:v>
                </c:pt>
                <c:pt idx="2623">
                  <c:v>06/05/2014</c:v>
                </c:pt>
                <c:pt idx="2624">
                  <c:v>06/06/2014</c:v>
                </c:pt>
                <c:pt idx="2625">
                  <c:v>06/09/2014</c:v>
                </c:pt>
                <c:pt idx="2626">
                  <c:v>06/10/2014</c:v>
                </c:pt>
                <c:pt idx="2627">
                  <c:v>06/11/2014</c:v>
                </c:pt>
                <c:pt idx="2628">
                  <c:v>06/12/2014</c:v>
                </c:pt>
                <c:pt idx="2629">
                  <c:v>06/13/2014</c:v>
                </c:pt>
                <c:pt idx="2630">
                  <c:v>06/16/2014</c:v>
                </c:pt>
                <c:pt idx="2631">
                  <c:v>06/17/2014</c:v>
                </c:pt>
                <c:pt idx="2632">
                  <c:v>06/18/2014</c:v>
                </c:pt>
                <c:pt idx="2633">
                  <c:v>06/19/2014</c:v>
                </c:pt>
                <c:pt idx="2634">
                  <c:v>06/20/2014</c:v>
                </c:pt>
                <c:pt idx="2635">
                  <c:v>06/23/2014</c:v>
                </c:pt>
                <c:pt idx="2636">
                  <c:v>06/24/2014</c:v>
                </c:pt>
                <c:pt idx="2637">
                  <c:v>06/25/2014</c:v>
                </c:pt>
                <c:pt idx="2638">
                  <c:v>06/26/2014</c:v>
                </c:pt>
                <c:pt idx="2639">
                  <c:v>06/27/2014</c:v>
                </c:pt>
                <c:pt idx="2640">
                  <c:v>06/30/2014</c:v>
                </c:pt>
                <c:pt idx="2641">
                  <c:v>07/01/2014</c:v>
                </c:pt>
                <c:pt idx="2642">
                  <c:v>07/02/2014</c:v>
                </c:pt>
                <c:pt idx="2643">
                  <c:v>07/03/2014</c:v>
                </c:pt>
                <c:pt idx="2644">
                  <c:v>07/07/2014</c:v>
                </c:pt>
                <c:pt idx="2645">
                  <c:v>07/08/2014</c:v>
                </c:pt>
                <c:pt idx="2646">
                  <c:v>07/09/2014</c:v>
                </c:pt>
                <c:pt idx="2647">
                  <c:v>07/10/2014</c:v>
                </c:pt>
                <c:pt idx="2648">
                  <c:v>07/11/2014</c:v>
                </c:pt>
                <c:pt idx="2649">
                  <c:v>07/14/2014</c:v>
                </c:pt>
                <c:pt idx="2650">
                  <c:v>07/15/2014</c:v>
                </c:pt>
                <c:pt idx="2651">
                  <c:v>07/16/2014</c:v>
                </c:pt>
                <c:pt idx="2652">
                  <c:v>07/17/2014</c:v>
                </c:pt>
                <c:pt idx="2653">
                  <c:v>07/18/2014</c:v>
                </c:pt>
                <c:pt idx="2654">
                  <c:v>07/21/2014</c:v>
                </c:pt>
                <c:pt idx="2655">
                  <c:v>07/22/2014</c:v>
                </c:pt>
                <c:pt idx="2656">
                  <c:v>07/23/2014</c:v>
                </c:pt>
                <c:pt idx="2657">
                  <c:v>07/24/2014</c:v>
                </c:pt>
                <c:pt idx="2658">
                  <c:v>07/25/2014</c:v>
                </c:pt>
                <c:pt idx="2659">
                  <c:v>07/28/2014</c:v>
                </c:pt>
                <c:pt idx="2660">
                  <c:v>07/29/2014</c:v>
                </c:pt>
                <c:pt idx="2661">
                  <c:v>07/30/2014</c:v>
                </c:pt>
                <c:pt idx="2662">
                  <c:v>07/31/2014</c:v>
                </c:pt>
                <c:pt idx="2663">
                  <c:v>08/01/2014</c:v>
                </c:pt>
                <c:pt idx="2664">
                  <c:v>08/04/2014</c:v>
                </c:pt>
                <c:pt idx="2665">
                  <c:v>08/05/2014</c:v>
                </c:pt>
                <c:pt idx="2666">
                  <c:v>08/06/2014</c:v>
                </c:pt>
                <c:pt idx="2667">
                  <c:v>08/07/2014</c:v>
                </c:pt>
                <c:pt idx="2668">
                  <c:v>08/08/2014</c:v>
                </c:pt>
                <c:pt idx="2669">
                  <c:v>08/11/2014</c:v>
                </c:pt>
                <c:pt idx="2670">
                  <c:v>08/12/2014</c:v>
                </c:pt>
                <c:pt idx="2671">
                  <c:v>08/13/2014</c:v>
                </c:pt>
                <c:pt idx="2672">
                  <c:v>08/14/2014</c:v>
                </c:pt>
                <c:pt idx="2673">
                  <c:v>08/15/2014</c:v>
                </c:pt>
                <c:pt idx="2674">
                  <c:v>08/18/2014</c:v>
                </c:pt>
                <c:pt idx="2675">
                  <c:v>08/19/2014</c:v>
                </c:pt>
                <c:pt idx="2676">
                  <c:v>08/20/2014</c:v>
                </c:pt>
                <c:pt idx="2677">
                  <c:v>08/21/2014</c:v>
                </c:pt>
                <c:pt idx="2678">
                  <c:v>08/22/2014</c:v>
                </c:pt>
                <c:pt idx="2679">
                  <c:v>08/25/2014</c:v>
                </c:pt>
                <c:pt idx="2680">
                  <c:v>08/26/2014</c:v>
                </c:pt>
                <c:pt idx="2681">
                  <c:v>08/27/2014</c:v>
                </c:pt>
                <c:pt idx="2682">
                  <c:v>08/28/2014</c:v>
                </c:pt>
                <c:pt idx="2683">
                  <c:v>08/29/2014</c:v>
                </c:pt>
                <c:pt idx="2684">
                  <c:v>09/02/2014</c:v>
                </c:pt>
                <c:pt idx="2685">
                  <c:v>09/03/2014</c:v>
                </c:pt>
                <c:pt idx="2686">
                  <c:v>09/04/2014</c:v>
                </c:pt>
                <c:pt idx="2687">
                  <c:v>09/05/2014</c:v>
                </c:pt>
                <c:pt idx="2688">
                  <c:v>09/08/2014</c:v>
                </c:pt>
                <c:pt idx="2689">
                  <c:v>09/09/2014</c:v>
                </c:pt>
                <c:pt idx="2690">
                  <c:v>09/10/2014</c:v>
                </c:pt>
                <c:pt idx="2691">
                  <c:v>09/11/2014</c:v>
                </c:pt>
                <c:pt idx="2692">
                  <c:v>09/12/2014</c:v>
                </c:pt>
                <c:pt idx="2693">
                  <c:v>09/15/2014</c:v>
                </c:pt>
                <c:pt idx="2694">
                  <c:v>09/16/2014</c:v>
                </c:pt>
                <c:pt idx="2695">
                  <c:v>09/17/2014</c:v>
                </c:pt>
                <c:pt idx="2696">
                  <c:v>09/18/2014</c:v>
                </c:pt>
                <c:pt idx="2697">
                  <c:v>09/19/2014</c:v>
                </c:pt>
                <c:pt idx="2698">
                  <c:v>09/22/2014</c:v>
                </c:pt>
                <c:pt idx="2699">
                  <c:v>09/23/2014</c:v>
                </c:pt>
                <c:pt idx="2700">
                  <c:v>09/24/2014</c:v>
                </c:pt>
                <c:pt idx="2701">
                  <c:v>09/25/2014</c:v>
                </c:pt>
                <c:pt idx="2702">
                  <c:v>09/26/2014</c:v>
                </c:pt>
                <c:pt idx="2703">
                  <c:v>09/29/2014</c:v>
                </c:pt>
                <c:pt idx="2704">
                  <c:v>09/30/2014</c:v>
                </c:pt>
                <c:pt idx="2705">
                  <c:v>10/01/2014</c:v>
                </c:pt>
                <c:pt idx="2706">
                  <c:v>10/02/2014</c:v>
                </c:pt>
                <c:pt idx="2707">
                  <c:v>10/03/2014</c:v>
                </c:pt>
                <c:pt idx="2708">
                  <c:v>10/06/2014</c:v>
                </c:pt>
                <c:pt idx="2709">
                  <c:v>10/07/2014</c:v>
                </c:pt>
                <c:pt idx="2710">
                  <c:v>10/08/2014</c:v>
                </c:pt>
                <c:pt idx="2711">
                  <c:v>10/09/2014</c:v>
                </c:pt>
                <c:pt idx="2712">
                  <c:v>10/10/2014</c:v>
                </c:pt>
                <c:pt idx="2713">
                  <c:v>10/13/2014</c:v>
                </c:pt>
                <c:pt idx="2714">
                  <c:v>10/14/2014</c:v>
                </c:pt>
                <c:pt idx="2715">
                  <c:v>10/15/2014</c:v>
                </c:pt>
                <c:pt idx="2716">
                  <c:v>10/16/2014</c:v>
                </c:pt>
                <c:pt idx="2717">
                  <c:v>10/17/2014</c:v>
                </c:pt>
                <c:pt idx="2718">
                  <c:v>10/20/2014</c:v>
                </c:pt>
                <c:pt idx="2719">
                  <c:v>10/21/2014</c:v>
                </c:pt>
                <c:pt idx="2720">
                  <c:v>10/22/2014</c:v>
                </c:pt>
                <c:pt idx="2721">
                  <c:v>10/23/2014</c:v>
                </c:pt>
                <c:pt idx="2722">
                  <c:v>10/24/2014</c:v>
                </c:pt>
                <c:pt idx="2723">
                  <c:v>10/27/2014</c:v>
                </c:pt>
                <c:pt idx="2724">
                  <c:v>10/28/2014</c:v>
                </c:pt>
                <c:pt idx="2725">
                  <c:v>10/29/2014</c:v>
                </c:pt>
                <c:pt idx="2726">
                  <c:v>10/30/2014</c:v>
                </c:pt>
                <c:pt idx="2727">
                  <c:v>10/31/2014</c:v>
                </c:pt>
                <c:pt idx="2728">
                  <c:v>11/03/2014</c:v>
                </c:pt>
                <c:pt idx="2729">
                  <c:v>11/04/2014</c:v>
                </c:pt>
                <c:pt idx="2730">
                  <c:v>11/05/2014</c:v>
                </c:pt>
                <c:pt idx="2731">
                  <c:v>11/06/2014</c:v>
                </c:pt>
                <c:pt idx="2732">
                  <c:v>11/07/2014</c:v>
                </c:pt>
                <c:pt idx="2733">
                  <c:v>11/10/2014</c:v>
                </c:pt>
                <c:pt idx="2734">
                  <c:v>11/11/2014</c:v>
                </c:pt>
                <c:pt idx="2735">
                  <c:v>11/12/2014</c:v>
                </c:pt>
                <c:pt idx="2736">
                  <c:v>11/13/2014</c:v>
                </c:pt>
                <c:pt idx="2737">
                  <c:v>11/14/2014</c:v>
                </c:pt>
                <c:pt idx="2738">
                  <c:v>11/17/2014</c:v>
                </c:pt>
                <c:pt idx="2739">
                  <c:v>11/18/2014</c:v>
                </c:pt>
                <c:pt idx="2740">
                  <c:v>11/19/2014</c:v>
                </c:pt>
                <c:pt idx="2741">
                  <c:v>11/20/2014</c:v>
                </c:pt>
                <c:pt idx="2742">
                  <c:v>11/21/2014</c:v>
                </c:pt>
                <c:pt idx="2743">
                  <c:v>11/24/2014</c:v>
                </c:pt>
                <c:pt idx="2744">
                  <c:v>11/25/2014</c:v>
                </c:pt>
                <c:pt idx="2745">
                  <c:v>11/26/2014</c:v>
                </c:pt>
                <c:pt idx="2746">
                  <c:v>11/28/2014</c:v>
                </c:pt>
                <c:pt idx="2747">
                  <c:v>12/01/2014</c:v>
                </c:pt>
                <c:pt idx="2748">
                  <c:v>12/02/2014</c:v>
                </c:pt>
                <c:pt idx="2749">
                  <c:v>12/03/2014</c:v>
                </c:pt>
                <c:pt idx="2750">
                  <c:v>12/04/2014</c:v>
                </c:pt>
                <c:pt idx="2751">
                  <c:v>12/05/2014</c:v>
                </c:pt>
                <c:pt idx="2752">
                  <c:v>12/08/2014</c:v>
                </c:pt>
                <c:pt idx="2753">
                  <c:v>12/09/2014</c:v>
                </c:pt>
                <c:pt idx="2754">
                  <c:v>12/10/2014</c:v>
                </c:pt>
                <c:pt idx="2755">
                  <c:v>12/11/2014</c:v>
                </c:pt>
                <c:pt idx="2756">
                  <c:v>12/12/2014</c:v>
                </c:pt>
                <c:pt idx="2757">
                  <c:v>12/15/2014</c:v>
                </c:pt>
                <c:pt idx="2758">
                  <c:v>12/16/2014</c:v>
                </c:pt>
                <c:pt idx="2759">
                  <c:v>12/17/2014</c:v>
                </c:pt>
                <c:pt idx="2760">
                  <c:v>12/18/2014</c:v>
                </c:pt>
                <c:pt idx="2761">
                  <c:v>12/19/2014</c:v>
                </c:pt>
                <c:pt idx="2762">
                  <c:v>12/22/2014</c:v>
                </c:pt>
                <c:pt idx="2763">
                  <c:v>12/23/2014</c:v>
                </c:pt>
                <c:pt idx="2764">
                  <c:v>12/24/2014</c:v>
                </c:pt>
                <c:pt idx="2765">
                  <c:v>12/26/2014</c:v>
                </c:pt>
                <c:pt idx="2766">
                  <c:v>12/29/2014</c:v>
                </c:pt>
                <c:pt idx="2767">
                  <c:v>12/30/2014</c:v>
                </c:pt>
                <c:pt idx="2768">
                  <c:v>12/31/2014</c:v>
                </c:pt>
                <c:pt idx="2769">
                  <c:v>01/02/2015</c:v>
                </c:pt>
                <c:pt idx="2770">
                  <c:v>01/05/2015</c:v>
                </c:pt>
                <c:pt idx="2771">
                  <c:v>01/06/2015</c:v>
                </c:pt>
                <c:pt idx="2772">
                  <c:v>01/07/2015</c:v>
                </c:pt>
                <c:pt idx="2773">
                  <c:v>01/08/2015</c:v>
                </c:pt>
                <c:pt idx="2774">
                  <c:v>01/09/2015</c:v>
                </c:pt>
                <c:pt idx="2775">
                  <c:v>01/12/2015</c:v>
                </c:pt>
                <c:pt idx="2776">
                  <c:v>01/13/2015</c:v>
                </c:pt>
                <c:pt idx="2777">
                  <c:v>01/14/2015</c:v>
                </c:pt>
                <c:pt idx="2778">
                  <c:v>01/15/2015</c:v>
                </c:pt>
                <c:pt idx="2779">
                  <c:v>01/16/2015</c:v>
                </c:pt>
                <c:pt idx="2780">
                  <c:v>01/20/2015</c:v>
                </c:pt>
                <c:pt idx="2781">
                  <c:v>01/21/2015</c:v>
                </c:pt>
                <c:pt idx="2782">
                  <c:v>01/22/2015</c:v>
                </c:pt>
                <c:pt idx="2783">
                  <c:v>01/23/2015</c:v>
                </c:pt>
                <c:pt idx="2784">
                  <c:v>01/26/2015</c:v>
                </c:pt>
                <c:pt idx="2785">
                  <c:v>01/27/2015</c:v>
                </c:pt>
                <c:pt idx="2786">
                  <c:v>01/28/2015</c:v>
                </c:pt>
                <c:pt idx="2787">
                  <c:v>01/29/2015</c:v>
                </c:pt>
                <c:pt idx="2788">
                  <c:v>01/30/2015</c:v>
                </c:pt>
                <c:pt idx="2789">
                  <c:v>02/02/2015</c:v>
                </c:pt>
                <c:pt idx="2790">
                  <c:v>02/03/2015</c:v>
                </c:pt>
                <c:pt idx="2791">
                  <c:v>02/04/2015</c:v>
                </c:pt>
                <c:pt idx="2792">
                  <c:v>02/05/2015</c:v>
                </c:pt>
                <c:pt idx="2793">
                  <c:v>02/06/2015</c:v>
                </c:pt>
                <c:pt idx="2794">
                  <c:v>02/09/2015</c:v>
                </c:pt>
                <c:pt idx="2795">
                  <c:v>02/10/2015</c:v>
                </c:pt>
                <c:pt idx="2796">
                  <c:v>02/11/2015</c:v>
                </c:pt>
                <c:pt idx="2797">
                  <c:v>02/12/2015</c:v>
                </c:pt>
                <c:pt idx="2798">
                  <c:v>02/13/2015</c:v>
                </c:pt>
                <c:pt idx="2799">
                  <c:v>02/17/2015</c:v>
                </c:pt>
                <c:pt idx="2800">
                  <c:v>02/18/2015</c:v>
                </c:pt>
                <c:pt idx="2801">
                  <c:v>02/19/2015</c:v>
                </c:pt>
                <c:pt idx="2802">
                  <c:v>02/20/2015</c:v>
                </c:pt>
                <c:pt idx="2803">
                  <c:v>02/23/2015</c:v>
                </c:pt>
                <c:pt idx="2804">
                  <c:v>02/24/2015</c:v>
                </c:pt>
                <c:pt idx="2805">
                  <c:v>02/25/2015</c:v>
                </c:pt>
                <c:pt idx="2806">
                  <c:v>02/26/2015</c:v>
                </c:pt>
                <c:pt idx="2807">
                  <c:v>02/27/2015</c:v>
                </c:pt>
                <c:pt idx="2808">
                  <c:v>03/02/2015</c:v>
                </c:pt>
                <c:pt idx="2809">
                  <c:v>03/03/2015</c:v>
                </c:pt>
                <c:pt idx="2810">
                  <c:v>03/04/2015</c:v>
                </c:pt>
                <c:pt idx="2811">
                  <c:v>03/05/2015</c:v>
                </c:pt>
                <c:pt idx="2812">
                  <c:v>03/06/2015</c:v>
                </c:pt>
                <c:pt idx="2813">
                  <c:v>03/09/2015</c:v>
                </c:pt>
                <c:pt idx="2814">
                  <c:v>03/10/2015</c:v>
                </c:pt>
                <c:pt idx="2815">
                  <c:v>03/11/2015</c:v>
                </c:pt>
                <c:pt idx="2816">
                  <c:v>03/12/2015</c:v>
                </c:pt>
                <c:pt idx="2817">
                  <c:v>03/13/2015</c:v>
                </c:pt>
                <c:pt idx="2818">
                  <c:v>03/16/2015</c:v>
                </c:pt>
                <c:pt idx="2819">
                  <c:v>03/17/2015</c:v>
                </c:pt>
                <c:pt idx="2820">
                  <c:v>03/18/2015</c:v>
                </c:pt>
                <c:pt idx="2821">
                  <c:v>03/19/2015</c:v>
                </c:pt>
                <c:pt idx="2822">
                  <c:v>03/20/2015</c:v>
                </c:pt>
                <c:pt idx="2823">
                  <c:v>03/23/2015</c:v>
                </c:pt>
                <c:pt idx="2824">
                  <c:v>03/24/2015</c:v>
                </c:pt>
                <c:pt idx="2825">
                  <c:v>03/25/2015</c:v>
                </c:pt>
                <c:pt idx="2826">
                  <c:v>03/26/2015</c:v>
                </c:pt>
                <c:pt idx="2827">
                  <c:v>03/27/2015</c:v>
                </c:pt>
                <c:pt idx="2828">
                  <c:v>03/30/2015</c:v>
                </c:pt>
                <c:pt idx="2829">
                  <c:v>03/31/2015</c:v>
                </c:pt>
                <c:pt idx="2830">
                  <c:v>04/01/2015</c:v>
                </c:pt>
                <c:pt idx="2831">
                  <c:v>04/02/2015</c:v>
                </c:pt>
                <c:pt idx="2832">
                  <c:v>04/06/2015</c:v>
                </c:pt>
                <c:pt idx="2833">
                  <c:v>04/07/2015</c:v>
                </c:pt>
                <c:pt idx="2834">
                  <c:v>04/08/2015</c:v>
                </c:pt>
                <c:pt idx="2835">
                  <c:v>04/09/2015</c:v>
                </c:pt>
                <c:pt idx="2836">
                  <c:v>04/10/2015</c:v>
                </c:pt>
                <c:pt idx="2837">
                  <c:v>04/13/2015</c:v>
                </c:pt>
                <c:pt idx="2838">
                  <c:v>04/14/2015</c:v>
                </c:pt>
                <c:pt idx="2839">
                  <c:v>04/15/2015</c:v>
                </c:pt>
                <c:pt idx="2840">
                  <c:v>04/16/2015</c:v>
                </c:pt>
                <c:pt idx="2841">
                  <c:v>04/17/2015</c:v>
                </c:pt>
                <c:pt idx="2842">
                  <c:v>04/20/2015</c:v>
                </c:pt>
                <c:pt idx="2843">
                  <c:v>04/21/2015</c:v>
                </c:pt>
                <c:pt idx="2844">
                  <c:v>04/22/2015</c:v>
                </c:pt>
                <c:pt idx="2845">
                  <c:v>04/23/2015</c:v>
                </c:pt>
                <c:pt idx="2846">
                  <c:v>04/24/2015</c:v>
                </c:pt>
                <c:pt idx="2847">
                  <c:v>04/27/2015</c:v>
                </c:pt>
                <c:pt idx="2848">
                  <c:v>04/28/2015</c:v>
                </c:pt>
                <c:pt idx="2849">
                  <c:v>04/29/2015</c:v>
                </c:pt>
                <c:pt idx="2850">
                  <c:v>04/30/2015</c:v>
                </c:pt>
                <c:pt idx="2851">
                  <c:v>05/01/2015</c:v>
                </c:pt>
                <c:pt idx="2852">
                  <c:v>05/04/2015</c:v>
                </c:pt>
                <c:pt idx="2853">
                  <c:v>05/05/2015</c:v>
                </c:pt>
                <c:pt idx="2854">
                  <c:v>05/06/2015</c:v>
                </c:pt>
                <c:pt idx="2855">
                  <c:v>05/07/2015</c:v>
                </c:pt>
                <c:pt idx="2856">
                  <c:v>05/08/2015</c:v>
                </c:pt>
                <c:pt idx="2857">
                  <c:v>05/11/2015</c:v>
                </c:pt>
                <c:pt idx="2858">
                  <c:v>05/12/2015</c:v>
                </c:pt>
                <c:pt idx="2859">
                  <c:v>05/13/2015</c:v>
                </c:pt>
                <c:pt idx="2860">
                  <c:v>05/14/2015</c:v>
                </c:pt>
                <c:pt idx="2861">
                  <c:v>05/15/2015</c:v>
                </c:pt>
                <c:pt idx="2862">
                  <c:v>05/18/2015</c:v>
                </c:pt>
                <c:pt idx="2863">
                  <c:v>05/19/2015</c:v>
                </c:pt>
                <c:pt idx="2864">
                  <c:v>05/20/2015</c:v>
                </c:pt>
                <c:pt idx="2865">
                  <c:v>05/21/2015</c:v>
                </c:pt>
                <c:pt idx="2866">
                  <c:v>05/22/2015</c:v>
                </c:pt>
                <c:pt idx="2867">
                  <c:v>05/26/2015</c:v>
                </c:pt>
                <c:pt idx="2868">
                  <c:v>05/27/2015</c:v>
                </c:pt>
                <c:pt idx="2869">
                  <c:v>05/28/2015</c:v>
                </c:pt>
                <c:pt idx="2870">
                  <c:v>05/29/2015</c:v>
                </c:pt>
                <c:pt idx="2871">
                  <c:v>06/01/2015</c:v>
                </c:pt>
                <c:pt idx="2872">
                  <c:v>06/02/2015</c:v>
                </c:pt>
                <c:pt idx="2873">
                  <c:v>06/03/2015</c:v>
                </c:pt>
                <c:pt idx="2874">
                  <c:v>06/04/2015</c:v>
                </c:pt>
                <c:pt idx="2875">
                  <c:v>06/05/2015</c:v>
                </c:pt>
                <c:pt idx="2876">
                  <c:v>06/08/2015</c:v>
                </c:pt>
                <c:pt idx="2877">
                  <c:v>06/09/2015</c:v>
                </c:pt>
                <c:pt idx="2878">
                  <c:v>06/10/2015</c:v>
                </c:pt>
                <c:pt idx="2879">
                  <c:v>06/11/2015</c:v>
                </c:pt>
                <c:pt idx="2880">
                  <c:v>06/12/2015</c:v>
                </c:pt>
                <c:pt idx="2881">
                  <c:v>06/15/2015</c:v>
                </c:pt>
                <c:pt idx="2882">
                  <c:v>06/16/2015</c:v>
                </c:pt>
                <c:pt idx="2883">
                  <c:v>06/17/2015</c:v>
                </c:pt>
                <c:pt idx="2884">
                  <c:v>06/18/2015</c:v>
                </c:pt>
                <c:pt idx="2885">
                  <c:v>06/19/2015</c:v>
                </c:pt>
                <c:pt idx="2886">
                  <c:v>06/22/2015</c:v>
                </c:pt>
                <c:pt idx="2887">
                  <c:v>06/23/2015</c:v>
                </c:pt>
                <c:pt idx="2888">
                  <c:v>06/24/2015</c:v>
                </c:pt>
                <c:pt idx="2889">
                  <c:v>06/25/2015</c:v>
                </c:pt>
                <c:pt idx="2890">
                  <c:v>06/26/2015</c:v>
                </c:pt>
                <c:pt idx="2891">
                  <c:v>06/29/2015</c:v>
                </c:pt>
                <c:pt idx="2892">
                  <c:v>06/30/2015</c:v>
                </c:pt>
                <c:pt idx="2893">
                  <c:v>07/01/2015</c:v>
                </c:pt>
                <c:pt idx="2894">
                  <c:v>07/02/2015</c:v>
                </c:pt>
                <c:pt idx="2895">
                  <c:v>07/06/2015</c:v>
                </c:pt>
                <c:pt idx="2896">
                  <c:v>07/07/2015</c:v>
                </c:pt>
                <c:pt idx="2897">
                  <c:v>07/08/2015</c:v>
                </c:pt>
                <c:pt idx="2898">
                  <c:v>07/09/2015</c:v>
                </c:pt>
                <c:pt idx="2899">
                  <c:v>07/10/2015</c:v>
                </c:pt>
                <c:pt idx="2900">
                  <c:v>07/13/2015</c:v>
                </c:pt>
                <c:pt idx="2901">
                  <c:v>07/14/2015</c:v>
                </c:pt>
                <c:pt idx="2902">
                  <c:v>07/15/2015</c:v>
                </c:pt>
                <c:pt idx="2903">
                  <c:v>07/16/2015</c:v>
                </c:pt>
                <c:pt idx="2904">
                  <c:v>07/17/2015</c:v>
                </c:pt>
                <c:pt idx="2905">
                  <c:v>07/20/2015</c:v>
                </c:pt>
                <c:pt idx="2906">
                  <c:v>07/21/2015</c:v>
                </c:pt>
                <c:pt idx="2907">
                  <c:v>07/22/2015</c:v>
                </c:pt>
                <c:pt idx="2908">
                  <c:v>07/23/2015</c:v>
                </c:pt>
                <c:pt idx="2909">
                  <c:v>07/24/2015</c:v>
                </c:pt>
                <c:pt idx="2910">
                  <c:v>07/27/2015</c:v>
                </c:pt>
                <c:pt idx="2911">
                  <c:v>07/28/2015</c:v>
                </c:pt>
                <c:pt idx="2912">
                  <c:v>07/29/2015</c:v>
                </c:pt>
                <c:pt idx="2913">
                  <c:v>07/30/2015</c:v>
                </c:pt>
                <c:pt idx="2914">
                  <c:v>07/31/2015</c:v>
                </c:pt>
                <c:pt idx="2915">
                  <c:v>08/03/2015</c:v>
                </c:pt>
                <c:pt idx="2916">
                  <c:v>08/04/2015</c:v>
                </c:pt>
                <c:pt idx="2917">
                  <c:v>08/05/2015</c:v>
                </c:pt>
                <c:pt idx="2918">
                  <c:v>08/06/2015</c:v>
                </c:pt>
                <c:pt idx="2919">
                  <c:v>08/07/2015</c:v>
                </c:pt>
                <c:pt idx="2920">
                  <c:v>08/10/2015</c:v>
                </c:pt>
                <c:pt idx="2921">
                  <c:v>08/11/2015</c:v>
                </c:pt>
                <c:pt idx="2922">
                  <c:v>08/12/2015</c:v>
                </c:pt>
                <c:pt idx="2923">
                  <c:v>08/13/2015</c:v>
                </c:pt>
                <c:pt idx="2924">
                  <c:v>08/14/2015</c:v>
                </c:pt>
                <c:pt idx="2925">
                  <c:v>08/17/2015</c:v>
                </c:pt>
                <c:pt idx="2926">
                  <c:v>08/18/2015</c:v>
                </c:pt>
                <c:pt idx="2927">
                  <c:v>08/19/2015</c:v>
                </c:pt>
                <c:pt idx="2928">
                  <c:v>08/20/2015</c:v>
                </c:pt>
                <c:pt idx="2929">
                  <c:v>08/21/2015</c:v>
                </c:pt>
                <c:pt idx="2930">
                  <c:v>08/24/2015</c:v>
                </c:pt>
                <c:pt idx="2931">
                  <c:v>08/25/2015</c:v>
                </c:pt>
                <c:pt idx="2932">
                  <c:v>08/26/2015</c:v>
                </c:pt>
                <c:pt idx="2933">
                  <c:v>08/27/2015</c:v>
                </c:pt>
                <c:pt idx="2934">
                  <c:v>08/28/2015</c:v>
                </c:pt>
                <c:pt idx="2935">
                  <c:v>08/31/2015</c:v>
                </c:pt>
                <c:pt idx="2936">
                  <c:v>09/01/2015</c:v>
                </c:pt>
                <c:pt idx="2937">
                  <c:v>09/02/2015</c:v>
                </c:pt>
                <c:pt idx="2938">
                  <c:v>09/03/2015</c:v>
                </c:pt>
                <c:pt idx="2939">
                  <c:v>09/04/2015</c:v>
                </c:pt>
                <c:pt idx="2940">
                  <c:v>09/08/2015</c:v>
                </c:pt>
                <c:pt idx="2941">
                  <c:v>09/09/2015</c:v>
                </c:pt>
                <c:pt idx="2942">
                  <c:v>09/10/2015</c:v>
                </c:pt>
                <c:pt idx="2943">
                  <c:v>09/11/2015</c:v>
                </c:pt>
                <c:pt idx="2944">
                  <c:v>09/14/2015</c:v>
                </c:pt>
                <c:pt idx="2945">
                  <c:v>09/15/2015</c:v>
                </c:pt>
                <c:pt idx="2946">
                  <c:v>09/16/2015</c:v>
                </c:pt>
                <c:pt idx="2947">
                  <c:v>09/17/2015</c:v>
                </c:pt>
                <c:pt idx="2948">
                  <c:v>09/18/2015</c:v>
                </c:pt>
                <c:pt idx="2949">
                  <c:v>09/21/2015</c:v>
                </c:pt>
                <c:pt idx="2950">
                  <c:v>09/22/2015</c:v>
                </c:pt>
                <c:pt idx="2951">
                  <c:v>09/23/2015</c:v>
                </c:pt>
                <c:pt idx="2952">
                  <c:v>09/24/2015</c:v>
                </c:pt>
                <c:pt idx="2953">
                  <c:v>09/25/2015</c:v>
                </c:pt>
                <c:pt idx="2954">
                  <c:v>09/28/2015</c:v>
                </c:pt>
                <c:pt idx="2955">
                  <c:v>09/29/2015</c:v>
                </c:pt>
                <c:pt idx="2956">
                  <c:v>09/30/2015</c:v>
                </c:pt>
                <c:pt idx="2957">
                  <c:v>10/01/2015</c:v>
                </c:pt>
                <c:pt idx="2958">
                  <c:v>10/02/2015</c:v>
                </c:pt>
                <c:pt idx="2959">
                  <c:v>10/05/2015</c:v>
                </c:pt>
                <c:pt idx="2960">
                  <c:v>10/06/2015</c:v>
                </c:pt>
                <c:pt idx="2961">
                  <c:v>10/07/2015</c:v>
                </c:pt>
                <c:pt idx="2962">
                  <c:v>10/08/2015</c:v>
                </c:pt>
                <c:pt idx="2963">
                  <c:v>10/09/2015</c:v>
                </c:pt>
                <c:pt idx="2964">
                  <c:v>10/12/2015</c:v>
                </c:pt>
                <c:pt idx="2965">
                  <c:v>10/13/2015</c:v>
                </c:pt>
                <c:pt idx="2966">
                  <c:v>10/14/2015</c:v>
                </c:pt>
                <c:pt idx="2967">
                  <c:v>10/15/2015</c:v>
                </c:pt>
                <c:pt idx="2968">
                  <c:v>10/16/2015</c:v>
                </c:pt>
                <c:pt idx="2969">
                  <c:v>10/19/2015</c:v>
                </c:pt>
                <c:pt idx="2970">
                  <c:v>10/20/2015</c:v>
                </c:pt>
                <c:pt idx="2971">
                  <c:v>10/21/2015</c:v>
                </c:pt>
                <c:pt idx="2972">
                  <c:v>10/22/2015</c:v>
                </c:pt>
              </c:strCache>
            </c:strRef>
          </c:cat>
          <c:val>
            <c:numRef>
              <c:f>vixcurrent!$E$3:$E$2975</c:f>
              <c:numCache>
                <c:formatCode>General</c:formatCode>
                <c:ptCount val="2973"/>
                <c:pt idx="0">
                  <c:v>18.22</c:v>
                </c:pt>
                <c:pt idx="1">
                  <c:v>17.489999999999998</c:v>
                </c:pt>
                <c:pt idx="2">
                  <c:v>16.73</c:v>
                </c:pt>
                <c:pt idx="3">
                  <c:v>15.5</c:v>
                </c:pt>
                <c:pt idx="4">
                  <c:v>15.61</c:v>
                </c:pt>
                <c:pt idx="5">
                  <c:v>16.75</c:v>
                </c:pt>
                <c:pt idx="6">
                  <c:v>16.82</c:v>
                </c:pt>
                <c:pt idx="7">
                  <c:v>18.04</c:v>
                </c:pt>
                <c:pt idx="8">
                  <c:v>16.75</c:v>
                </c:pt>
                <c:pt idx="9">
                  <c:v>15.56</c:v>
                </c:pt>
                <c:pt idx="10">
                  <c:v>15</c:v>
                </c:pt>
                <c:pt idx="11">
                  <c:v>15.21</c:v>
                </c:pt>
                <c:pt idx="12">
                  <c:v>14.34</c:v>
                </c:pt>
                <c:pt idx="13">
                  <c:v>14.71</c:v>
                </c:pt>
                <c:pt idx="14">
                  <c:v>14.84</c:v>
                </c:pt>
                <c:pt idx="15">
                  <c:v>14.55</c:v>
                </c:pt>
                <c:pt idx="16">
                  <c:v>15.35</c:v>
                </c:pt>
                <c:pt idx="17">
                  <c:v>16.78</c:v>
                </c:pt>
                <c:pt idx="18">
                  <c:v>17.14</c:v>
                </c:pt>
                <c:pt idx="19">
                  <c:v>16.63</c:v>
                </c:pt>
                <c:pt idx="20">
                  <c:v>17.11</c:v>
                </c:pt>
                <c:pt idx="21">
                  <c:v>17.34</c:v>
                </c:pt>
                <c:pt idx="22">
                  <c:v>17.87</c:v>
                </c:pt>
                <c:pt idx="23">
                  <c:v>17.71</c:v>
                </c:pt>
                <c:pt idx="24">
                  <c:v>16</c:v>
                </c:pt>
                <c:pt idx="25">
                  <c:v>16.39</c:v>
                </c:pt>
                <c:pt idx="26">
                  <c:v>15.94</c:v>
                </c:pt>
                <c:pt idx="27">
                  <c:v>15.39</c:v>
                </c:pt>
                <c:pt idx="28">
                  <c:v>15.31</c:v>
                </c:pt>
                <c:pt idx="29">
                  <c:v>15.58</c:v>
                </c:pt>
                <c:pt idx="30">
                  <c:v>15.4</c:v>
                </c:pt>
                <c:pt idx="31">
                  <c:v>15.59</c:v>
                </c:pt>
                <c:pt idx="32">
                  <c:v>15.8</c:v>
                </c:pt>
                <c:pt idx="33">
                  <c:v>16.04</c:v>
                </c:pt>
                <c:pt idx="34">
                  <c:v>16.29</c:v>
                </c:pt>
                <c:pt idx="35">
                  <c:v>15.9</c:v>
                </c:pt>
                <c:pt idx="36">
                  <c:v>14.93</c:v>
                </c:pt>
                <c:pt idx="37">
                  <c:v>14.83</c:v>
                </c:pt>
                <c:pt idx="38">
                  <c:v>14.55</c:v>
                </c:pt>
                <c:pt idx="39">
                  <c:v>14.44</c:v>
                </c:pt>
                <c:pt idx="40">
                  <c:v>14.86</c:v>
                </c:pt>
                <c:pt idx="41">
                  <c:v>14.55</c:v>
                </c:pt>
                <c:pt idx="42">
                  <c:v>14.4</c:v>
                </c:pt>
                <c:pt idx="43">
                  <c:v>14.48</c:v>
                </c:pt>
                <c:pt idx="44">
                  <c:v>15.79</c:v>
                </c:pt>
                <c:pt idx="45">
                  <c:v>16.600000000000001</c:v>
                </c:pt>
                <c:pt idx="46">
                  <c:v>18.670000000000002</c:v>
                </c:pt>
                <c:pt idx="47">
                  <c:v>20.67</c:v>
                </c:pt>
                <c:pt idx="48">
                  <c:v>18.3</c:v>
                </c:pt>
                <c:pt idx="49">
                  <c:v>21.13</c:v>
                </c:pt>
                <c:pt idx="50">
                  <c:v>20.34</c:v>
                </c:pt>
                <c:pt idx="51">
                  <c:v>18.11</c:v>
                </c:pt>
                <c:pt idx="52">
                  <c:v>18.53</c:v>
                </c:pt>
                <c:pt idx="53">
                  <c:v>19.149999999999999</c:v>
                </c:pt>
                <c:pt idx="54">
                  <c:v>21.58</c:v>
                </c:pt>
                <c:pt idx="55">
                  <c:v>20.67</c:v>
                </c:pt>
                <c:pt idx="56">
                  <c:v>19.809999999999999</c:v>
                </c:pt>
                <c:pt idx="57">
                  <c:v>17.88</c:v>
                </c:pt>
                <c:pt idx="58">
                  <c:v>17.329999999999998</c:v>
                </c:pt>
                <c:pt idx="59">
                  <c:v>16.5</c:v>
                </c:pt>
                <c:pt idx="60">
                  <c:v>16.28</c:v>
                </c:pt>
                <c:pt idx="61">
                  <c:v>16.739999999999998</c:v>
                </c:pt>
                <c:pt idx="62">
                  <c:v>16.649999999999999</c:v>
                </c:pt>
                <c:pt idx="63">
                  <c:v>15.64</c:v>
                </c:pt>
                <c:pt idx="64">
                  <c:v>14.97</c:v>
                </c:pt>
                <c:pt idx="65">
                  <c:v>15.32</c:v>
                </c:pt>
                <c:pt idx="66">
                  <c:v>15.76</c:v>
                </c:pt>
                <c:pt idx="67">
                  <c:v>16.260000000000002</c:v>
                </c:pt>
                <c:pt idx="68">
                  <c:v>15.28</c:v>
                </c:pt>
                <c:pt idx="69">
                  <c:v>17.260000000000002</c:v>
                </c:pt>
                <c:pt idx="70">
                  <c:v>15.62</c:v>
                </c:pt>
                <c:pt idx="71">
                  <c:v>15.74</c:v>
                </c:pt>
                <c:pt idx="72">
                  <c:v>14.94</c:v>
                </c:pt>
                <c:pt idx="73">
                  <c:v>15.42</c:v>
                </c:pt>
                <c:pt idx="74">
                  <c:v>16.670000000000002</c:v>
                </c:pt>
                <c:pt idx="75">
                  <c:v>15.6</c:v>
                </c:pt>
                <c:pt idx="76">
                  <c:v>14.61</c:v>
                </c:pt>
                <c:pt idx="77">
                  <c:v>14.01</c:v>
                </c:pt>
                <c:pt idx="78">
                  <c:v>14.77</c:v>
                </c:pt>
                <c:pt idx="79">
                  <c:v>15.07</c:v>
                </c:pt>
                <c:pt idx="80">
                  <c:v>16.29</c:v>
                </c:pt>
                <c:pt idx="81">
                  <c:v>16.600000000000001</c:v>
                </c:pt>
                <c:pt idx="82">
                  <c:v>17.190000000000001</c:v>
                </c:pt>
                <c:pt idx="83">
                  <c:v>16.62</c:v>
                </c:pt>
                <c:pt idx="84">
                  <c:v>16.55</c:v>
                </c:pt>
                <c:pt idx="85">
                  <c:v>15.77</c:v>
                </c:pt>
                <c:pt idx="86">
                  <c:v>17.05</c:v>
                </c:pt>
                <c:pt idx="87">
                  <c:v>18.13</c:v>
                </c:pt>
                <c:pt idx="88">
                  <c:v>19.77</c:v>
                </c:pt>
                <c:pt idx="89">
                  <c:v>18.57</c:v>
                </c:pt>
                <c:pt idx="90">
                  <c:v>18.14</c:v>
                </c:pt>
                <c:pt idx="91">
                  <c:v>18.86</c:v>
                </c:pt>
                <c:pt idx="92">
                  <c:v>18.47</c:v>
                </c:pt>
                <c:pt idx="93">
                  <c:v>19.96</c:v>
                </c:pt>
                <c:pt idx="94">
                  <c:v>19.329999999999998</c:v>
                </c:pt>
                <c:pt idx="95">
                  <c:v>18.93</c:v>
                </c:pt>
                <c:pt idx="96">
                  <c:v>18.670000000000002</c:v>
                </c:pt>
                <c:pt idx="97">
                  <c:v>18.489999999999998</c:v>
                </c:pt>
                <c:pt idx="98">
                  <c:v>18.079999999999998</c:v>
                </c:pt>
                <c:pt idx="99">
                  <c:v>15.96</c:v>
                </c:pt>
                <c:pt idx="100">
                  <c:v>15.97</c:v>
                </c:pt>
                <c:pt idx="101">
                  <c:v>15.28</c:v>
                </c:pt>
                <c:pt idx="102">
                  <c:v>15.5</c:v>
                </c:pt>
                <c:pt idx="103">
                  <c:v>16.3</c:v>
                </c:pt>
                <c:pt idx="104">
                  <c:v>16.079999999999998</c:v>
                </c:pt>
                <c:pt idx="105">
                  <c:v>17.03</c:v>
                </c:pt>
                <c:pt idx="106">
                  <c:v>16.78</c:v>
                </c:pt>
                <c:pt idx="107">
                  <c:v>15.39</c:v>
                </c:pt>
                <c:pt idx="108">
                  <c:v>15.01</c:v>
                </c:pt>
                <c:pt idx="109">
                  <c:v>15.39</c:v>
                </c:pt>
                <c:pt idx="110">
                  <c:v>15.04</c:v>
                </c:pt>
                <c:pt idx="111">
                  <c:v>16.07</c:v>
                </c:pt>
                <c:pt idx="112">
                  <c:v>15.05</c:v>
                </c:pt>
                <c:pt idx="113">
                  <c:v>14.79</c:v>
                </c:pt>
                <c:pt idx="114">
                  <c:v>15.15</c:v>
                </c:pt>
                <c:pt idx="115">
                  <c:v>14.99</c:v>
                </c:pt>
                <c:pt idx="116">
                  <c:v>15.26</c:v>
                </c:pt>
                <c:pt idx="117">
                  <c:v>14.31</c:v>
                </c:pt>
                <c:pt idx="118">
                  <c:v>13.98</c:v>
                </c:pt>
                <c:pt idx="119">
                  <c:v>14.81</c:v>
                </c:pt>
                <c:pt idx="120">
                  <c:v>15.19</c:v>
                </c:pt>
                <c:pt idx="121">
                  <c:v>16.07</c:v>
                </c:pt>
                <c:pt idx="122">
                  <c:v>15.47</c:v>
                </c:pt>
                <c:pt idx="123">
                  <c:v>14.34</c:v>
                </c:pt>
                <c:pt idx="124">
                  <c:v>15.2</c:v>
                </c:pt>
                <c:pt idx="125">
                  <c:v>15.08</c:v>
                </c:pt>
                <c:pt idx="126">
                  <c:v>16.25</c:v>
                </c:pt>
                <c:pt idx="127">
                  <c:v>15.81</c:v>
                </c:pt>
                <c:pt idx="128">
                  <c:v>16.2</c:v>
                </c:pt>
                <c:pt idx="129">
                  <c:v>15.78</c:v>
                </c:pt>
                <c:pt idx="130">
                  <c:v>14.96</c:v>
                </c:pt>
                <c:pt idx="131">
                  <c:v>14.46</c:v>
                </c:pt>
                <c:pt idx="132">
                  <c:v>13.76</c:v>
                </c:pt>
                <c:pt idx="133">
                  <c:v>14.71</c:v>
                </c:pt>
                <c:pt idx="134">
                  <c:v>14.34</c:v>
                </c:pt>
                <c:pt idx="135">
                  <c:v>15.17</c:v>
                </c:pt>
                <c:pt idx="136">
                  <c:v>14.17</c:v>
                </c:pt>
                <c:pt idx="137">
                  <c:v>16.41</c:v>
                </c:pt>
                <c:pt idx="138">
                  <c:v>15.75</c:v>
                </c:pt>
                <c:pt idx="139">
                  <c:v>16.5</c:v>
                </c:pt>
                <c:pt idx="140">
                  <c:v>17.3</c:v>
                </c:pt>
                <c:pt idx="141">
                  <c:v>16.55</c:v>
                </c:pt>
                <c:pt idx="142">
                  <c:v>16.149999999999999</c:v>
                </c:pt>
                <c:pt idx="143">
                  <c:v>15.68</c:v>
                </c:pt>
                <c:pt idx="144">
                  <c:v>15.32</c:v>
                </c:pt>
                <c:pt idx="145">
                  <c:v>15.37</c:v>
                </c:pt>
                <c:pt idx="146">
                  <c:v>16.03</c:v>
                </c:pt>
                <c:pt idx="147">
                  <c:v>16.21</c:v>
                </c:pt>
                <c:pt idx="148">
                  <c:v>18.32</c:v>
                </c:pt>
                <c:pt idx="149">
                  <c:v>19.34</c:v>
                </c:pt>
                <c:pt idx="150">
                  <c:v>18.89</c:v>
                </c:pt>
                <c:pt idx="151">
                  <c:v>17.47</c:v>
                </c:pt>
                <c:pt idx="152">
                  <c:v>18.04</c:v>
                </c:pt>
                <c:pt idx="153">
                  <c:v>19.079999999999998</c:v>
                </c:pt>
                <c:pt idx="154">
                  <c:v>17.98</c:v>
                </c:pt>
                <c:pt idx="155">
                  <c:v>17.57</c:v>
                </c:pt>
                <c:pt idx="156">
                  <c:v>17.02</c:v>
                </c:pt>
                <c:pt idx="157">
                  <c:v>16.23</c:v>
                </c:pt>
                <c:pt idx="158">
                  <c:v>16.96</c:v>
                </c:pt>
                <c:pt idx="159">
                  <c:v>16</c:v>
                </c:pt>
                <c:pt idx="160">
                  <c:v>15.88</c:v>
                </c:pt>
                <c:pt idx="161">
                  <c:v>15.33</c:v>
                </c:pt>
                <c:pt idx="162">
                  <c:v>14.98</c:v>
                </c:pt>
                <c:pt idx="163">
                  <c:v>14.91</c:v>
                </c:pt>
                <c:pt idx="164">
                  <c:v>14.71</c:v>
                </c:pt>
                <c:pt idx="165">
                  <c:v>15.44</c:v>
                </c:pt>
                <c:pt idx="166">
                  <c:v>15.29</c:v>
                </c:pt>
                <c:pt idx="167">
                  <c:v>14.91</c:v>
                </c:pt>
                <c:pt idx="168">
                  <c:v>14.28</c:v>
                </c:pt>
                <c:pt idx="169">
                  <c:v>13.91</c:v>
                </c:pt>
                <c:pt idx="170">
                  <c:v>14.07</c:v>
                </c:pt>
                <c:pt idx="171">
                  <c:v>14.06</c:v>
                </c:pt>
                <c:pt idx="172">
                  <c:v>14.01</c:v>
                </c:pt>
                <c:pt idx="173">
                  <c:v>13.76</c:v>
                </c:pt>
                <c:pt idx="174">
                  <c:v>13.17</c:v>
                </c:pt>
                <c:pt idx="175">
                  <c:v>13.56</c:v>
                </c:pt>
                <c:pt idx="176">
                  <c:v>14.64</c:v>
                </c:pt>
                <c:pt idx="177">
                  <c:v>14.39</c:v>
                </c:pt>
                <c:pt idx="178">
                  <c:v>14.03</c:v>
                </c:pt>
                <c:pt idx="179">
                  <c:v>14.43</c:v>
                </c:pt>
                <c:pt idx="180">
                  <c:v>13.66</c:v>
                </c:pt>
                <c:pt idx="181">
                  <c:v>14.74</c:v>
                </c:pt>
                <c:pt idx="182">
                  <c:v>14.8</c:v>
                </c:pt>
                <c:pt idx="183">
                  <c:v>14.28</c:v>
                </c:pt>
                <c:pt idx="184">
                  <c:v>14.62</c:v>
                </c:pt>
                <c:pt idx="185">
                  <c:v>13.83</c:v>
                </c:pt>
                <c:pt idx="186">
                  <c:v>13.21</c:v>
                </c:pt>
                <c:pt idx="187">
                  <c:v>13.34</c:v>
                </c:pt>
                <c:pt idx="188">
                  <c:v>12.75</c:v>
                </c:pt>
                <c:pt idx="189">
                  <c:v>13.41</c:v>
                </c:pt>
                <c:pt idx="190">
                  <c:v>13.95</c:v>
                </c:pt>
                <c:pt idx="191">
                  <c:v>13.28</c:v>
                </c:pt>
                <c:pt idx="192">
                  <c:v>14.5</c:v>
                </c:pt>
                <c:pt idx="193">
                  <c:v>15.05</c:v>
                </c:pt>
                <c:pt idx="194">
                  <c:v>14.71</c:v>
                </c:pt>
                <c:pt idx="195">
                  <c:v>15.05</c:v>
                </c:pt>
                <c:pt idx="196">
                  <c:v>15.42</c:v>
                </c:pt>
                <c:pt idx="197">
                  <c:v>16.43</c:v>
                </c:pt>
                <c:pt idx="198">
                  <c:v>15.04</c:v>
                </c:pt>
                <c:pt idx="199">
                  <c:v>14.71</c:v>
                </c:pt>
                <c:pt idx="200">
                  <c:v>15.13</c:v>
                </c:pt>
                <c:pt idx="201">
                  <c:v>14.85</c:v>
                </c:pt>
                <c:pt idx="202">
                  <c:v>14.54</c:v>
                </c:pt>
                <c:pt idx="203">
                  <c:v>15.28</c:v>
                </c:pt>
                <c:pt idx="204">
                  <c:v>16.579999999999998</c:v>
                </c:pt>
                <c:pt idx="205">
                  <c:v>16.39</c:v>
                </c:pt>
                <c:pt idx="206">
                  <c:v>15.72</c:v>
                </c:pt>
                <c:pt idx="207">
                  <c:v>15.39</c:v>
                </c:pt>
                <c:pt idx="208">
                  <c:v>16.27</c:v>
                </c:pt>
                <c:pt idx="209">
                  <c:v>16.27</c:v>
                </c:pt>
                <c:pt idx="210">
                  <c:v>16.18</c:v>
                </c:pt>
                <c:pt idx="211">
                  <c:v>14.04</c:v>
                </c:pt>
                <c:pt idx="212">
                  <c:v>13.97</c:v>
                </c:pt>
                <c:pt idx="213">
                  <c:v>13.84</c:v>
                </c:pt>
                <c:pt idx="214">
                  <c:v>13.8</c:v>
                </c:pt>
                <c:pt idx="215">
                  <c:v>13.61</c:v>
                </c:pt>
                <c:pt idx="216">
                  <c:v>13.08</c:v>
                </c:pt>
                <c:pt idx="217">
                  <c:v>13.04</c:v>
                </c:pt>
                <c:pt idx="218">
                  <c:v>13.33</c:v>
                </c:pt>
                <c:pt idx="219">
                  <c:v>13.38</c:v>
                </c:pt>
                <c:pt idx="220">
                  <c:v>13.21</c:v>
                </c:pt>
                <c:pt idx="221">
                  <c:v>13.21</c:v>
                </c:pt>
                <c:pt idx="222">
                  <c:v>12.98</c:v>
                </c:pt>
                <c:pt idx="223">
                  <c:v>13.5</c:v>
                </c:pt>
                <c:pt idx="224">
                  <c:v>12.97</c:v>
                </c:pt>
                <c:pt idx="225">
                  <c:v>12.67</c:v>
                </c:pt>
                <c:pt idx="226">
                  <c:v>12.72</c:v>
                </c:pt>
                <c:pt idx="227">
                  <c:v>12.78</c:v>
                </c:pt>
                <c:pt idx="228">
                  <c:v>13.3</c:v>
                </c:pt>
                <c:pt idx="229">
                  <c:v>13.24</c:v>
                </c:pt>
                <c:pt idx="230">
                  <c:v>12.97</c:v>
                </c:pt>
                <c:pt idx="231">
                  <c:v>12.98</c:v>
                </c:pt>
                <c:pt idx="232">
                  <c:v>12.96</c:v>
                </c:pt>
                <c:pt idx="233">
                  <c:v>13.19</c:v>
                </c:pt>
                <c:pt idx="234">
                  <c:v>13.67</c:v>
                </c:pt>
                <c:pt idx="235">
                  <c:v>13.19</c:v>
                </c:pt>
                <c:pt idx="236">
                  <c:v>12.88</c:v>
                </c:pt>
                <c:pt idx="237">
                  <c:v>12.76</c:v>
                </c:pt>
                <c:pt idx="238">
                  <c:v>12.54</c:v>
                </c:pt>
                <c:pt idx="239">
                  <c:v>12.73</c:v>
                </c:pt>
                <c:pt idx="240">
                  <c:v>12.35</c:v>
                </c:pt>
                <c:pt idx="241">
                  <c:v>12.27</c:v>
                </c:pt>
                <c:pt idx="242">
                  <c:v>11.95</c:v>
                </c:pt>
                <c:pt idx="243">
                  <c:v>11.83</c:v>
                </c:pt>
                <c:pt idx="244">
                  <c:v>11.55</c:v>
                </c:pt>
                <c:pt idx="245">
                  <c:v>11.45</c:v>
                </c:pt>
                <c:pt idx="246">
                  <c:v>11.23</c:v>
                </c:pt>
                <c:pt idx="247">
                  <c:v>12.14</c:v>
                </c:pt>
                <c:pt idx="248">
                  <c:v>12</c:v>
                </c:pt>
                <c:pt idx="249">
                  <c:v>11.62</c:v>
                </c:pt>
                <c:pt idx="250">
                  <c:v>12.56</c:v>
                </c:pt>
                <c:pt idx="251">
                  <c:v>13.29</c:v>
                </c:pt>
                <c:pt idx="252">
                  <c:v>14.08</c:v>
                </c:pt>
                <c:pt idx="253">
                  <c:v>13.98</c:v>
                </c:pt>
                <c:pt idx="254">
                  <c:v>14.09</c:v>
                </c:pt>
                <c:pt idx="255">
                  <c:v>13.58</c:v>
                </c:pt>
                <c:pt idx="256">
                  <c:v>13.49</c:v>
                </c:pt>
                <c:pt idx="257">
                  <c:v>13.23</c:v>
                </c:pt>
                <c:pt idx="258">
                  <c:v>13.19</c:v>
                </c:pt>
                <c:pt idx="259">
                  <c:v>12.56</c:v>
                </c:pt>
                <c:pt idx="260">
                  <c:v>12.84</c:v>
                </c:pt>
                <c:pt idx="261">
                  <c:v>12.43</c:v>
                </c:pt>
                <c:pt idx="262">
                  <c:v>12.47</c:v>
                </c:pt>
                <c:pt idx="263">
                  <c:v>13.18</c:v>
                </c:pt>
                <c:pt idx="264">
                  <c:v>13.83</c:v>
                </c:pt>
                <c:pt idx="265">
                  <c:v>14.36</c:v>
                </c:pt>
                <c:pt idx="266">
                  <c:v>14.65</c:v>
                </c:pt>
                <c:pt idx="267">
                  <c:v>14.06</c:v>
                </c:pt>
                <c:pt idx="268">
                  <c:v>13.44</c:v>
                </c:pt>
                <c:pt idx="269">
                  <c:v>13.24</c:v>
                </c:pt>
                <c:pt idx="270">
                  <c:v>13.24</c:v>
                </c:pt>
                <c:pt idx="271">
                  <c:v>12.82</c:v>
                </c:pt>
                <c:pt idx="272">
                  <c:v>12.03</c:v>
                </c:pt>
                <c:pt idx="273">
                  <c:v>11.66</c:v>
                </c:pt>
                <c:pt idx="274">
                  <c:v>11.79</c:v>
                </c:pt>
                <c:pt idx="275">
                  <c:v>11.21</c:v>
                </c:pt>
                <c:pt idx="276">
                  <c:v>11.73</c:v>
                </c:pt>
                <c:pt idx="277">
                  <c:v>11.6</c:v>
                </c:pt>
                <c:pt idx="278">
                  <c:v>12</c:v>
                </c:pt>
                <c:pt idx="279">
                  <c:v>11.51</c:v>
                </c:pt>
                <c:pt idx="280">
                  <c:v>11.43</c:v>
                </c:pt>
                <c:pt idx="281">
                  <c:v>11.52</c:v>
                </c:pt>
                <c:pt idx="282">
                  <c:v>11.27</c:v>
                </c:pt>
                <c:pt idx="283">
                  <c:v>11.1</c:v>
                </c:pt>
                <c:pt idx="284">
                  <c:v>11.77</c:v>
                </c:pt>
                <c:pt idx="285">
                  <c:v>11.18</c:v>
                </c:pt>
                <c:pt idx="286">
                  <c:v>13.14</c:v>
                </c:pt>
                <c:pt idx="287">
                  <c:v>12.39</c:v>
                </c:pt>
                <c:pt idx="288">
                  <c:v>11.57</c:v>
                </c:pt>
                <c:pt idx="289">
                  <c:v>11.49</c:v>
                </c:pt>
                <c:pt idx="290">
                  <c:v>12.08</c:v>
                </c:pt>
                <c:pt idx="291">
                  <c:v>12.04</c:v>
                </c:pt>
                <c:pt idx="292">
                  <c:v>12.5</c:v>
                </c:pt>
                <c:pt idx="293">
                  <c:v>12.93</c:v>
                </c:pt>
                <c:pt idx="294">
                  <c:v>11.94</c:v>
                </c:pt>
                <c:pt idx="295">
                  <c:v>12.26</c:v>
                </c:pt>
                <c:pt idx="296">
                  <c:v>12.4</c:v>
                </c:pt>
                <c:pt idx="297">
                  <c:v>12.7</c:v>
                </c:pt>
                <c:pt idx="298">
                  <c:v>12.49</c:v>
                </c:pt>
                <c:pt idx="299">
                  <c:v>12.8</c:v>
                </c:pt>
                <c:pt idx="300">
                  <c:v>12.39</c:v>
                </c:pt>
                <c:pt idx="301">
                  <c:v>13.15</c:v>
                </c:pt>
                <c:pt idx="302">
                  <c:v>13.49</c:v>
                </c:pt>
                <c:pt idx="303">
                  <c:v>13.29</c:v>
                </c:pt>
                <c:pt idx="304">
                  <c:v>13.14</c:v>
                </c:pt>
                <c:pt idx="305">
                  <c:v>13.61</c:v>
                </c:pt>
                <c:pt idx="306">
                  <c:v>14.27</c:v>
                </c:pt>
                <c:pt idx="307">
                  <c:v>14.06</c:v>
                </c:pt>
                <c:pt idx="308">
                  <c:v>13.42</c:v>
                </c:pt>
                <c:pt idx="309">
                  <c:v>13.75</c:v>
                </c:pt>
                <c:pt idx="310">
                  <c:v>14.49</c:v>
                </c:pt>
                <c:pt idx="311">
                  <c:v>13.64</c:v>
                </c:pt>
                <c:pt idx="312">
                  <c:v>14.02</c:v>
                </c:pt>
                <c:pt idx="313">
                  <c:v>14.09</c:v>
                </c:pt>
                <c:pt idx="314">
                  <c:v>14.11</c:v>
                </c:pt>
                <c:pt idx="315">
                  <c:v>13.68</c:v>
                </c:pt>
                <c:pt idx="316">
                  <c:v>13.15</c:v>
                </c:pt>
                <c:pt idx="317">
                  <c:v>12.33</c:v>
                </c:pt>
                <c:pt idx="318">
                  <c:v>12.62</c:v>
                </c:pt>
                <c:pt idx="319">
                  <c:v>11.98</c:v>
                </c:pt>
                <c:pt idx="320">
                  <c:v>11.3</c:v>
                </c:pt>
                <c:pt idx="321">
                  <c:v>13.31</c:v>
                </c:pt>
                <c:pt idx="322">
                  <c:v>14.53</c:v>
                </c:pt>
                <c:pt idx="323">
                  <c:v>17.739999999999998</c:v>
                </c:pt>
                <c:pt idx="324">
                  <c:v>16.559999999999999</c:v>
                </c:pt>
                <c:pt idx="325">
                  <c:v>14.96</c:v>
                </c:pt>
                <c:pt idx="326">
                  <c:v>16.920000000000002</c:v>
                </c:pt>
                <c:pt idx="327">
                  <c:v>14.41</c:v>
                </c:pt>
                <c:pt idx="328">
                  <c:v>15.38</c:v>
                </c:pt>
                <c:pt idx="329">
                  <c:v>14.62</c:v>
                </c:pt>
                <c:pt idx="330">
                  <c:v>14.91</c:v>
                </c:pt>
                <c:pt idx="331">
                  <c:v>14.87</c:v>
                </c:pt>
                <c:pt idx="332">
                  <c:v>16.86</c:v>
                </c:pt>
                <c:pt idx="333">
                  <c:v>15.31</c:v>
                </c:pt>
                <c:pt idx="334">
                  <c:v>15.12</c:v>
                </c:pt>
                <c:pt idx="335">
                  <c:v>14.53</c:v>
                </c:pt>
                <c:pt idx="336">
                  <c:v>13.85</c:v>
                </c:pt>
                <c:pt idx="337">
                  <c:v>13.98</c:v>
                </c:pt>
                <c:pt idx="338">
                  <c:v>14.05</c:v>
                </c:pt>
                <c:pt idx="339">
                  <c:v>13.75</c:v>
                </c:pt>
                <c:pt idx="340">
                  <c:v>14.91</c:v>
                </c:pt>
                <c:pt idx="341">
                  <c:v>14.45</c:v>
                </c:pt>
                <c:pt idx="342">
                  <c:v>16.12</c:v>
                </c:pt>
                <c:pt idx="343">
                  <c:v>16.32</c:v>
                </c:pt>
                <c:pt idx="344">
                  <c:v>15.68</c:v>
                </c:pt>
                <c:pt idx="345">
                  <c:v>14.57</c:v>
                </c:pt>
                <c:pt idx="346">
                  <c:v>13.63</c:v>
                </c:pt>
                <c:pt idx="347">
                  <c:v>13.32</c:v>
                </c:pt>
                <c:pt idx="348">
                  <c:v>13.14</c:v>
                </c:pt>
                <c:pt idx="349">
                  <c:v>12.95</c:v>
                </c:pt>
                <c:pt idx="350">
                  <c:v>12.69</c:v>
                </c:pt>
                <c:pt idx="351">
                  <c:v>12.58</c:v>
                </c:pt>
                <c:pt idx="352">
                  <c:v>12.24</c:v>
                </c:pt>
                <c:pt idx="353">
                  <c:v>12.15</c:v>
                </c:pt>
                <c:pt idx="354">
                  <c:v>13.29</c:v>
                </c:pt>
                <c:pt idx="355">
                  <c:v>12.36</c:v>
                </c:pt>
                <c:pt idx="356">
                  <c:v>11.84</c:v>
                </c:pt>
                <c:pt idx="357">
                  <c:v>12.15</c:v>
                </c:pt>
                <c:pt idx="358">
                  <c:v>12.28</c:v>
                </c:pt>
                <c:pt idx="359">
                  <c:v>12.39</c:v>
                </c:pt>
                <c:pt idx="360">
                  <c:v>12.7</c:v>
                </c:pt>
                <c:pt idx="361">
                  <c:v>12.08</c:v>
                </c:pt>
                <c:pt idx="362">
                  <c:v>11.96</c:v>
                </c:pt>
                <c:pt idx="363">
                  <c:v>11.65</c:v>
                </c:pt>
                <c:pt idx="364">
                  <c:v>11.79</c:v>
                </c:pt>
                <c:pt idx="365">
                  <c:v>11.46</c:v>
                </c:pt>
                <c:pt idx="366">
                  <c:v>11.15</c:v>
                </c:pt>
                <c:pt idx="367">
                  <c:v>11.48</c:v>
                </c:pt>
                <c:pt idx="368">
                  <c:v>11.47</c:v>
                </c:pt>
                <c:pt idx="369">
                  <c:v>11.08</c:v>
                </c:pt>
                <c:pt idx="370">
                  <c:v>11.05</c:v>
                </c:pt>
                <c:pt idx="371">
                  <c:v>12.13</c:v>
                </c:pt>
                <c:pt idx="372">
                  <c:v>12.18</c:v>
                </c:pt>
                <c:pt idx="373">
                  <c:v>12.52</c:v>
                </c:pt>
                <c:pt idx="374">
                  <c:v>11.58</c:v>
                </c:pt>
                <c:pt idx="375">
                  <c:v>11.77</c:v>
                </c:pt>
                <c:pt idx="376">
                  <c:v>12.04</c:v>
                </c:pt>
                <c:pt idx="377">
                  <c:v>11.4</c:v>
                </c:pt>
                <c:pt idx="378">
                  <c:v>11.68</c:v>
                </c:pt>
                <c:pt idx="379">
                  <c:v>12.27</c:v>
                </c:pt>
                <c:pt idx="380">
                  <c:v>12.49</c:v>
                </c:pt>
                <c:pt idx="381">
                  <c:v>11.45</c:v>
                </c:pt>
                <c:pt idx="382">
                  <c:v>11.28</c:v>
                </c:pt>
                <c:pt idx="383">
                  <c:v>10.95</c:v>
                </c:pt>
                <c:pt idx="384">
                  <c:v>10.84</c:v>
                </c:pt>
                <c:pt idx="385">
                  <c:v>10.81</c:v>
                </c:pt>
                <c:pt idx="386">
                  <c:v>10.33</c:v>
                </c:pt>
                <c:pt idx="387">
                  <c:v>10.77</c:v>
                </c:pt>
                <c:pt idx="388">
                  <c:v>10.45</c:v>
                </c:pt>
                <c:pt idx="389">
                  <c:v>10.23</c:v>
                </c:pt>
                <c:pt idx="390">
                  <c:v>10.97</c:v>
                </c:pt>
                <c:pt idx="391">
                  <c:v>10.52</c:v>
                </c:pt>
                <c:pt idx="392">
                  <c:v>11.1</c:v>
                </c:pt>
                <c:pt idx="393">
                  <c:v>10.99</c:v>
                </c:pt>
                <c:pt idx="394">
                  <c:v>10.36</c:v>
                </c:pt>
                <c:pt idx="395">
                  <c:v>10.52</c:v>
                </c:pt>
                <c:pt idx="396">
                  <c:v>11.57</c:v>
                </c:pt>
                <c:pt idx="397">
                  <c:v>12.08</c:v>
                </c:pt>
                <c:pt idx="398">
                  <c:v>11.75</c:v>
                </c:pt>
                <c:pt idx="399">
                  <c:v>11.83</c:v>
                </c:pt>
                <c:pt idx="400">
                  <c:v>12.52</c:v>
                </c:pt>
                <c:pt idx="401">
                  <c:v>12.48</c:v>
                </c:pt>
                <c:pt idx="402">
                  <c:v>13.21</c:v>
                </c:pt>
                <c:pt idx="403">
                  <c:v>12.4</c:v>
                </c:pt>
                <c:pt idx="404">
                  <c:v>12.38</c:v>
                </c:pt>
                <c:pt idx="405">
                  <c:v>12.42</c:v>
                </c:pt>
                <c:pt idx="406">
                  <c:v>12.74</c:v>
                </c:pt>
                <c:pt idx="407">
                  <c:v>12.26</c:v>
                </c:pt>
                <c:pt idx="408">
                  <c:v>13.52</c:v>
                </c:pt>
                <c:pt idx="409">
                  <c:v>13.3</c:v>
                </c:pt>
                <c:pt idx="410">
                  <c:v>13.42</c:v>
                </c:pt>
                <c:pt idx="411">
                  <c:v>13.42</c:v>
                </c:pt>
                <c:pt idx="412">
                  <c:v>13.42</c:v>
                </c:pt>
                <c:pt idx="413">
                  <c:v>13.34</c:v>
                </c:pt>
                <c:pt idx="414">
                  <c:v>14.17</c:v>
                </c:pt>
                <c:pt idx="415">
                  <c:v>13.73</c:v>
                </c:pt>
                <c:pt idx="416">
                  <c:v>13.72</c:v>
                </c:pt>
                <c:pt idx="417">
                  <c:v>13.52</c:v>
                </c:pt>
                <c:pt idx="418">
                  <c:v>13.65</c:v>
                </c:pt>
                <c:pt idx="419">
                  <c:v>12.6</c:v>
                </c:pt>
                <c:pt idx="420">
                  <c:v>13.15</c:v>
                </c:pt>
                <c:pt idx="421">
                  <c:v>13.57</c:v>
                </c:pt>
                <c:pt idx="422">
                  <c:v>12.93</c:v>
                </c:pt>
                <c:pt idx="423">
                  <c:v>12.52</c:v>
                </c:pt>
                <c:pt idx="424">
                  <c:v>12.93</c:v>
                </c:pt>
                <c:pt idx="425">
                  <c:v>11.98</c:v>
                </c:pt>
                <c:pt idx="426">
                  <c:v>11.65</c:v>
                </c:pt>
                <c:pt idx="427">
                  <c:v>12.39</c:v>
                </c:pt>
                <c:pt idx="428">
                  <c:v>12.91</c:v>
                </c:pt>
                <c:pt idx="429">
                  <c:v>12.49</c:v>
                </c:pt>
                <c:pt idx="430">
                  <c:v>11.22</c:v>
                </c:pt>
                <c:pt idx="431">
                  <c:v>12.14</c:v>
                </c:pt>
                <c:pt idx="432">
                  <c:v>12.64</c:v>
                </c:pt>
                <c:pt idx="433">
                  <c:v>13.79</c:v>
                </c:pt>
                <c:pt idx="434">
                  <c:v>13.33</c:v>
                </c:pt>
                <c:pt idx="435">
                  <c:v>12.96</c:v>
                </c:pt>
                <c:pt idx="436">
                  <c:v>13.04</c:v>
                </c:pt>
                <c:pt idx="437">
                  <c:v>12.76</c:v>
                </c:pt>
                <c:pt idx="438">
                  <c:v>12.63</c:v>
                </c:pt>
                <c:pt idx="439">
                  <c:v>12.24</c:v>
                </c:pt>
                <c:pt idx="440">
                  <c:v>11.92</c:v>
                </c:pt>
                <c:pt idx="441">
                  <c:v>12.46</c:v>
                </c:pt>
                <c:pt idx="442">
                  <c:v>13.2</c:v>
                </c:pt>
                <c:pt idx="443">
                  <c:v>14.55</c:v>
                </c:pt>
                <c:pt idx="444">
                  <c:v>14.96</c:v>
                </c:pt>
                <c:pt idx="445">
                  <c:v>14.59</c:v>
                </c:pt>
                <c:pt idx="446">
                  <c:v>15.55</c:v>
                </c:pt>
                <c:pt idx="447">
                  <c:v>15.63</c:v>
                </c:pt>
                <c:pt idx="448">
                  <c:v>16.22</c:v>
                </c:pt>
                <c:pt idx="449">
                  <c:v>16.47</c:v>
                </c:pt>
                <c:pt idx="450">
                  <c:v>14.87</c:v>
                </c:pt>
                <c:pt idx="451">
                  <c:v>14.67</c:v>
                </c:pt>
                <c:pt idx="452">
                  <c:v>15.33</c:v>
                </c:pt>
                <c:pt idx="453">
                  <c:v>13.5</c:v>
                </c:pt>
                <c:pt idx="454">
                  <c:v>16.11</c:v>
                </c:pt>
                <c:pt idx="455">
                  <c:v>16.13</c:v>
                </c:pt>
                <c:pt idx="456">
                  <c:v>14.74</c:v>
                </c:pt>
                <c:pt idx="457">
                  <c:v>14.53</c:v>
                </c:pt>
                <c:pt idx="458">
                  <c:v>14.59</c:v>
                </c:pt>
                <c:pt idx="459">
                  <c:v>16.02</c:v>
                </c:pt>
                <c:pt idx="460">
                  <c:v>14.25</c:v>
                </c:pt>
                <c:pt idx="461">
                  <c:v>15.32</c:v>
                </c:pt>
                <c:pt idx="462">
                  <c:v>14.85</c:v>
                </c:pt>
                <c:pt idx="463">
                  <c:v>13.48</c:v>
                </c:pt>
                <c:pt idx="464">
                  <c:v>13</c:v>
                </c:pt>
                <c:pt idx="465">
                  <c:v>13.17</c:v>
                </c:pt>
                <c:pt idx="466">
                  <c:v>13.1</c:v>
                </c:pt>
                <c:pt idx="467">
                  <c:v>13.08</c:v>
                </c:pt>
                <c:pt idx="468">
                  <c:v>12.8</c:v>
                </c:pt>
                <c:pt idx="469">
                  <c:v>11.9</c:v>
                </c:pt>
                <c:pt idx="470">
                  <c:v>11.63</c:v>
                </c:pt>
                <c:pt idx="471">
                  <c:v>12.18</c:v>
                </c:pt>
                <c:pt idx="472">
                  <c:v>12.23</c:v>
                </c:pt>
                <c:pt idx="473">
                  <c:v>12.26</c:v>
                </c:pt>
                <c:pt idx="474">
                  <c:v>11.25</c:v>
                </c:pt>
                <c:pt idx="475">
                  <c:v>11.12</c:v>
                </c:pt>
                <c:pt idx="476">
                  <c:v>10.82</c:v>
                </c:pt>
                <c:pt idx="477">
                  <c:v>10.6</c:v>
                </c:pt>
                <c:pt idx="478">
                  <c:v>10.96</c:v>
                </c:pt>
                <c:pt idx="479">
                  <c:v>10.88</c:v>
                </c:pt>
                <c:pt idx="480">
                  <c:v>11.84</c:v>
                </c:pt>
                <c:pt idx="481">
                  <c:v>11.89</c:v>
                </c:pt>
                <c:pt idx="482">
                  <c:v>12.06</c:v>
                </c:pt>
                <c:pt idx="483">
                  <c:v>11.24</c:v>
                </c:pt>
                <c:pt idx="484">
                  <c:v>11.01</c:v>
                </c:pt>
                <c:pt idx="485">
                  <c:v>11.6</c:v>
                </c:pt>
                <c:pt idx="486">
                  <c:v>11.52</c:v>
                </c:pt>
                <c:pt idx="487">
                  <c:v>12.18</c:v>
                </c:pt>
                <c:pt idx="488">
                  <c:v>12.21</c:v>
                </c:pt>
                <c:pt idx="489">
                  <c:v>11.69</c:v>
                </c:pt>
                <c:pt idx="490">
                  <c:v>11.47</c:v>
                </c:pt>
                <c:pt idx="491">
                  <c:v>11.11</c:v>
                </c:pt>
                <c:pt idx="492">
                  <c:v>10.48</c:v>
                </c:pt>
                <c:pt idx="493">
                  <c:v>10.73</c:v>
                </c:pt>
                <c:pt idx="494">
                  <c:v>10.68</c:v>
                </c:pt>
                <c:pt idx="495">
                  <c:v>11.38</c:v>
                </c:pt>
                <c:pt idx="496">
                  <c:v>11.19</c:v>
                </c:pt>
                <c:pt idx="497">
                  <c:v>10.81</c:v>
                </c:pt>
                <c:pt idx="498">
                  <c:v>10.29</c:v>
                </c:pt>
                <c:pt idx="499">
                  <c:v>10.27</c:v>
                </c:pt>
                <c:pt idx="500">
                  <c:v>11.57</c:v>
                </c:pt>
                <c:pt idx="501">
                  <c:v>11.35</c:v>
                </c:pt>
                <c:pt idx="502">
                  <c:v>11.61</c:v>
                </c:pt>
                <c:pt idx="503">
                  <c:v>12.07</c:v>
                </c:pt>
                <c:pt idx="504">
                  <c:v>11.14</c:v>
                </c:pt>
                <c:pt idx="505">
                  <c:v>11.37</c:v>
                </c:pt>
                <c:pt idx="506">
                  <c:v>11.31</c:v>
                </c:pt>
                <c:pt idx="507">
                  <c:v>11</c:v>
                </c:pt>
                <c:pt idx="508">
                  <c:v>11.13</c:v>
                </c:pt>
                <c:pt idx="509">
                  <c:v>10.86</c:v>
                </c:pt>
                <c:pt idx="510">
                  <c:v>10.94</c:v>
                </c:pt>
                <c:pt idx="511">
                  <c:v>11.2</c:v>
                </c:pt>
                <c:pt idx="512">
                  <c:v>11.23</c:v>
                </c:pt>
                <c:pt idx="513">
                  <c:v>11.91</c:v>
                </c:pt>
                <c:pt idx="514">
                  <c:v>12.25</c:v>
                </c:pt>
                <c:pt idx="515">
                  <c:v>11.98</c:v>
                </c:pt>
                <c:pt idx="516">
                  <c:v>14.56</c:v>
                </c:pt>
                <c:pt idx="517">
                  <c:v>13.93</c:v>
                </c:pt>
                <c:pt idx="518">
                  <c:v>13.31</c:v>
                </c:pt>
                <c:pt idx="519">
                  <c:v>12.87</c:v>
                </c:pt>
                <c:pt idx="520">
                  <c:v>12.42</c:v>
                </c:pt>
                <c:pt idx="521">
                  <c:v>11.97</c:v>
                </c:pt>
                <c:pt idx="522">
                  <c:v>12.39</c:v>
                </c:pt>
                <c:pt idx="523">
                  <c:v>12.95</c:v>
                </c:pt>
                <c:pt idx="524">
                  <c:v>12.36</c:v>
                </c:pt>
                <c:pt idx="525">
                  <c:v>13.23</c:v>
                </c:pt>
                <c:pt idx="526">
                  <c:v>12.96</c:v>
                </c:pt>
                <c:pt idx="527">
                  <c:v>13.04</c:v>
                </c:pt>
                <c:pt idx="528">
                  <c:v>13.59</c:v>
                </c:pt>
                <c:pt idx="529">
                  <c:v>12.83</c:v>
                </c:pt>
                <c:pt idx="530">
                  <c:v>13.12</c:v>
                </c:pt>
                <c:pt idx="531">
                  <c:v>12.87</c:v>
                </c:pt>
                <c:pt idx="532">
                  <c:v>13.35</c:v>
                </c:pt>
                <c:pt idx="533">
                  <c:v>12.25</c:v>
                </c:pt>
                <c:pt idx="534">
                  <c:v>12.31</c:v>
                </c:pt>
                <c:pt idx="535">
                  <c:v>11.48</c:v>
                </c:pt>
                <c:pt idx="536">
                  <c:v>12.01</c:v>
                </c:pt>
                <c:pt idx="537">
                  <c:v>12.41</c:v>
                </c:pt>
                <c:pt idx="538">
                  <c:v>11.88</c:v>
                </c:pt>
                <c:pt idx="539">
                  <c:v>11.87</c:v>
                </c:pt>
                <c:pt idx="540">
                  <c:v>11.46</c:v>
                </c:pt>
                <c:pt idx="541">
                  <c:v>11.59</c:v>
                </c:pt>
                <c:pt idx="542">
                  <c:v>12.34</c:v>
                </c:pt>
                <c:pt idx="543">
                  <c:v>11.54</c:v>
                </c:pt>
                <c:pt idx="544">
                  <c:v>11.72</c:v>
                </c:pt>
                <c:pt idx="545">
                  <c:v>11.96</c:v>
                </c:pt>
                <c:pt idx="546">
                  <c:v>12.74</c:v>
                </c:pt>
                <c:pt idx="547">
                  <c:v>12.66</c:v>
                </c:pt>
                <c:pt idx="548">
                  <c:v>12.32</c:v>
                </c:pt>
                <c:pt idx="549">
                  <c:v>12.68</c:v>
                </c:pt>
                <c:pt idx="550">
                  <c:v>11.85</c:v>
                </c:pt>
                <c:pt idx="551">
                  <c:v>11.37</c:v>
                </c:pt>
                <c:pt idx="552">
                  <c:v>10.74</c:v>
                </c:pt>
                <c:pt idx="553">
                  <c:v>11.35</c:v>
                </c:pt>
                <c:pt idx="554">
                  <c:v>11.98</c:v>
                </c:pt>
                <c:pt idx="555">
                  <c:v>12.12</c:v>
                </c:pt>
                <c:pt idx="556">
                  <c:v>11.79</c:v>
                </c:pt>
                <c:pt idx="557">
                  <c:v>11.62</c:v>
                </c:pt>
                <c:pt idx="558">
                  <c:v>11.21</c:v>
                </c:pt>
                <c:pt idx="559">
                  <c:v>11.17</c:v>
                </c:pt>
                <c:pt idx="560">
                  <c:v>11.19</c:v>
                </c:pt>
                <c:pt idx="561">
                  <c:v>11.46</c:v>
                </c:pt>
                <c:pt idx="562">
                  <c:v>11.58</c:v>
                </c:pt>
                <c:pt idx="563">
                  <c:v>10.95</c:v>
                </c:pt>
                <c:pt idx="564">
                  <c:v>11.57</c:v>
                </c:pt>
                <c:pt idx="565">
                  <c:v>11.39</c:v>
                </c:pt>
                <c:pt idx="566">
                  <c:v>11.57</c:v>
                </c:pt>
                <c:pt idx="567">
                  <c:v>11.14</c:v>
                </c:pt>
                <c:pt idx="568">
                  <c:v>11.13</c:v>
                </c:pt>
                <c:pt idx="569">
                  <c:v>11.45</c:v>
                </c:pt>
                <c:pt idx="570">
                  <c:v>12.26</c:v>
                </c:pt>
                <c:pt idx="571">
                  <c:v>12.19</c:v>
                </c:pt>
                <c:pt idx="572">
                  <c:v>13</c:v>
                </c:pt>
                <c:pt idx="573">
                  <c:v>12.76</c:v>
                </c:pt>
                <c:pt idx="574">
                  <c:v>12.38</c:v>
                </c:pt>
                <c:pt idx="575">
                  <c:v>12.58</c:v>
                </c:pt>
                <c:pt idx="576">
                  <c:v>11.4</c:v>
                </c:pt>
                <c:pt idx="577">
                  <c:v>11.32</c:v>
                </c:pt>
                <c:pt idx="578">
                  <c:v>11.64</c:v>
                </c:pt>
                <c:pt idx="579">
                  <c:v>11.59</c:v>
                </c:pt>
                <c:pt idx="580">
                  <c:v>11.75</c:v>
                </c:pt>
                <c:pt idx="581">
                  <c:v>11.75</c:v>
                </c:pt>
                <c:pt idx="582">
                  <c:v>11.76</c:v>
                </c:pt>
                <c:pt idx="583">
                  <c:v>11.84</c:v>
                </c:pt>
                <c:pt idx="584">
                  <c:v>11.59</c:v>
                </c:pt>
                <c:pt idx="585">
                  <c:v>12.54</c:v>
                </c:pt>
                <c:pt idx="586">
                  <c:v>11.99</c:v>
                </c:pt>
                <c:pt idx="587">
                  <c:v>11.99</c:v>
                </c:pt>
                <c:pt idx="588">
                  <c:v>11.86</c:v>
                </c:pt>
                <c:pt idx="589">
                  <c:v>11.62</c:v>
                </c:pt>
                <c:pt idx="590">
                  <c:v>12</c:v>
                </c:pt>
                <c:pt idx="591">
                  <c:v>11.99</c:v>
                </c:pt>
                <c:pt idx="592">
                  <c:v>11.78</c:v>
                </c:pt>
                <c:pt idx="593">
                  <c:v>12.49</c:v>
                </c:pt>
                <c:pt idx="594">
                  <c:v>14.19</c:v>
                </c:pt>
                <c:pt idx="595">
                  <c:v>13.57</c:v>
                </c:pt>
                <c:pt idx="596">
                  <c:v>13.35</c:v>
                </c:pt>
                <c:pt idx="597">
                  <c:v>16.260000000000002</c:v>
                </c:pt>
                <c:pt idx="598">
                  <c:v>16.989999999999998</c:v>
                </c:pt>
                <c:pt idx="599">
                  <c:v>17.18</c:v>
                </c:pt>
                <c:pt idx="600">
                  <c:v>17.72</c:v>
                </c:pt>
                <c:pt idx="601">
                  <c:v>18.260000000000002</c:v>
                </c:pt>
                <c:pt idx="602">
                  <c:v>17.36</c:v>
                </c:pt>
                <c:pt idx="603">
                  <c:v>15.5</c:v>
                </c:pt>
                <c:pt idx="604">
                  <c:v>14.26</c:v>
                </c:pt>
                <c:pt idx="605">
                  <c:v>18.66</c:v>
                </c:pt>
                <c:pt idx="606">
                  <c:v>16.440000000000001</c:v>
                </c:pt>
                <c:pt idx="607">
                  <c:v>14.52</c:v>
                </c:pt>
                <c:pt idx="608">
                  <c:v>14.32</c:v>
                </c:pt>
                <c:pt idx="609">
                  <c:v>16.649999999999999</c:v>
                </c:pt>
                <c:pt idx="610">
                  <c:v>17.34</c:v>
                </c:pt>
                <c:pt idx="611">
                  <c:v>17.8</c:v>
                </c:pt>
                <c:pt idx="612">
                  <c:v>18.350000000000001</c:v>
                </c:pt>
                <c:pt idx="613">
                  <c:v>18.12</c:v>
                </c:pt>
                <c:pt idx="614">
                  <c:v>20.96</c:v>
                </c:pt>
                <c:pt idx="615">
                  <c:v>23.81</c:v>
                </c:pt>
                <c:pt idx="616">
                  <c:v>21.46</c:v>
                </c:pt>
                <c:pt idx="617">
                  <c:v>15.9</c:v>
                </c:pt>
                <c:pt idx="618">
                  <c:v>17.25</c:v>
                </c:pt>
                <c:pt idx="619">
                  <c:v>17.829999999999998</c:v>
                </c:pt>
                <c:pt idx="620">
                  <c:v>16.690000000000001</c:v>
                </c:pt>
                <c:pt idx="621">
                  <c:v>15.52</c:v>
                </c:pt>
                <c:pt idx="622">
                  <c:v>15.88</c:v>
                </c:pt>
                <c:pt idx="623">
                  <c:v>15.89</c:v>
                </c:pt>
                <c:pt idx="624">
                  <c:v>15.62</c:v>
                </c:pt>
                <c:pt idx="625">
                  <c:v>16.399999999999999</c:v>
                </c:pt>
                <c:pt idx="626">
                  <c:v>15.79</c:v>
                </c:pt>
                <c:pt idx="627">
                  <c:v>13.03</c:v>
                </c:pt>
                <c:pt idx="628">
                  <c:v>13.08</c:v>
                </c:pt>
                <c:pt idx="629">
                  <c:v>13.05</c:v>
                </c:pt>
                <c:pt idx="630">
                  <c:v>14.15</c:v>
                </c:pt>
                <c:pt idx="631">
                  <c:v>13.65</c:v>
                </c:pt>
                <c:pt idx="632">
                  <c:v>13.97</c:v>
                </c:pt>
                <c:pt idx="633">
                  <c:v>14.02</c:v>
                </c:pt>
                <c:pt idx="634">
                  <c:v>13.14</c:v>
                </c:pt>
                <c:pt idx="635">
                  <c:v>14.49</c:v>
                </c:pt>
                <c:pt idx="636">
                  <c:v>17.79</c:v>
                </c:pt>
                <c:pt idx="637">
                  <c:v>18.05</c:v>
                </c:pt>
                <c:pt idx="638">
                  <c:v>18.64</c:v>
                </c:pt>
                <c:pt idx="639">
                  <c:v>17.739999999999998</c:v>
                </c:pt>
                <c:pt idx="640">
                  <c:v>15.55</c:v>
                </c:pt>
                <c:pt idx="641">
                  <c:v>16.21</c:v>
                </c:pt>
                <c:pt idx="642">
                  <c:v>17.399999999999999</c:v>
                </c:pt>
                <c:pt idx="643">
                  <c:v>14.98</c:v>
                </c:pt>
                <c:pt idx="644">
                  <c:v>14.85</c:v>
                </c:pt>
                <c:pt idx="645">
                  <c:v>14.62</c:v>
                </c:pt>
                <c:pt idx="646">
                  <c:v>14.94</c:v>
                </c:pt>
                <c:pt idx="647">
                  <c:v>14.33</c:v>
                </c:pt>
                <c:pt idx="648">
                  <c:v>14.95</c:v>
                </c:pt>
                <c:pt idx="649">
                  <c:v>15.05</c:v>
                </c:pt>
                <c:pt idx="650">
                  <c:v>14.34</c:v>
                </c:pt>
                <c:pt idx="651">
                  <c:v>14.46</c:v>
                </c:pt>
                <c:pt idx="652">
                  <c:v>14.34</c:v>
                </c:pt>
                <c:pt idx="653">
                  <c:v>15.23</c:v>
                </c:pt>
                <c:pt idx="654">
                  <c:v>15.23</c:v>
                </c:pt>
                <c:pt idx="655">
                  <c:v>15.2</c:v>
                </c:pt>
                <c:pt idx="656">
                  <c:v>14.46</c:v>
                </c:pt>
                <c:pt idx="657">
                  <c:v>14.3</c:v>
                </c:pt>
                <c:pt idx="658">
                  <c:v>14.26</c:v>
                </c:pt>
                <c:pt idx="659">
                  <c:v>13.42</c:v>
                </c:pt>
                <c:pt idx="660">
                  <c:v>12.41</c:v>
                </c:pt>
                <c:pt idx="661">
                  <c:v>12.24</c:v>
                </c:pt>
                <c:pt idx="662">
                  <c:v>11.64</c:v>
                </c:pt>
                <c:pt idx="663">
                  <c:v>12.22</c:v>
                </c:pt>
                <c:pt idx="664">
                  <c:v>12.19</c:v>
                </c:pt>
                <c:pt idx="665">
                  <c:v>12.4</c:v>
                </c:pt>
                <c:pt idx="666">
                  <c:v>12.4</c:v>
                </c:pt>
                <c:pt idx="667">
                  <c:v>12.31</c:v>
                </c:pt>
                <c:pt idx="668">
                  <c:v>12.18</c:v>
                </c:pt>
                <c:pt idx="669">
                  <c:v>12.28</c:v>
                </c:pt>
                <c:pt idx="670">
                  <c:v>12.22</c:v>
                </c:pt>
                <c:pt idx="671">
                  <c:v>12.31</c:v>
                </c:pt>
                <c:pt idx="672">
                  <c:v>11.96</c:v>
                </c:pt>
                <c:pt idx="673">
                  <c:v>12.63</c:v>
                </c:pt>
                <c:pt idx="674">
                  <c:v>13.74</c:v>
                </c:pt>
                <c:pt idx="675">
                  <c:v>13.88</c:v>
                </c:pt>
                <c:pt idx="676">
                  <c:v>13.16</c:v>
                </c:pt>
                <c:pt idx="677">
                  <c:v>12.99</c:v>
                </c:pt>
                <c:pt idx="678">
                  <c:v>11.92</c:v>
                </c:pt>
                <c:pt idx="679">
                  <c:v>11.18</c:v>
                </c:pt>
                <c:pt idx="680">
                  <c:v>11.55</c:v>
                </c:pt>
                <c:pt idx="681">
                  <c:v>11.76</c:v>
                </c:pt>
                <c:pt idx="682">
                  <c:v>11.78</c:v>
                </c:pt>
                <c:pt idx="683">
                  <c:v>11.98</c:v>
                </c:pt>
                <c:pt idx="684">
                  <c:v>11.39</c:v>
                </c:pt>
                <c:pt idx="685">
                  <c:v>12.25</c:v>
                </c:pt>
                <c:pt idx="686">
                  <c:v>12.59</c:v>
                </c:pt>
                <c:pt idx="687">
                  <c:v>12.12</c:v>
                </c:pt>
                <c:pt idx="688">
                  <c:v>11.53</c:v>
                </c:pt>
                <c:pt idx="689">
                  <c:v>11.58</c:v>
                </c:pt>
                <c:pt idx="690">
                  <c:v>11.72</c:v>
                </c:pt>
                <c:pt idx="691">
                  <c:v>11.98</c:v>
                </c:pt>
                <c:pt idx="692">
                  <c:v>12.57</c:v>
                </c:pt>
                <c:pt idx="693">
                  <c:v>12.24</c:v>
                </c:pt>
                <c:pt idx="694">
                  <c:v>11.86</c:v>
                </c:pt>
                <c:pt idx="695">
                  <c:v>11.98</c:v>
                </c:pt>
                <c:pt idx="696">
                  <c:v>11.56</c:v>
                </c:pt>
                <c:pt idx="697">
                  <c:v>11.68</c:v>
                </c:pt>
                <c:pt idx="698">
                  <c:v>11.52</c:v>
                </c:pt>
                <c:pt idx="699">
                  <c:v>11.62</c:v>
                </c:pt>
                <c:pt idx="700">
                  <c:v>11.09</c:v>
                </c:pt>
                <c:pt idx="701">
                  <c:v>10.75</c:v>
                </c:pt>
                <c:pt idx="702">
                  <c:v>11.09</c:v>
                </c:pt>
                <c:pt idx="703">
                  <c:v>11.73</c:v>
                </c:pt>
                <c:pt idx="704">
                  <c:v>11.34</c:v>
                </c:pt>
                <c:pt idx="705">
                  <c:v>10.9</c:v>
                </c:pt>
                <c:pt idx="706">
                  <c:v>10.63</c:v>
                </c:pt>
                <c:pt idx="707">
                  <c:v>11.08</c:v>
                </c:pt>
                <c:pt idx="708">
                  <c:v>10.78</c:v>
                </c:pt>
                <c:pt idx="709">
                  <c:v>10.66</c:v>
                </c:pt>
                <c:pt idx="710">
                  <c:v>10.56</c:v>
                </c:pt>
                <c:pt idx="711">
                  <c:v>10.8</c:v>
                </c:pt>
                <c:pt idx="712">
                  <c:v>11.2</c:v>
                </c:pt>
                <c:pt idx="713">
                  <c:v>11.1</c:v>
                </c:pt>
                <c:pt idx="714">
                  <c:v>11.51</c:v>
                </c:pt>
                <c:pt idx="715">
                  <c:v>11.42</c:v>
                </c:pt>
                <c:pt idx="716">
                  <c:v>11.16</c:v>
                </c:pt>
                <c:pt idx="717">
                  <c:v>11.16</c:v>
                </c:pt>
                <c:pt idx="718">
                  <c:v>11.09</c:v>
                </c:pt>
                <c:pt idx="719">
                  <c:v>10.75</c:v>
                </c:pt>
                <c:pt idx="720">
                  <c:v>11.01</c:v>
                </c:pt>
                <c:pt idx="721">
                  <c:v>10.79</c:v>
                </c:pt>
                <c:pt idx="722">
                  <c:v>10.86</c:v>
                </c:pt>
                <c:pt idx="723">
                  <c:v>10.5</c:v>
                </c:pt>
                <c:pt idx="724">
                  <c:v>10.31</c:v>
                </c:pt>
                <c:pt idx="725">
                  <c:v>10.16</c:v>
                </c:pt>
                <c:pt idx="726">
                  <c:v>10.050000000000001</c:v>
                </c:pt>
                <c:pt idx="727">
                  <c:v>9.9700000000000006</c:v>
                </c:pt>
                <c:pt idx="728">
                  <c:v>9.9</c:v>
                </c:pt>
                <c:pt idx="729">
                  <c:v>10.14</c:v>
                </c:pt>
                <c:pt idx="730">
                  <c:v>10.73</c:v>
                </c:pt>
                <c:pt idx="731">
                  <c:v>12.3</c:v>
                </c:pt>
                <c:pt idx="732">
                  <c:v>11.62</c:v>
                </c:pt>
                <c:pt idx="733">
                  <c:v>10.83</c:v>
                </c:pt>
                <c:pt idx="734">
                  <c:v>10.91</c:v>
                </c:pt>
                <c:pt idx="735">
                  <c:v>11.66</c:v>
                </c:pt>
                <c:pt idx="736">
                  <c:v>11.23</c:v>
                </c:pt>
                <c:pt idx="737">
                  <c:v>11.27</c:v>
                </c:pt>
                <c:pt idx="738">
                  <c:v>11.33</c:v>
                </c:pt>
                <c:pt idx="739">
                  <c:v>12.67</c:v>
                </c:pt>
                <c:pt idx="740">
                  <c:v>12.07</c:v>
                </c:pt>
                <c:pt idx="741">
                  <c:v>10.71</c:v>
                </c:pt>
                <c:pt idx="742">
                  <c:v>10.65</c:v>
                </c:pt>
                <c:pt idx="743">
                  <c:v>10.18</c:v>
                </c:pt>
                <c:pt idx="744">
                  <c:v>9.9700000000000006</c:v>
                </c:pt>
                <c:pt idx="745">
                  <c:v>10.050000000000001</c:v>
                </c:pt>
                <c:pt idx="746">
                  <c:v>10.6</c:v>
                </c:pt>
                <c:pt idx="747">
                  <c:v>10.3</c:v>
                </c:pt>
                <c:pt idx="748">
                  <c:v>10.26</c:v>
                </c:pt>
                <c:pt idx="749">
                  <c:v>10.53</c:v>
                </c:pt>
                <c:pt idx="750">
                  <c:v>11.36</c:v>
                </c:pt>
                <c:pt idx="751">
                  <c:v>11.26</c:v>
                </c:pt>
                <c:pt idx="752">
                  <c:v>10.64</c:v>
                </c:pt>
                <c:pt idx="753">
                  <c:v>10.99</c:v>
                </c:pt>
                <c:pt idx="754">
                  <c:v>11.56</c:v>
                </c:pt>
                <c:pt idx="755">
                  <c:v>12.04</c:v>
                </c:pt>
                <c:pt idx="756">
                  <c:v>11.51</c:v>
                </c:pt>
                <c:pt idx="757">
                  <c:v>12.14</c:v>
                </c:pt>
                <c:pt idx="758">
                  <c:v>12</c:v>
                </c:pt>
                <c:pt idx="759">
                  <c:v>11.91</c:v>
                </c:pt>
                <c:pt idx="760">
                  <c:v>11.47</c:v>
                </c:pt>
                <c:pt idx="761">
                  <c:v>10.87</c:v>
                </c:pt>
                <c:pt idx="762">
                  <c:v>10.15</c:v>
                </c:pt>
                <c:pt idx="763">
                  <c:v>10.74</c:v>
                </c:pt>
                <c:pt idx="764">
                  <c:v>10.59</c:v>
                </c:pt>
                <c:pt idx="765">
                  <c:v>10.85</c:v>
                </c:pt>
                <c:pt idx="766">
                  <c:v>10.4</c:v>
                </c:pt>
                <c:pt idx="767">
                  <c:v>10.77</c:v>
                </c:pt>
                <c:pt idx="768">
                  <c:v>10.34</c:v>
                </c:pt>
                <c:pt idx="769">
                  <c:v>9.89</c:v>
                </c:pt>
                <c:pt idx="770">
                  <c:v>11.22</c:v>
                </c:pt>
                <c:pt idx="771">
                  <c:v>11.13</c:v>
                </c:pt>
                <c:pt idx="772">
                  <c:v>11.45</c:v>
                </c:pt>
                <c:pt idx="773">
                  <c:v>10.96</c:v>
                </c:pt>
                <c:pt idx="774">
                  <c:v>10.42</c:v>
                </c:pt>
                <c:pt idx="775">
                  <c:v>10.31</c:v>
                </c:pt>
                <c:pt idx="776">
                  <c:v>10.08</c:v>
                </c:pt>
                <c:pt idx="777">
                  <c:v>10.55</c:v>
                </c:pt>
                <c:pt idx="778">
                  <c:v>10.65</c:v>
                </c:pt>
                <c:pt idx="779">
                  <c:v>10.32</c:v>
                </c:pt>
                <c:pt idx="780">
                  <c:v>10.44</c:v>
                </c:pt>
                <c:pt idx="781">
                  <c:v>11.1</c:v>
                </c:pt>
                <c:pt idx="782">
                  <c:v>11.61</c:v>
                </c:pt>
                <c:pt idx="783">
                  <c:v>10.34</c:v>
                </c:pt>
                <c:pt idx="784">
                  <c:v>10.23</c:v>
                </c:pt>
                <c:pt idx="785">
                  <c:v>10.220000000000001</c:v>
                </c:pt>
                <c:pt idx="786">
                  <c:v>10.02</c:v>
                </c:pt>
                <c:pt idx="787">
                  <c:v>10.24</c:v>
                </c:pt>
                <c:pt idx="788">
                  <c:v>10.199999999999999</c:v>
                </c:pt>
                <c:pt idx="789">
                  <c:v>10.18</c:v>
                </c:pt>
                <c:pt idx="790">
                  <c:v>10.58</c:v>
                </c:pt>
                <c:pt idx="791">
                  <c:v>11.15</c:v>
                </c:pt>
                <c:pt idx="792">
                  <c:v>18.309999999999999</c:v>
                </c:pt>
                <c:pt idx="793">
                  <c:v>15.42</c:v>
                </c:pt>
                <c:pt idx="794">
                  <c:v>15.82</c:v>
                </c:pt>
                <c:pt idx="795">
                  <c:v>18.61</c:v>
                </c:pt>
                <c:pt idx="796">
                  <c:v>19.63</c:v>
                </c:pt>
                <c:pt idx="797">
                  <c:v>15.96</c:v>
                </c:pt>
                <c:pt idx="798">
                  <c:v>15.24</c:v>
                </c:pt>
                <c:pt idx="799">
                  <c:v>14.29</c:v>
                </c:pt>
                <c:pt idx="800">
                  <c:v>14.09</c:v>
                </c:pt>
                <c:pt idx="801">
                  <c:v>13.99</c:v>
                </c:pt>
                <c:pt idx="802">
                  <c:v>18.13</c:v>
                </c:pt>
                <c:pt idx="803">
                  <c:v>17.27</c:v>
                </c:pt>
                <c:pt idx="804">
                  <c:v>16.43</c:v>
                </c:pt>
                <c:pt idx="805">
                  <c:v>16.79</c:v>
                </c:pt>
                <c:pt idx="806">
                  <c:v>14.59</c:v>
                </c:pt>
                <c:pt idx="807">
                  <c:v>13.27</c:v>
                </c:pt>
                <c:pt idx="808">
                  <c:v>12.19</c:v>
                </c:pt>
                <c:pt idx="809">
                  <c:v>12.93</c:v>
                </c:pt>
                <c:pt idx="810">
                  <c:v>12.95</c:v>
                </c:pt>
                <c:pt idx="811">
                  <c:v>13.16</c:v>
                </c:pt>
                <c:pt idx="812">
                  <c:v>13.48</c:v>
                </c:pt>
                <c:pt idx="813">
                  <c:v>14.98</c:v>
                </c:pt>
                <c:pt idx="814">
                  <c:v>15.14</c:v>
                </c:pt>
                <c:pt idx="815">
                  <c:v>14.64</c:v>
                </c:pt>
                <c:pt idx="816">
                  <c:v>14.53</c:v>
                </c:pt>
                <c:pt idx="817">
                  <c:v>13.46</c:v>
                </c:pt>
                <c:pt idx="818">
                  <c:v>13.24</c:v>
                </c:pt>
                <c:pt idx="819">
                  <c:v>13.23</c:v>
                </c:pt>
                <c:pt idx="820">
                  <c:v>13.14</c:v>
                </c:pt>
                <c:pt idx="821">
                  <c:v>12.68</c:v>
                </c:pt>
                <c:pt idx="822">
                  <c:v>13.49</c:v>
                </c:pt>
                <c:pt idx="823">
                  <c:v>12.71</c:v>
                </c:pt>
                <c:pt idx="824">
                  <c:v>12.2</c:v>
                </c:pt>
                <c:pt idx="825">
                  <c:v>11.98</c:v>
                </c:pt>
                <c:pt idx="826">
                  <c:v>12.14</c:v>
                </c:pt>
                <c:pt idx="827">
                  <c:v>12.42</c:v>
                </c:pt>
                <c:pt idx="828">
                  <c:v>12.54</c:v>
                </c:pt>
                <c:pt idx="829">
                  <c:v>12.07</c:v>
                </c:pt>
                <c:pt idx="830">
                  <c:v>13.04</c:v>
                </c:pt>
                <c:pt idx="831">
                  <c:v>13.12</c:v>
                </c:pt>
                <c:pt idx="832">
                  <c:v>13.21</c:v>
                </c:pt>
                <c:pt idx="833">
                  <c:v>12.79</c:v>
                </c:pt>
                <c:pt idx="834">
                  <c:v>12.45</c:v>
                </c:pt>
                <c:pt idx="835">
                  <c:v>14.22</c:v>
                </c:pt>
                <c:pt idx="836">
                  <c:v>13.51</c:v>
                </c:pt>
                <c:pt idx="837">
                  <c:v>13.08</c:v>
                </c:pt>
                <c:pt idx="838">
                  <c:v>13.09</c:v>
                </c:pt>
                <c:pt idx="839">
                  <c:v>12.91</c:v>
                </c:pt>
                <c:pt idx="840">
                  <c:v>13.15</c:v>
                </c:pt>
                <c:pt idx="841">
                  <c:v>13.21</c:v>
                </c:pt>
                <c:pt idx="842">
                  <c:v>12.88</c:v>
                </c:pt>
                <c:pt idx="843">
                  <c:v>13.6</c:v>
                </c:pt>
                <c:pt idx="844">
                  <c:v>12.95</c:v>
                </c:pt>
                <c:pt idx="845">
                  <c:v>13.96</c:v>
                </c:pt>
                <c:pt idx="846">
                  <c:v>14.01</c:v>
                </c:pt>
                <c:pt idx="847">
                  <c:v>13.5</c:v>
                </c:pt>
                <c:pt idx="848">
                  <c:v>13.51</c:v>
                </c:pt>
                <c:pt idx="849">
                  <c:v>12.76</c:v>
                </c:pt>
                <c:pt idx="850">
                  <c:v>13.3</c:v>
                </c:pt>
                <c:pt idx="851">
                  <c:v>13.06</c:v>
                </c:pt>
                <c:pt idx="852">
                  <c:v>13.24</c:v>
                </c:pt>
                <c:pt idx="853">
                  <c:v>14.08</c:v>
                </c:pt>
                <c:pt idx="854">
                  <c:v>13.34</c:v>
                </c:pt>
                <c:pt idx="855">
                  <c:v>13.53</c:v>
                </c:pt>
                <c:pt idx="856">
                  <c:v>12.83</c:v>
                </c:pt>
                <c:pt idx="857">
                  <c:v>13.05</c:v>
                </c:pt>
                <c:pt idx="858">
                  <c:v>12.78</c:v>
                </c:pt>
                <c:pt idx="859">
                  <c:v>13.29</c:v>
                </c:pt>
                <c:pt idx="860">
                  <c:v>13.63</c:v>
                </c:pt>
                <c:pt idx="861">
                  <c:v>14.87</c:v>
                </c:pt>
                <c:pt idx="862">
                  <c:v>17.059999999999999</c:v>
                </c:pt>
                <c:pt idx="863">
                  <c:v>14.84</c:v>
                </c:pt>
                <c:pt idx="864">
                  <c:v>14.71</c:v>
                </c:pt>
                <c:pt idx="865">
                  <c:v>16.670000000000002</c:v>
                </c:pt>
                <c:pt idx="866">
                  <c:v>14.73</c:v>
                </c:pt>
                <c:pt idx="867">
                  <c:v>13.64</c:v>
                </c:pt>
                <c:pt idx="868">
                  <c:v>13.94</c:v>
                </c:pt>
                <c:pt idx="869">
                  <c:v>13.42</c:v>
                </c:pt>
                <c:pt idx="870">
                  <c:v>12.85</c:v>
                </c:pt>
                <c:pt idx="871">
                  <c:v>14.67</c:v>
                </c:pt>
                <c:pt idx="872">
                  <c:v>14.21</c:v>
                </c:pt>
                <c:pt idx="873">
                  <c:v>15.75</c:v>
                </c:pt>
                <c:pt idx="874">
                  <c:v>16.649999999999999</c:v>
                </c:pt>
                <c:pt idx="875">
                  <c:v>18.89</c:v>
                </c:pt>
                <c:pt idx="876">
                  <c:v>15.53</c:v>
                </c:pt>
                <c:pt idx="877">
                  <c:v>15.54</c:v>
                </c:pt>
                <c:pt idx="878">
                  <c:v>16.23</c:v>
                </c:pt>
                <c:pt idx="879">
                  <c:v>15.4</c:v>
                </c:pt>
                <c:pt idx="880">
                  <c:v>14.92</c:v>
                </c:pt>
                <c:pt idx="881">
                  <c:v>15.48</c:v>
                </c:pt>
                <c:pt idx="882">
                  <c:v>14.72</c:v>
                </c:pt>
                <c:pt idx="883">
                  <c:v>15.16</c:v>
                </c:pt>
                <c:pt idx="884">
                  <c:v>17.57</c:v>
                </c:pt>
                <c:pt idx="885">
                  <c:v>16.64</c:v>
                </c:pt>
                <c:pt idx="886">
                  <c:v>15.54</c:v>
                </c:pt>
                <c:pt idx="887">
                  <c:v>15.15</c:v>
                </c:pt>
                <c:pt idx="888">
                  <c:v>15.59</c:v>
                </c:pt>
                <c:pt idx="889">
                  <c:v>15.63</c:v>
                </c:pt>
                <c:pt idx="890">
                  <c:v>16</c:v>
                </c:pt>
                <c:pt idx="891">
                  <c:v>15.23</c:v>
                </c:pt>
                <c:pt idx="892">
                  <c:v>16.95</c:v>
                </c:pt>
                <c:pt idx="893">
                  <c:v>16.809999999999999</c:v>
                </c:pt>
                <c:pt idx="894">
                  <c:v>18.55</c:v>
                </c:pt>
                <c:pt idx="895">
                  <c:v>18.100000000000001</c:v>
                </c:pt>
                <c:pt idx="896">
                  <c:v>20.74</c:v>
                </c:pt>
                <c:pt idx="897">
                  <c:v>24.17</c:v>
                </c:pt>
                <c:pt idx="898">
                  <c:v>20.87</c:v>
                </c:pt>
                <c:pt idx="899">
                  <c:v>23.52</c:v>
                </c:pt>
                <c:pt idx="900">
                  <c:v>23.67</c:v>
                </c:pt>
                <c:pt idx="901">
                  <c:v>21.22</c:v>
                </c:pt>
                <c:pt idx="902">
                  <c:v>25.16</c:v>
                </c:pt>
                <c:pt idx="903">
                  <c:v>22.94</c:v>
                </c:pt>
                <c:pt idx="904">
                  <c:v>21.56</c:v>
                </c:pt>
                <c:pt idx="905">
                  <c:v>21.45</c:v>
                </c:pt>
                <c:pt idx="906">
                  <c:v>26.48</c:v>
                </c:pt>
                <c:pt idx="907">
                  <c:v>28.3</c:v>
                </c:pt>
                <c:pt idx="908">
                  <c:v>26.57</c:v>
                </c:pt>
                <c:pt idx="909">
                  <c:v>27.68</c:v>
                </c:pt>
                <c:pt idx="910">
                  <c:v>30.67</c:v>
                </c:pt>
                <c:pt idx="911">
                  <c:v>30.83</c:v>
                </c:pt>
                <c:pt idx="912">
                  <c:v>29.99</c:v>
                </c:pt>
                <c:pt idx="913">
                  <c:v>26.33</c:v>
                </c:pt>
                <c:pt idx="914">
                  <c:v>25.25</c:v>
                </c:pt>
                <c:pt idx="915">
                  <c:v>22.89</c:v>
                </c:pt>
                <c:pt idx="916">
                  <c:v>22.62</c:v>
                </c:pt>
                <c:pt idx="917">
                  <c:v>20.72</c:v>
                </c:pt>
                <c:pt idx="918">
                  <c:v>22.72</c:v>
                </c:pt>
                <c:pt idx="919">
                  <c:v>26.3</c:v>
                </c:pt>
                <c:pt idx="920">
                  <c:v>23.81</c:v>
                </c:pt>
                <c:pt idx="921">
                  <c:v>25.06</c:v>
                </c:pt>
                <c:pt idx="922">
                  <c:v>23.38</c:v>
                </c:pt>
                <c:pt idx="923">
                  <c:v>22.78</c:v>
                </c:pt>
                <c:pt idx="924">
                  <c:v>24.58</c:v>
                </c:pt>
                <c:pt idx="925">
                  <c:v>23.99</c:v>
                </c:pt>
                <c:pt idx="926">
                  <c:v>26.23</c:v>
                </c:pt>
                <c:pt idx="927">
                  <c:v>27.38</c:v>
                </c:pt>
                <c:pt idx="928">
                  <c:v>25.27</c:v>
                </c:pt>
                <c:pt idx="929">
                  <c:v>24.96</c:v>
                </c:pt>
                <c:pt idx="930">
                  <c:v>24.76</c:v>
                </c:pt>
                <c:pt idx="931">
                  <c:v>24.92</c:v>
                </c:pt>
                <c:pt idx="932">
                  <c:v>26.48</c:v>
                </c:pt>
                <c:pt idx="933">
                  <c:v>20.350000000000001</c:v>
                </c:pt>
                <c:pt idx="934">
                  <c:v>20.03</c:v>
                </c:pt>
                <c:pt idx="935">
                  <c:v>20.45</c:v>
                </c:pt>
                <c:pt idx="936">
                  <c:v>19</c:v>
                </c:pt>
                <c:pt idx="937">
                  <c:v>19.37</c:v>
                </c:pt>
                <c:pt idx="938">
                  <c:v>18.600000000000001</c:v>
                </c:pt>
                <c:pt idx="939">
                  <c:v>17.63</c:v>
                </c:pt>
                <c:pt idx="940">
                  <c:v>17</c:v>
                </c:pt>
                <c:pt idx="941">
                  <c:v>18</c:v>
                </c:pt>
                <c:pt idx="942">
                  <c:v>17.84</c:v>
                </c:pt>
                <c:pt idx="943">
                  <c:v>18.489999999999998</c:v>
                </c:pt>
                <c:pt idx="944">
                  <c:v>18.8</c:v>
                </c:pt>
                <c:pt idx="945">
                  <c:v>18.440000000000001</c:v>
                </c:pt>
                <c:pt idx="946">
                  <c:v>16.91</c:v>
                </c:pt>
                <c:pt idx="947">
                  <c:v>17.46</c:v>
                </c:pt>
                <c:pt idx="948">
                  <c:v>16.12</c:v>
                </c:pt>
                <c:pt idx="949">
                  <c:v>16.670000000000002</c:v>
                </c:pt>
                <c:pt idx="950">
                  <c:v>18.88</c:v>
                </c:pt>
                <c:pt idx="951">
                  <c:v>17.73</c:v>
                </c:pt>
                <c:pt idx="952">
                  <c:v>19.25</c:v>
                </c:pt>
                <c:pt idx="953">
                  <c:v>20.02</c:v>
                </c:pt>
                <c:pt idx="954">
                  <c:v>18.54</c:v>
                </c:pt>
                <c:pt idx="955">
                  <c:v>18.5</c:v>
                </c:pt>
                <c:pt idx="956">
                  <c:v>22.96</c:v>
                </c:pt>
                <c:pt idx="957">
                  <c:v>21.64</c:v>
                </c:pt>
                <c:pt idx="958">
                  <c:v>20.41</c:v>
                </c:pt>
                <c:pt idx="959">
                  <c:v>20.8</c:v>
                </c:pt>
                <c:pt idx="960">
                  <c:v>21.17</c:v>
                </c:pt>
                <c:pt idx="961">
                  <c:v>19.559999999999999</c:v>
                </c:pt>
                <c:pt idx="962">
                  <c:v>19.87</c:v>
                </c:pt>
                <c:pt idx="963">
                  <c:v>21.07</c:v>
                </c:pt>
                <c:pt idx="964">
                  <c:v>18.53</c:v>
                </c:pt>
                <c:pt idx="965">
                  <c:v>23.21</c:v>
                </c:pt>
                <c:pt idx="966">
                  <c:v>23.01</c:v>
                </c:pt>
                <c:pt idx="967">
                  <c:v>24.31</c:v>
                </c:pt>
                <c:pt idx="968">
                  <c:v>21.39</c:v>
                </c:pt>
                <c:pt idx="969">
                  <c:v>26.49</c:v>
                </c:pt>
                <c:pt idx="970">
                  <c:v>26.16</c:v>
                </c:pt>
                <c:pt idx="971">
                  <c:v>28.5</c:v>
                </c:pt>
                <c:pt idx="972">
                  <c:v>31.09</c:v>
                </c:pt>
                <c:pt idx="973">
                  <c:v>24.1</c:v>
                </c:pt>
                <c:pt idx="974">
                  <c:v>25.94</c:v>
                </c:pt>
                <c:pt idx="975">
                  <c:v>28.06</c:v>
                </c:pt>
                <c:pt idx="976">
                  <c:v>25.49</c:v>
                </c:pt>
                <c:pt idx="977">
                  <c:v>26.01</c:v>
                </c:pt>
                <c:pt idx="978">
                  <c:v>24.88</c:v>
                </c:pt>
                <c:pt idx="979">
                  <c:v>26.84</c:v>
                </c:pt>
                <c:pt idx="980">
                  <c:v>25.61</c:v>
                </c:pt>
                <c:pt idx="981">
                  <c:v>28.91</c:v>
                </c:pt>
                <c:pt idx="982">
                  <c:v>26.28</c:v>
                </c:pt>
                <c:pt idx="983">
                  <c:v>24.11</c:v>
                </c:pt>
                <c:pt idx="984">
                  <c:v>23.97</c:v>
                </c:pt>
                <c:pt idx="985">
                  <c:v>22.87</c:v>
                </c:pt>
                <c:pt idx="986">
                  <c:v>23.61</c:v>
                </c:pt>
                <c:pt idx="987">
                  <c:v>23.79</c:v>
                </c:pt>
                <c:pt idx="988">
                  <c:v>22.53</c:v>
                </c:pt>
                <c:pt idx="989">
                  <c:v>20.96</c:v>
                </c:pt>
                <c:pt idx="990">
                  <c:v>20.85</c:v>
                </c:pt>
                <c:pt idx="991">
                  <c:v>20.74</c:v>
                </c:pt>
                <c:pt idx="992">
                  <c:v>23.59</c:v>
                </c:pt>
                <c:pt idx="993">
                  <c:v>22.47</c:v>
                </c:pt>
                <c:pt idx="994">
                  <c:v>22.56</c:v>
                </c:pt>
                <c:pt idx="995">
                  <c:v>23.27</c:v>
                </c:pt>
                <c:pt idx="996">
                  <c:v>24.52</c:v>
                </c:pt>
                <c:pt idx="997">
                  <c:v>22.64</c:v>
                </c:pt>
                <c:pt idx="998">
                  <c:v>21.68</c:v>
                </c:pt>
                <c:pt idx="999">
                  <c:v>20.58</c:v>
                </c:pt>
                <c:pt idx="1000">
                  <c:v>18.47</c:v>
                </c:pt>
                <c:pt idx="1001">
                  <c:v>18.600000000000001</c:v>
                </c:pt>
                <c:pt idx="1002">
                  <c:v>18.66</c:v>
                </c:pt>
                <c:pt idx="1003">
                  <c:v>20.260000000000002</c:v>
                </c:pt>
                <c:pt idx="1004">
                  <c:v>20.74</c:v>
                </c:pt>
                <c:pt idx="1005">
                  <c:v>22.5</c:v>
                </c:pt>
                <c:pt idx="1006">
                  <c:v>23.17</c:v>
                </c:pt>
                <c:pt idx="1007">
                  <c:v>22.49</c:v>
                </c:pt>
                <c:pt idx="1008">
                  <c:v>23.94</c:v>
                </c:pt>
                <c:pt idx="1009">
                  <c:v>23.79</c:v>
                </c:pt>
                <c:pt idx="1010">
                  <c:v>25.43</c:v>
                </c:pt>
                <c:pt idx="1011">
                  <c:v>24.12</c:v>
                </c:pt>
                <c:pt idx="1012">
                  <c:v>23.45</c:v>
                </c:pt>
                <c:pt idx="1013">
                  <c:v>23.68</c:v>
                </c:pt>
                <c:pt idx="1014">
                  <c:v>22.9</c:v>
                </c:pt>
                <c:pt idx="1015">
                  <c:v>23.34</c:v>
                </c:pt>
                <c:pt idx="1016">
                  <c:v>24.38</c:v>
                </c:pt>
                <c:pt idx="1017">
                  <c:v>28.46</c:v>
                </c:pt>
                <c:pt idx="1018">
                  <c:v>27.18</c:v>
                </c:pt>
                <c:pt idx="1019">
                  <c:v>31.01</c:v>
                </c:pt>
                <c:pt idx="1020">
                  <c:v>29.02</c:v>
                </c:pt>
                <c:pt idx="1021">
                  <c:v>27.78</c:v>
                </c:pt>
                <c:pt idx="1022">
                  <c:v>29.08</c:v>
                </c:pt>
                <c:pt idx="1023">
                  <c:v>27.78</c:v>
                </c:pt>
                <c:pt idx="1024">
                  <c:v>27.32</c:v>
                </c:pt>
                <c:pt idx="1025">
                  <c:v>27.62</c:v>
                </c:pt>
                <c:pt idx="1026">
                  <c:v>26.2</c:v>
                </c:pt>
                <c:pt idx="1027">
                  <c:v>24.02</c:v>
                </c:pt>
                <c:pt idx="1028">
                  <c:v>25.99</c:v>
                </c:pt>
                <c:pt idx="1029">
                  <c:v>28.24</c:v>
                </c:pt>
                <c:pt idx="1030">
                  <c:v>28.97</c:v>
                </c:pt>
                <c:pt idx="1031">
                  <c:v>27.66</c:v>
                </c:pt>
                <c:pt idx="1032">
                  <c:v>28.01</c:v>
                </c:pt>
                <c:pt idx="1033">
                  <c:v>27.6</c:v>
                </c:pt>
                <c:pt idx="1034">
                  <c:v>26.33</c:v>
                </c:pt>
                <c:pt idx="1035">
                  <c:v>24.88</c:v>
                </c:pt>
                <c:pt idx="1036">
                  <c:v>25.54</c:v>
                </c:pt>
                <c:pt idx="1037">
                  <c:v>25.02</c:v>
                </c:pt>
                <c:pt idx="1038">
                  <c:v>25.59</c:v>
                </c:pt>
                <c:pt idx="1039">
                  <c:v>24.4</c:v>
                </c:pt>
                <c:pt idx="1040">
                  <c:v>25.12</c:v>
                </c:pt>
                <c:pt idx="1041">
                  <c:v>24.06</c:v>
                </c:pt>
                <c:pt idx="1042">
                  <c:v>23.03</c:v>
                </c:pt>
                <c:pt idx="1043">
                  <c:v>21.9</c:v>
                </c:pt>
                <c:pt idx="1044">
                  <c:v>22.69</c:v>
                </c:pt>
                <c:pt idx="1045">
                  <c:v>23.53</c:v>
                </c:pt>
                <c:pt idx="1046">
                  <c:v>26.54</c:v>
                </c:pt>
                <c:pt idx="1047">
                  <c:v>26.28</c:v>
                </c:pt>
                <c:pt idx="1048">
                  <c:v>25.52</c:v>
                </c:pt>
                <c:pt idx="1049">
                  <c:v>24.6</c:v>
                </c:pt>
                <c:pt idx="1050">
                  <c:v>27.55</c:v>
                </c:pt>
                <c:pt idx="1051">
                  <c:v>27.49</c:v>
                </c:pt>
                <c:pt idx="1052">
                  <c:v>29.38</c:v>
                </c:pt>
                <c:pt idx="1053">
                  <c:v>26.36</c:v>
                </c:pt>
                <c:pt idx="1054">
                  <c:v>27.22</c:v>
                </c:pt>
                <c:pt idx="1055">
                  <c:v>27.29</c:v>
                </c:pt>
                <c:pt idx="1056">
                  <c:v>31.16</c:v>
                </c:pt>
                <c:pt idx="1057">
                  <c:v>32.24</c:v>
                </c:pt>
                <c:pt idx="1058">
                  <c:v>25.79</c:v>
                </c:pt>
                <c:pt idx="1059">
                  <c:v>29.84</c:v>
                </c:pt>
                <c:pt idx="1060">
                  <c:v>26.62</c:v>
                </c:pt>
                <c:pt idx="1061">
                  <c:v>25.73</c:v>
                </c:pt>
                <c:pt idx="1062">
                  <c:v>25.72</c:v>
                </c:pt>
                <c:pt idx="1063">
                  <c:v>26.08</c:v>
                </c:pt>
                <c:pt idx="1064">
                  <c:v>25.88</c:v>
                </c:pt>
                <c:pt idx="1065">
                  <c:v>25.71</c:v>
                </c:pt>
                <c:pt idx="1066">
                  <c:v>25.61</c:v>
                </c:pt>
                <c:pt idx="1067">
                  <c:v>22.68</c:v>
                </c:pt>
                <c:pt idx="1068">
                  <c:v>23.43</c:v>
                </c:pt>
                <c:pt idx="1069">
                  <c:v>23.21</c:v>
                </c:pt>
                <c:pt idx="1070">
                  <c:v>22.45</c:v>
                </c:pt>
                <c:pt idx="1071">
                  <c:v>22.42</c:v>
                </c:pt>
                <c:pt idx="1072">
                  <c:v>22.36</c:v>
                </c:pt>
                <c:pt idx="1073">
                  <c:v>22.81</c:v>
                </c:pt>
                <c:pt idx="1074">
                  <c:v>21.98</c:v>
                </c:pt>
                <c:pt idx="1075">
                  <c:v>23.46</c:v>
                </c:pt>
                <c:pt idx="1076">
                  <c:v>23.82</c:v>
                </c:pt>
                <c:pt idx="1077">
                  <c:v>22.78</c:v>
                </c:pt>
                <c:pt idx="1078">
                  <c:v>20.53</c:v>
                </c:pt>
                <c:pt idx="1079">
                  <c:v>20.37</c:v>
                </c:pt>
                <c:pt idx="1080">
                  <c:v>20.13</c:v>
                </c:pt>
                <c:pt idx="1081">
                  <c:v>20.5</c:v>
                </c:pt>
                <c:pt idx="1082">
                  <c:v>20.87</c:v>
                </c:pt>
                <c:pt idx="1083">
                  <c:v>20.260000000000002</c:v>
                </c:pt>
                <c:pt idx="1084">
                  <c:v>20.059999999999999</c:v>
                </c:pt>
                <c:pt idx="1085">
                  <c:v>19.59</c:v>
                </c:pt>
                <c:pt idx="1086">
                  <c:v>19.64</c:v>
                </c:pt>
                <c:pt idx="1087">
                  <c:v>20.239999999999998</c:v>
                </c:pt>
                <c:pt idx="1088">
                  <c:v>20.79</c:v>
                </c:pt>
                <c:pt idx="1089">
                  <c:v>18.88</c:v>
                </c:pt>
                <c:pt idx="1090">
                  <c:v>18.18</c:v>
                </c:pt>
                <c:pt idx="1091">
                  <c:v>18.899999999999999</c:v>
                </c:pt>
                <c:pt idx="1092">
                  <c:v>18.21</c:v>
                </c:pt>
                <c:pt idx="1093">
                  <c:v>19.73</c:v>
                </c:pt>
                <c:pt idx="1094">
                  <c:v>19.399999999999999</c:v>
                </c:pt>
                <c:pt idx="1095">
                  <c:v>19.41</c:v>
                </c:pt>
                <c:pt idx="1096">
                  <c:v>17.79</c:v>
                </c:pt>
                <c:pt idx="1097">
                  <c:v>17.98</c:v>
                </c:pt>
                <c:pt idx="1098">
                  <c:v>17.66</c:v>
                </c:pt>
                <c:pt idx="1099">
                  <c:v>16.3</c:v>
                </c:pt>
                <c:pt idx="1100">
                  <c:v>16.47</c:v>
                </c:pt>
                <c:pt idx="1101">
                  <c:v>17.010000000000002</c:v>
                </c:pt>
                <c:pt idx="1102">
                  <c:v>17.579999999999998</c:v>
                </c:pt>
                <c:pt idx="1103">
                  <c:v>18.59</c:v>
                </c:pt>
                <c:pt idx="1104">
                  <c:v>18.05</c:v>
                </c:pt>
                <c:pt idx="1105">
                  <c:v>19.55</c:v>
                </c:pt>
                <c:pt idx="1106">
                  <c:v>19.64</c:v>
                </c:pt>
                <c:pt idx="1107">
                  <c:v>19.07</c:v>
                </c:pt>
                <c:pt idx="1108">
                  <c:v>18.14</c:v>
                </c:pt>
                <c:pt idx="1109">
                  <c:v>17.829999999999998</c:v>
                </c:pt>
                <c:pt idx="1110">
                  <c:v>19.829999999999998</c:v>
                </c:pt>
                <c:pt idx="1111">
                  <c:v>20.239999999999998</c:v>
                </c:pt>
                <c:pt idx="1112">
                  <c:v>20.8</c:v>
                </c:pt>
                <c:pt idx="1113">
                  <c:v>18.63</c:v>
                </c:pt>
                <c:pt idx="1114">
                  <c:v>23.56</c:v>
                </c:pt>
                <c:pt idx="1115">
                  <c:v>23.12</c:v>
                </c:pt>
                <c:pt idx="1116">
                  <c:v>23.18</c:v>
                </c:pt>
                <c:pt idx="1117">
                  <c:v>24.12</c:v>
                </c:pt>
                <c:pt idx="1118">
                  <c:v>23.33</c:v>
                </c:pt>
                <c:pt idx="1119">
                  <c:v>21.22</c:v>
                </c:pt>
                <c:pt idx="1120">
                  <c:v>20.95</c:v>
                </c:pt>
                <c:pt idx="1121">
                  <c:v>21.13</c:v>
                </c:pt>
                <c:pt idx="1122">
                  <c:v>22.24</c:v>
                </c:pt>
                <c:pt idx="1123">
                  <c:v>21.58</c:v>
                </c:pt>
                <c:pt idx="1124">
                  <c:v>22.87</c:v>
                </c:pt>
                <c:pt idx="1125">
                  <c:v>22.64</c:v>
                </c:pt>
                <c:pt idx="1126">
                  <c:v>22.42</c:v>
                </c:pt>
                <c:pt idx="1127">
                  <c:v>21.14</c:v>
                </c:pt>
                <c:pt idx="1128">
                  <c:v>23.93</c:v>
                </c:pt>
                <c:pt idx="1129">
                  <c:v>23.44</c:v>
                </c:pt>
                <c:pt idx="1130">
                  <c:v>23.95</c:v>
                </c:pt>
                <c:pt idx="1131">
                  <c:v>23.65</c:v>
                </c:pt>
                <c:pt idx="1132">
                  <c:v>25.92</c:v>
                </c:pt>
                <c:pt idx="1133">
                  <c:v>24.78</c:v>
                </c:pt>
                <c:pt idx="1134">
                  <c:v>25.78</c:v>
                </c:pt>
                <c:pt idx="1135">
                  <c:v>23.15</c:v>
                </c:pt>
                <c:pt idx="1136">
                  <c:v>25.23</c:v>
                </c:pt>
                <c:pt idx="1137">
                  <c:v>25.59</c:v>
                </c:pt>
                <c:pt idx="1138">
                  <c:v>27.49</c:v>
                </c:pt>
                <c:pt idx="1139">
                  <c:v>28.48</c:v>
                </c:pt>
                <c:pt idx="1140">
                  <c:v>28.54</c:v>
                </c:pt>
                <c:pt idx="1141">
                  <c:v>25.1</c:v>
                </c:pt>
                <c:pt idx="1142">
                  <c:v>25.01</c:v>
                </c:pt>
                <c:pt idx="1143">
                  <c:v>24.05</c:v>
                </c:pt>
                <c:pt idx="1144">
                  <c:v>23.05</c:v>
                </c:pt>
                <c:pt idx="1145">
                  <c:v>21.18</c:v>
                </c:pt>
                <c:pt idx="1146">
                  <c:v>21.31</c:v>
                </c:pt>
                <c:pt idx="1147">
                  <c:v>23.44</c:v>
                </c:pt>
                <c:pt idx="1148">
                  <c:v>22.91</c:v>
                </c:pt>
                <c:pt idx="1149">
                  <c:v>24.23</c:v>
                </c:pt>
                <c:pt idx="1150">
                  <c:v>22.03</c:v>
                </c:pt>
                <c:pt idx="1151">
                  <c:v>21.21</c:v>
                </c:pt>
                <c:pt idx="1152">
                  <c:v>22.94</c:v>
                </c:pt>
                <c:pt idx="1153">
                  <c:v>22.57</c:v>
                </c:pt>
                <c:pt idx="1154">
                  <c:v>23.49</c:v>
                </c:pt>
                <c:pt idx="1155">
                  <c:v>21.14</c:v>
                </c:pt>
                <c:pt idx="1156">
                  <c:v>20.23</c:v>
                </c:pt>
                <c:pt idx="1157">
                  <c:v>21.15</c:v>
                </c:pt>
                <c:pt idx="1158">
                  <c:v>20.66</c:v>
                </c:pt>
                <c:pt idx="1159">
                  <c:v>20.12</c:v>
                </c:pt>
                <c:pt idx="1160">
                  <c:v>21.17</c:v>
                </c:pt>
                <c:pt idx="1161">
                  <c:v>21.55</c:v>
                </c:pt>
                <c:pt idx="1162">
                  <c:v>20.34</c:v>
                </c:pt>
                <c:pt idx="1163">
                  <c:v>19.579999999999998</c:v>
                </c:pt>
                <c:pt idx="1164">
                  <c:v>20.98</c:v>
                </c:pt>
                <c:pt idx="1165">
                  <c:v>21.28</c:v>
                </c:pt>
                <c:pt idx="1166">
                  <c:v>20.420000000000002</c:v>
                </c:pt>
                <c:pt idx="1167">
                  <c:v>19.82</c:v>
                </c:pt>
                <c:pt idx="1168">
                  <c:v>18.809999999999999</c:v>
                </c:pt>
                <c:pt idx="1169">
                  <c:v>20.97</c:v>
                </c:pt>
                <c:pt idx="1170">
                  <c:v>20.49</c:v>
                </c:pt>
                <c:pt idx="1171">
                  <c:v>19.760000000000002</c:v>
                </c:pt>
                <c:pt idx="1172">
                  <c:v>19.43</c:v>
                </c:pt>
                <c:pt idx="1173">
                  <c:v>20.65</c:v>
                </c:pt>
                <c:pt idx="1174">
                  <c:v>21.99</c:v>
                </c:pt>
                <c:pt idx="1175">
                  <c:v>21.43</c:v>
                </c:pt>
                <c:pt idx="1176">
                  <c:v>24.03</c:v>
                </c:pt>
                <c:pt idx="1177">
                  <c:v>23.06</c:v>
                </c:pt>
                <c:pt idx="1178">
                  <c:v>22.64</c:v>
                </c:pt>
                <c:pt idx="1179">
                  <c:v>25.47</c:v>
                </c:pt>
                <c:pt idx="1180">
                  <c:v>24.52</c:v>
                </c:pt>
                <c:pt idx="1181">
                  <c:v>24.39</c:v>
                </c:pt>
                <c:pt idx="1182">
                  <c:v>25.66</c:v>
                </c:pt>
                <c:pt idx="1183">
                  <c:v>31.7</c:v>
                </c:pt>
                <c:pt idx="1184">
                  <c:v>30.3</c:v>
                </c:pt>
                <c:pt idx="1185">
                  <c:v>36.22</c:v>
                </c:pt>
                <c:pt idx="1186">
                  <c:v>33.1</c:v>
                </c:pt>
                <c:pt idx="1187">
                  <c:v>32.07</c:v>
                </c:pt>
                <c:pt idx="1188">
                  <c:v>33.85</c:v>
                </c:pt>
                <c:pt idx="1189">
                  <c:v>35.72</c:v>
                </c:pt>
                <c:pt idx="1190">
                  <c:v>35.19</c:v>
                </c:pt>
                <c:pt idx="1191">
                  <c:v>32.82</c:v>
                </c:pt>
                <c:pt idx="1192">
                  <c:v>34.74</c:v>
                </c:pt>
                <c:pt idx="1193">
                  <c:v>46.72</c:v>
                </c:pt>
                <c:pt idx="1194">
                  <c:v>39.39</c:v>
                </c:pt>
                <c:pt idx="1195">
                  <c:v>39.81</c:v>
                </c:pt>
                <c:pt idx="1196">
                  <c:v>45.26</c:v>
                </c:pt>
                <c:pt idx="1197">
                  <c:v>45.14</c:v>
                </c:pt>
                <c:pt idx="1198">
                  <c:v>52.05</c:v>
                </c:pt>
                <c:pt idx="1199">
                  <c:v>53.68</c:v>
                </c:pt>
                <c:pt idx="1200">
                  <c:v>57.53</c:v>
                </c:pt>
                <c:pt idx="1201">
                  <c:v>63.92</c:v>
                </c:pt>
                <c:pt idx="1202">
                  <c:v>69.95</c:v>
                </c:pt>
                <c:pt idx="1203">
                  <c:v>54.99</c:v>
                </c:pt>
                <c:pt idx="1204">
                  <c:v>55.13</c:v>
                </c:pt>
                <c:pt idx="1205">
                  <c:v>69.25</c:v>
                </c:pt>
                <c:pt idx="1206">
                  <c:v>67.61</c:v>
                </c:pt>
                <c:pt idx="1207">
                  <c:v>70.33</c:v>
                </c:pt>
                <c:pt idx="1208">
                  <c:v>52.97</c:v>
                </c:pt>
                <c:pt idx="1209">
                  <c:v>53.11</c:v>
                </c:pt>
                <c:pt idx="1210">
                  <c:v>69.650000000000006</c:v>
                </c:pt>
                <c:pt idx="1211">
                  <c:v>67.8</c:v>
                </c:pt>
                <c:pt idx="1212">
                  <c:v>79.13</c:v>
                </c:pt>
                <c:pt idx="1213">
                  <c:v>80.06</c:v>
                </c:pt>
                <c:pt idx="1214">
                  <c:v>66.959999999999994</c:v>
                </c:pt>
                <c:pt idx="1215">
                  <c:v>69.959999999999994</c:v>
                </c:pt>
                <c:pt idx="1216">
                  <c:v>62.9</c:v>
                </c:pt>
                <c:pt idx="1217">
                  <c:v>59.89</c:v>
                </c:pt>
                <c:pt idx="1218">
                  <c:v>53.68</c:v>
                </c:pt>
                <c:pt idx="1219">
                  <c:v>47.73</c:v>
                </c:pt>
                <c:pt idx="1220">
                  <c:v>54.56</c:v>
                </c:pt>
                <c:pt idx="1221">
                  <c:v>63.68</c:v>
                </c:pt>
                <c:pt idx="1222">
                  <c:v>56.1</c:v>
                </c:pt>
                <c:pt idx="1223">
                  <c:v>59.98</c:v>
                </c:pt>
                <c:pt idx="1224">
                  <c:v>61.44</c:v>
                </c:pt>
                <c:pt idx="1225">
                  <c:v>66.459999999999994</c:v>
                </c:pt>
                <c:pt idx="1226">
                  <c:v>59.83</c:v>
                </c:pt>
                <c:pt idx="1227">
                  <c:v>66.31</c:v>
                </c:pt>
                <c:pt idx="1228">
                  <c:v>69.150000000000006</c:v>
                </c:pt>
                <c:pt idx="1229">
                  <c:v>67.64</c:v>
                </c:pt>
                <c:pt idx="1230">
                  <c:v>74.260000000000005</c:v>
                </c:pt>
                <c:pt idx="1231">
                  <c:v>80.86</c:v>
                </c:pt>
                <c:pt idx="1232">
                  <c:v>72.67</c:v>
                </c:pt>
                <c:pt idx="1233">
                  <c:v>64.7</c:v>
                </c:pt>
                <c:pt idx="1234">
                  <c:v>60.9</c:v>
                </c:pt>
                <c:pt idx="1235">
                  <c:v>54.92</c:v>
                </c:pt>
                <c:pt idx="1236">
                  <c:v>55.28</c:v>
                </c:pt>
                <c:pt idx="1237">
                  <c:v>68.510000000000005</c:v>
                </c:pt>
                <c:pt idx="1238">
                  <c:v>62.98</c:v>
                </c:pt>
                <c:pt idx="1239">
                  <c:v>60.72</c:v>
                </c:pt>
                <c:pt idx="1240">
                  <c:v>63.64</c:v>
                </c:pt>
                <c:pt idx="1241">
                  <c:v>59.93</c:v>
                </c:pt>
                <c:pt idx="1242">
                  <c:v>58.49</c:v>
                </c:pt>
                <c:pt idx="1243">
                  <c:v>58.91</c:v>
                </c:pt>
                <c:pt idx="1244">
                  <c:v>55.73</c:v>
                </c:pt>
                <c:pt idx="1245">
                  <c:v>55.78</c:v>
                </c:pt>
                <c:pt idx="1246">
                  <c:v>54.28</c:v>
                </c:pt>
                <c:pt idx="1247">
                  <c:v>56.76</c:v>
                </c:pt>
                <c:pt idx="1248">
                  <c:v>52.37</c:v>
                </c:pt>
                <c:pt idx="1249">
                  <c:v>49.84</c:v>
                </c:pt>
                <c:pt idx="1250">
                  <c:v>47.34</c:v>
                </c:pt>
                <c:pt idx="1251">
                  <c:v>44.93</c:v>
                </c:pt>
                <c:pt idx="1252">
                  <c:v>44.56</c:v>
                </c:pt>
                <c:pt idx="1253">
                  <c:v>45.02</c:v>
                </c:pt>
                <c:pt idx="1254">
                  <c:v>44.21</c:v>
                </c:pt>
                <c:pt idx="1255">
                  <c:v>43.38</c:v>
                </c:pt>
                <c:pt idx="1256">
                  <c:v>43.9</c:v>
                </c:pt>
                <c:pt idx="1257">
                  <c:v>41.63</c:v>
                </c:pt>
                <c:pt idx="1258">
                  <c:v>40</c:v>
                </c:pt>
                <c:pt idx="1259">
                  <c:v>39.19</c:v>
                </c:pt>
                <c:pt idx="1260">
                  <c:v>39.08</c:v>
                </c:pt>
                <c:pt idx="1261">
                  <c:v>38.56</c:v>
                </c:pt>
                <c:pt idx="1262">
                  <c:v>43.39</c:v>
                </c:pt>
                <c:pt idx="1263">
                  <c:v>42.56</c:v>
                </c:pt>
                <c:pt idx="1264">
                  <c:v>42.82</c:v>
                </c:pt>
                <c:pt idx="1265">
                  <c:v>45.84</c:v>
                </c:pt>
                <c:pt idx="1266">
                  <c:v>43.27</c:v>
                </c:pt>
                <c:pt idx="1267">
                  <c:v>49.14</c:v>
                </c:pt>
                <c:pt idx="1268">
                  <c:v>51</c:v>
                </c:pt>
                <c:pt idx="1269">
                  <c:v>46.11</c:v>
                </c:pt>
                <c:pt idx="1270">
                  <c:v>56.65</c:v>
                </c:pt>
                <c:pt idx="1271">
                  <c:v>46.42</c:v>
                </c:pt>
                <c:pt idx="1272">
                  <c:v>47.29</c:v>
                </c:pt>
                <c:pt idx="1273">
                  <c:v>47.27</c:v>
                </c:pt>
                <c:pt idx="1274">
                  <c:v>45.69</c:v>
                </c:pt>
                <c:pt idx="1275">
                  <c:v>42.25</c:v>
                </c:pt>
                <c:pt idx="1276">
                  <c:v>39.659999999999997</c:v>
                </c:pt>
                <c:pt idx="1277">
                  <c:v>42.63</c:v>
                </c:pt>
                <c:pt idx="1278">
                  <c:v>44.84</c:v>
                </c:pt>
                <c:pt idx="1279">
                  <c:v>45.52</c:v>
                </c:pt>
                <c:pt idx="1280">
                  <c:v>43.06</c:v>
                </c:pt>
                <c:pt idx="1281">
                  <c:v>43.85</c:v>
                </c:pt>
                <c:pt idx="1282">
                  <c:v>43.73</c:v>
                </c:pt>
                <c:pt idx="1283">
                  <c:v>43.37</c:v>
                </c:pt>
                <c:pt idx="1284">
                  <c:v>43.64</c:v>
                </c:pt>
                <c:pt idx="1285">
                  <c:v>46.67</c:v>
                </c:pt>
                <c:pt idx="1286">
                  <c:v>44.53</c:v>
                </c:pt>
                <c:pt idx="1287">
                  <c:v>41.25</c:v>
                </c:pt>
                <c:pt idx="1288">
                  <c:v>42.93</c:v>
                </c:pt>
                <c:pt idx="1289">
                  <c:v>48.66</c:v>
                </c:pt>
                <c:pt idx="1290">
                  <c:v>48.46</c:v>
                </c:pt>
                <c:pt idx="1291">
                  <c:v>47.08</c:v>
                </c:pt>
                <c:pt idx="1292">
                  <c:v>49.3</c:v>
                </c:pt>
                <c:pt idx="1293">
                  <c:v>52.62</c:v>
                </c:pt>
                <c:pt idx="1294">
                  <c:v>45.49</c:v>
                </c:pt>
                <c:pt idx="1295">
                  <c:v>44.67</c:v>
                </c:pt>
                <c:pt idx="1296">
                  <c:v>44.66</c:v>
                </c:pt>
                <c:pt idx="1297">
                  <c:v>46.35</c:v>
                </c:pt>
                <c:pt idx="1298">
                  <c:v>52.65</c:v>
                </c:pt>
                <c:pt idx="1299">
                  <c:v>50.93</c:v>
                </c:pt>
                <c:pt idx="1300">
                  <c:v>47.56</c:v>
                </c:pt>
                <c:pt idx="1301">
                  <c:v>50.17</c:v>
                </c:pt>
                <c:pt idx="1302">
                  <c:v>49.33</c:v>
                </c:pt>
                <c:pt idx="1303">
                  <c:v>49.68</c:v>
                </c:pt>
                <c:pt idx="1304">
                  <c:v>44.37</c:v>
                </c:pt>
                <c:pt idx="1305">
                  <c:v>43.61</c:v>
                </c:pt>
                <c:pt idx="1306">
                  <c:v>41.18</c:v>
                </c:pt>
                <c:pt idx="1307">
                  <c:v>42.36</c:v>
                </c:pt>
                <c:pt idx="1308">
                  <c:v>43.74</c:v>
                </c:pt>
                <c:pt idx="1309">
                  <c:v>40.799999999999997</c:v>
                </c:pt>
                <c:pt idx="1310">
                  <c:v>40.06</c:v>
                </c:pt>
                <c:pt idx="1311">
                  <c:v>43.68</c:v>
                </c:pt>
                <c:pt idx="1312">
                  <c:v>45.89</c:v>
                </c:pt>
                <c:pt idx="1313">
                  <c:v>43.23</c:v>
                </c:pt>
                <c:pt idx="1314">
                  <c:v>42.93</c:v>
                </c:pt>
                <c:pt idx="1315">
                  <c:v>42.25</c:v>
                </c:pt>
                <c:pt idx="1316">
                  <c:v>40.36</c:v>
                </c:pt>
                <c:pt idx="1317">
                  <c:v>41.04</c:v>
                </c:pt>
                <c:pt idx="1318">
                  <c:v>45.54</c:v>
                </c:pt>
                <c:pt idx="1319">
                  <c:v>44.14</c:v>
                </c:pt>
                <c:pt idx="1320">
                  <c:v>42.28</c:v>
                </c:pt>
                <c:pt idx="1321">
                  <c:v>42.04</c:v>
                </c:pt>
                <c:pt idx="1322">
                  <c:v>39.700000000000003</c:v>
                </c:pt>
                <c:pt idx="1323">
                  <c:v>40.93</c:v>
                </c:pt>
                <c:pt idx="1324">
                  <c:v>40.39</c:v>
                </c:pt>
                <c:pt idx="1325">
                  <c:v>38.85</c:v>
                </c:pt>
                <c:pt idx="1326">
                  <c:v>36.53</c:v>
                </c:pt>
                <c:pt idx="1327">
                  <c:v>37.81</c:v>
                </c:pt>
                <c:pt idx="1328">
                  <c:v>37.67</c:v>
                </c:pt>
                <c:pt idx="1329">
                  <c:v>36.17</c:v>
                </c:pt>
                <c:pt idx="1330">
                  <c:v>35.79</c:v>
                </c:pt>
                <c:pt idx="1331">
                  <c:v>33.94</c:v>
                </c:pt>
                <c:pt idx="1332">
                  <c:v>39.18</c:v>
                </c:pt>
                <c:pt idx="1333">
                  <c:v>37.14</c:v>
                </c:pt>
                <c:pt idx="1334">
                  <c:v>38.1</c:v>
                </c:pt>
                <c:pt idx="1335">
                  <c:v>37.15</c:v>
                </c:pt>
                <c:pt idx="1336">
                  <c:v>36.82</c:v>
                </c:pt>
                <c:pt idx="1337">
                  <c:v>38.32</c:v>
                </c:pt>
                <c:pt idx="1338">
                  <c:v>37.950000000000003</c:v>
                </c:pt>
                <c:pt idx="1339">
                  <c:v>36.08</c:v>
                </c:pt>
                <c:pt idx="1340">
                  <c:v>36.5</c:v>
                </c:pt>
                <c:pt idx="1341">
                  <c:v>35.299999999999997</c:v>
                </c:pt>
                <c:pt idx="1342">
                  <c:v>34.53</c:v>
                </c:pt>
                <c:pt idx="1343">
                  <c:v>33.36</c:v>
                </c:pt>
                <c:pt idx="1344">
                  <c:v>32.450000000000003</c:v>
                </c:pt>
                <c:pt idx="1345">
                  <c:v>33.44</c:v>
                </c:pt>
                <c:pt idx="1346">
                  <c:v>32.049999999999997</c:v>
                </c:pt>
                <c:pt idx="1347">
                  <c:v>32.869999999999997</c:v>
                </c:pt>
                <c:pt idx="1348">
                  <c:v>31.8</c:v>
                </c:pt>
                <c:pt idx="1349">
                  <c:v>33.65</c:v>
                </c:pt>
                <c:pt idx="1350">
                  <c:v>31.37</c:v>
                </c:pt>
                <c:pt idx="1351">
                  <c:v>33.119999999999997</c:v>
                </c:pt>
                <c:pt idx="1352">
                  <c:v>30.24</c:v>
                </c:pt>
                <c:pt idx="1353">
                  <c:v>28.8</c:v>
                </c:pt>
                <c:pt idx="1354">
                  <c:v>29.03</c:v>
                </c:pt>
                <c:pt idx="1355">
                  <c:v>31.35</c:v>
                </c:pt>
                <c:pt idx="1356">
                  <c:v>32.630000000000003</c:v>
                </c:pt>
                <c:pt idx="1357">
                  <c:v>30.62</c:v>
                </c:pt>
                <c:pt idx="1358">
                  <c:v>32.36</c:v>
                </c:pt>
                <c:pt idx="1359">
                  <c:v>31.67</c:v>
                </c:pt>
                <c:pt idx="1360">
                  <c:v>28.92</c:v>
                </c:pt>
                <c:pt idx="1361">
                  <c:v>30.04</c:v>
                </c:pt>
                <c:pt idx="1362">
                  <c:v>29.63</c:v>
                </c:pt>
                <c:pt idx="1363">
                  <c:v>31.02</c:v>
                </c:pt>
                <c:pt idx="1364">
                  <c:v>30.18</c:v>
                </c:pt>
                <c:pt idx="1365">
                  <c:v>29.62</c:v>
                </c:pt>
                <c:pt idx="1366">
                  <c:v>29.77</c:v>
                </c:pt>
                <c:pt idx="1367">
                  <c:v>28.27</c:v>
                </c:pt>
                <c:pt idx="1368">
                  <c:v>28.46</c:v>
                </c:pt>
                <c:pt idx="1369">
                  <c:v>28.11</c:v>
                </c:pt>
                <c:pt idx="1370">
                  <c:v>28.15</c:v>
                </c:pt>
                <c:pt idx="1371">
                  <c:v>30.81</c:v>
                </c:pt>
                <c:pt idx="1372">
                  <c:v>32.68</c:v>
                </c:pt>
                <c:pt idx="1373">
                  <c:v>31.54</c:v>
                </c:pt>
                <c:pt idx="1374">
                  <c:v>30.03</c:v>
                </c:pt>
                <c:pt idx="1375">
                  <c:v>27.99</c:v>
                </c:pt>
                <c:pt idx="1376">
                  <c:v>31.17</c:v>
                </c:pt>
                <c:pt idx="1377">
                  <c:v>30.58</c:v>
                </c:pt>
                <c:pt idx="1378">
                  <c:v>29.05</c:v>
                </c:pt>
                <c:pt idx="1379">
                  <c:v>26.36</c:v>
                </c:pt>
                <c:pt idx="1380">
                  <c:v>25.93</c:v>
                </c:pt>
                <c:pt idx="1381">
                  <c:v>25.35</c:v>
                </c:pt>
                <c:pt idx="1382">
                  <c:v>26.35</c:v>
                </c:pt>
                <c:pt idx="1383">
                  <c:v>26.22</c:v>
                </c:pt>
                <c:pt idx="1384">
                  <c:v>27.95</c:v>
                </c:pt>
                <c:pt idx="1385">
                  <c:v>29</c:v>
                </c:pt>
                <c:pt idx="1386">
                  <c:v>30.85</c:v>
                </c:pt>
                <c:pt idx="1387">
                  <c:v>31.3</c:v>
                </c:pt>
                <c:pt idx="1388">
                  <c:v>29.78</c:v>
                </c:pt>
                <c:pt idx="1389">
                  <c:v>29.02</c:v>
                </c:pt>
                <c:pt idx="1390">
                  <c:v>26.31</c:v>
                </c:pt>
                <c:pt idx="1391">
                  <c:v>25.02</c:v>
                </c:pt>
                <c:pt idx="1392">
                  <c:v>25.89</c:v>
                </c:pt>
                <c:pt idx="1393">
                  <c:v>25.42</c:v>
                </c:pt>
                <c:pt idx="1394">
                  <c:v>24.34</c:v>
                </c:pt>
                <c:pt idx="1395">
                  <c:v>24.4</c:v>
                </c:pt>
                <c:pt idx="1396">
                  <c:v>23.87</c:v>
                </c:pt>
                <c:pt idx="1397">
                  <c:v>23.47</c:v>
                </c:pt>
                <c:pt idx="1398">
                  <c:v>23.43</c:v>
                </c:pt>
                <c:pt idx="1399">
                  <c:v>23.09</c:v>
                </c:pt>
                <c:pt idx="1400">
                  <c:v>24.28</c:v>
                </c:pt>
                <c:pt idx="1401">
                  <c:v>25.01</c:v>
                </c:pt>
                <c:pt idx="1402">
                  <c:v>25.61</c:v>
                </c:pt>
                <c:pt idx="1403">
                  <c:v>25.4</c:v>
                </c:pt>
                <c:pt idx="1404">
                  <c:v>25.92</c:v>
                </c:pt>
                <c:pt idx="1405">
                  <c:v>25.56</c:v>
                </c:pt>
                <c:pt idx="1406">
                  <c:v>24.89</c:v>
                </c:pt>
                <c:pt idx="1407">
                  <c:v>24.9</c:v>
                </c:pt>
                <c:pt idx="1408">
                  <c:v>25.67</c:v>
                </c:pt>
                <c:pt idx="1409">
                  <c:v>24.76</c:v>
                </c:pt>
                <c:pt idx="1410">
                  <c:v>24.99</c:v>
                </c:pt>
                <c:pt idx="1411">
                  <c:v>25.99</c:v>
                </c:pt>
                <c:pt idx="1412">
                  <c:v>25.45</c:v>
                </c:pt>
                <c:pt idx="1413">
                  <c:v>24.71</c:v>
                </c:pt>
                <c:pt idx="1414">
                  <c:v>24.27</c:v>
                </c:pt>
                <c:pt idx="1415">
                  <c:v>27.89</c:v>
                </c:pt>
                <c:pt idx="1416">
                  <c:v>26.18</c:v>
                </c:pt>
                <c:pt idx="1417">
                  <c:v>26.26</c:v>
                </c:pt>
                <c:pt idx="1418">
                  <c:v>25.09</c:v>
                </c:pt>
                <c:pt idx="1419">
                  <c:v>25.01</c:v>
                </c:pt>
                <c:pt idx="1420">
                  <c:v>25.14</c:v>
                </c:pt>
                <c:pt idx="1421">
                  <c:v>24.92</c:v>
                </c:pt>
                <c:pt idx="1422">
                  <c:v>24.95</c:v>
                </c:pt>
                <c:pt idx="1423">
                  <c:v>24.68</c:v>
                </c:pt>
                <c:pt idx="1424">
                  <c:v>24.76</c:v>
                </c:pt>
                <c:pt idx="1425">
                  <c:v>26.01</c:v>
                </c:pt>
                <c:pt idx="1426">
                  <c:v>29.15</c:v>
                </c:pt>
                <c:pt idx="1427">
                  <c:v>28.9</c:v>
                </c:pt>
                <c:pt idx="1428">
                  <c:v>27.1</c:v>
                </c:pt>
                <c:pt idx="1429">
                  <c:v>25.26</c:v>
                </c:pt>
                <c:pt idx="1430">
                  <c:v>25.62</c:v>
                </c:pt>
                <c:pt idx="1431">
                  <c:v>24.32</c:v>
                </c:pt>
                <c:pt idx="1432">
                  <c:v>23.55</c:v>
                </c:pt>
                <c:pt idx="1433">
                  <c:v>24.15</c:v>
                </c:pt>
                <c:pt idx="1434">
                  <c:v>23.86</c:v>
                </c:pt>
                <c:pt idx="1435">
                  <c:v>23.42</c:v>
                </c:pt>
                <c:pt idx="1436">
                  <c:v>23.69</c:v>
                </c:pt>
                <c:pt idx="1437">
                  <c:v>23.65</c:v>
                </c:pt>
                <c:pt idx="1438">
                  <c:v>23.92</c:v>
                </c:pt>
                <c:pt idx="1439">
                  <c:v>24.06</c:v>
                </c:pt>
                <c:pt idx="1440">
                  <c:v>23.08</c:v>
                </c:pt>
                <c:pt idx="1441">
                  <c:v>23.49</c:v>
                </c:pt>
                <c:pt idx="1442">
                  <c:v>24.95</c:v>
                </c:pt>
                <c:pt idx="1443">
                  <c:v>25.61</c:v>
                </c:pt>
                <c:pt idx="1444">
                  <c:v>24.88</c:v>
                </c:pt>
                <c:pt idx="1445">
                  <c:v>25.19</c:v>
                </c:pt>
                <c:pt idx="1446">
                  <c:v>25.61</c:v>
                </c:pt>
                <c:pt idx="1447">
                  <c:v>28.27</c:v>
                </c:pt>
                <c:pt idx="1448">
                  <c:v>28.68</c:v>
                </c:pt>
                <c:pt idx="1449">
                  <c:v>26.84</c:v>
                </c:pt>
                <c:pt idx="1450">
                  <c:v>25.7</c:v>
                </c:pt>
                <c:pt idx="1451">
                  <c:v>24.68</c:v>
                </c:pt>
                <c:pt idx="1452">
                  <c:v>24.18</c:v>
                </c:pt>
                <c:pt idx="1453">
                  <c:v>23.12</c:v>
                </c:pt>
                <c:pt idx="1454">
                  <c:v>23.01</c:v>
                </c:pt>
                <c:pt idx="1455">
                  <c:v>22.99</c:v>
                </c:pt>
                <c:pt idx="1456">
                  <c:v>22.86</c:v>
                </c:pt>
                <c:pt idx="1457">
                  <c:v>21.72</c:v>
                </c:pt>
                <c:pt idx="1458">
                  <c:v>21.43</c:v>
                </c:pt>
                <c:pt idx="1459">
                  <c:v>21.49</c:v>
                </c:pt>
                <c:pt idx="1460">
                  <c:v>20.9</c:v>
                </c:pt>
                <c:pt idx="1461">
                  <c:v>22.22</c:v>
                </c:pt>
                <c:pt idx="1462">
                  <c:v>20.69</c:v>
                </c:pt>
                <c:pt idx="1463">
                  <c:v>22.27</c:v>
                </c:pt>
                <c:pt idx="1464">
                  <c:v>24.31</c:v>
                </c:pt>
                <c:pt idx="1465">
                  <c:v>24.83</c:v>
                </c:pt>
                <c:pt idx="1466">
                  <c:v>27.91</c:v>
                </c:pt>
                <c:pt idx="1467">
                  <c:v>24.76</c:v>
                </c:pt>
                <c:pt idx="1468">
                  <c:v>30.69</c:v>
                </c:pt>
                <c:pt idx="1469">
                  <c:v>29.78</c:v>
                </c:pt>
                <c:pt idx="1470">
                  <c:v>28.81</c:v>
                </c:pt>
                <c:pt idx="1471">
                  <c:v>27.72</c:v>
                </c:pt>
                <c:pt idx="1472">
                  <c:v>25.43</c:v>
                </c:pt>
                <c:pt idx="1473">
                  <c:v>24.19</c:v>
                </c:pt>
                <c:pt idx="1474">
                  <c:v>23.15</c:v>
                </c:pt>
                <c:pt idx="1475">
                  <c:v>22.84</c:v>
                </c:pt>
                <c:pt idx="1476">
                  <c:v>23.04</c:v>
                </c:pt>
                <c:pt idx="1477">
                  <c:v>24.24</c:v>
                </c:pt>
                <c:pt idx="1478">
                  <c:v>23.36</c:v>
                </c:pt>
                <c:pt idx="1479">
                  <c:v>22.89</c:v>
                </c:pt>
                <c:pt idx="1480">
                  <c:v>22.41</c:v>
                </c:pt>
                <c:pt idx="1481">
                  <c:v>21.63</c:v>
                </c:pt>
                <c:pt idx="1482">
                  <c:v>22.63</c:v>
                </c:pt>
                <c:pt idx="1483">
                  <c:v>22.19</c:v>
                </c:pt>
                <c:pt idx="1484">
                  <c:v>21.16</c:v>
                </c:pt>
                <c:pt idx="1485">
                  <c:v>20.47</c:v>
                </c:pt>
                <c:pt idx="1486">
                  <c:v>20.48</c:v>
                </c:pt>
                <c:pt idx="1487">
                  <c:v>24.74</c:v>
                </c:pt>
                <c:pt idx="1488">
                  <c:v>24.51</c:v>
                </c:pt>
                <c:pt idx="1489">
                  <c:v>21.92</c:v>
                </c:pt>
                <c:pt idx="1490">
                  <c:v>21.12</c:v>
                </c:pt>
                <c:pt idx="1491">
                  <c:v>22.46</c:v>
                </c:pt>
                <c:pt idx="1492">
                  <c:v>21.25</c:v>
                </c:pt>
                <c:pt idx="1493">
                  <c:v>22.1</c:v>
                </c:pt>
                <c:pt idx="1494">
                  <c:v>23.69</c:v>
                </c:pt>
                <c:pt idx="1495">
                  <c:v>22.66</c:v>
                </c:pt>
                <c:pt idx="1496">
                  <c:v>22.32</c:v>
                </c:pt>
                <c:pt idx="1497">
                  <c:v>21.59</c:v>
                </c:pt>
                <c:pt idx="1498">
                  <c:v>21.15</c:v>
                </c:pt>
                <c:pt idx="1499">
                  <c:v>21.49</c:v>
                </c:pt>
                <c:pt idx="1500">
                  <c:v>20.54</c:v>
                </c:pt>
                <c:pt idx="1501">
                  <c:v>22.51</c:v>
                </c:pt>
                <c:pt idx="1502">
                  <c:v>21.68</c:v>
                </c:pt>
                <c:pt idx="1503">
                  <c:v>20.49</c:v>
                </c:pt>
                <c:pt idx="1504">
                  <c:v>19.54</c:v>
                </c:pt>
                <c:pt idx="1505">
                  <c:v>19.71</c:v>
                </c:pt>
                <c:pt idx="1506">
                  <c:v>19.47</c:v>
                </c:pt>
                <c:pt idx="1507">
                  <c:v>19.93</c:v>
                </c:pt>
                <c:pt idx="1508">
                  <c:v>20.010000000000002</c:v>
                </c:pt>
                <c:pt idx="1509">
                  <c:v>19.96</c:v>
                </c:pt>
                <c:pt idx="1510">
                  <c:v>21.68</c:v>
                </c:pt>
                <c:pt idx="1511">
                  <c:v>20.04</c:v>
                </c:pt>
                <c:pt idx="1512">
                  <c:v>19.350000000000001</c:v>
                </c:pt>
                <c:pt idx="1513">
                  <c:v>19.16</c:v>
                </c:pt>
                <c:pt idx="1514">
                  <c:v>19.059999999999999</c:v>
                </c:pt>
                <c:pt idx="1515">
                  <c:v>18.13</c:v>
                </c:pt>
                <c:pt idx="1516">
                  <c:v>17.55</c:v>
                </c:pt>
                <c:pt idx="1517">
                  <c:v>18.25</c:v>
                </c:pt>
                <c:pt idx="1518">
                  <c:v>17.850000000000001</c:v>
                </c:pt>
                <c:pt idx="1519">
                  <c:v>17.63</c:v>
                </c:pt>
                <c:pt idx="1520">
                  <c:v>17.91</c:v>
                </c:pt>
                <c:pt idx="1521">
                  <c:v>17.579999999999998</c:v>
                </c:pt>
                <c:pt idx="1522">
                  <c:v>18.68</c:v>
                </c:pt>
                <c:pt idx="1523">
                  <c:v>22.27</c:v>
                </c:pt>
                <c:pt idx="1524">
                  <c:v>27.31</c:v>
                </c:pt>
                <c:pt idx="1525">
                  <c:v>25.41</c:v>
                </c:pt>
                <c:pt idx="1526">
                  <c:v>24.55</c:v>
                </c:pt>
                <c:pt idx="1527">
                  <c:v>23.14</c:v>
                </c:pt>
                <c:pt idx="1528">
                  <c:v>23.73</c:v>
                </c:pt>
                <c:pt idx="1529">
                  <c:v>24.62</c:v>
                </c:pt>
                <c:pt idx="1530">
                  <c:v>22.59</c:v>
                </c:pt>
                <c:pt idx="1531">
                  <c:v>21.48</c:v>
                </c:pt>
                <c:pt idx="1532">
                  <c:v>21.6</c:v>
                </c:pt>
                <c:pt idx="1533">
                  <c:v>26.08</c:v>
                </c:pt>
                <c:pt idx="1534">
                  <c:v>26.11</c:v>
                </c:pt>
                <c:pt idx="1535">
                  <c:v>26.51</c:v>
                </c:pt>
                <c:pt idx="1536">
                  <c:v>26</c:v>
                </c:pt>
                <c:pt idx="1537">
                  <c:v>25.4</c:v>
                </c:pt>
                <c:pt idx="1538">
                  <c:v>23.96</c:v>
                </c:pt>
                <c:pt idx="1539">
                  <c:v>22.73</c:v>
                </c:pt>
                <c:pt idx="1540">
                  <c:v>22.25</c:v>
                </c:pt>
                <c:pt idx="1541">
                  <c:v>21.72</c:v>
                </c:pt>
                <c:pt idx="1542">
                  <c:v>20.63</c:v>
                </c:pt>
                <c:pt idx="1543">
                  <c:v>20.02</c:v>
                </c:pt>
                <c:pt idx="1544">
                  <c:v>19.940000000000001</c:v>
                </c:pt>
                <c:pt idx="1545">
                  <c:v>21.37</c:v>
                </c:pt>
                <c:pt idx="1546">
                  <c:v>20.27</c:v>
                </c:pt>
                <c:pt idx="1547">
                  <c:v>20.100000000000001</c:v>
                </c:pt>
                <c:pt idx="1548">
                  <c:v>19.5</c:v>
                </c:pt>
                <c:pt idx="1549">
                  <c:v>19.260000000000002</c:v>
                </c:pt>
                <c:pt idx="1550">
                  <c:v>19.059999999999999</c:v>
                </c:pt>
                <c:pt idx="1551">
                  <c:v>18.829999999999998</c:v>
                </c:pt>
                <c:pt idx="1552">
                  <c:v>18.72</c:v>
                </c:pt>
                <c:pt idx="1553">
                  <c:v>17.420000000000002</c:v>
                </c:pt>
                <c:pt idx="1554">
                  <c:v>17.79</c:v>
                </c:pt>
                <c:pt idx="1555">
                  <c:v>17.920000000000002</c:v>
                </c:pt>
                <c:pt idx="1556">
                  <c:v>18.57</c:v>
                </c:pt>
                <c:pt idx="1557">
                  <c:v>18.059999999999999</c:v>
                </c:pt>
                <c:pt idx="1558">
                  <c:v>17.579999999999998</c:v>
                </c:pt>
                <c:pt idx="1559">
                  <c:v>18</c:v>
                </c:pt>
                <c:pt idx="1560">
                  <c:v>17.690000000000001</c:v>
                </c:pt>
                <c:pt idx="1561">
                  <c:v>16.91</c:v>
                </c:pt>
                <c:pt idx="1562">
                  <c:v>16.62</c:v>
                </c:pt>
                <c:pt idx="1563">
                  <c:v>16.97</c:v>
                </c:pt>
                <c:pt idx="1564">
                  <c:v>16.87</c:v>
                </c:pt>
                <c:pt idx="1565">
                  <c:v>16.350000000000001</c:v>
                </c:pt>
                <c:pt idx="1566">
                  <c:v>17.55</c:v>
                </c:pt>
                <c:pt idx="1567">
                  <c:v>18.399999999999999</c:v>
                </c:pt>
                <c:pt idx="1568">
                  <c:v>17.77</c:v>
                </c:pt>
                <c:pt idx="1569">
                  <c:v>17.59</c:v>
                </c:pt>
                <c:pt idx="1570">
                  <c:v>17.13</c:v>
                </c:pt>
                <c:pt idx="1571">
                  <c:v>17.59</c:v>
                </c:pt>
                <c:pt idx="1572">
                  <c:v>17.47</c:v>
                </c:pt>
                <c:pt idx="1573">
                  <c:v>17.02</c:v>
                </c:pt>
                <c:pt idx="1574">
                  <c:v>16.23</c:v>
                </c:pt>
                <c:pt idx="1575">
                  <c:v>16.62</c:v>
                </c:pt>
                <c:pt idx="1576">
                  <c:v>16.48</c:v>
                </c:pt>
                <c:pt idx="1577">
                  <c:v>16.14</c:v>
                </c:pt>
                <c:pt idx="1578">
                  <c:v>15.58</c:v>
                </c:pt>
                <c:pt idx="1579">
                  <c:v>16.2</c:v>
                </c:pt>
                <c:pt idx="1580">
                  <c:v>15.59</c:v>
                </c:pt>
                <c:pt idx="1581">
                  <c:v>15.89</c:v>
                </c:pt>
                <c:pt idx="1582">
                  <c:v>18.36</c:v>
                </c:pt>
                <c:pt idx="1583">
                  <c:v>17.34</c:v>
                </c:pt>
                <c:pt idx="1584">
                  <c:v>15.73</c:v>
                </c:pt>
                <c:pt idx="1585">
                  <c:v>16.32</c:v>
                </c:pt>
                <c:pt idx="1586">
                  <c:v>16.47</c:v>
                </c:pt>
                <c:pt idx="1587">
                  <c:v>16.62</c:v>
                </c:pt>
                <c:pt idx="1588">
                  <c:v>17.47</c:v>
                </c:pt>
                <c:pt idx="1589">
                  <c:v>22.81</c:v>
                </c:pt>
                <c:pt idx="1590">
                  <c:v>21.08</c:v>
                </c:pt>
                <c:pt idx="1591">
                  <c:v>18.440000000000001</c:v>
                </c:pt>
                <c:pt idx="1592">
                  <c:v>22.05</c:v>
                </c:pt>
                <c:pt idx="1593">
                  <c:v>20.190000000000001</c:v>
                </c:pt>
                <c:pt idx="1594">
                  <c:v>23.84</c:v>
                </c:pt>
                <c:pt idx="1595">
                  <c:v>24.91</c:v>
                </c:pt>
                <c:pt idx="1596">
                  <c:v>32.799999999999997</c:v>
                </c:pt>
                <c:pt idx="1597">
                  <c:v>40.950000000000003</c:v>
                </c:pt>
                <c:pt idx="1598">
                  <c:v>28.84</c:v>
                </c:pt>
                <c:pt idx="1599">
                  <c:v>28.32</c:v>
                </c:pt>
                <c:pt idx="1600">
                  <c:v>25.52</c:v>
                </c:pt>
                <c:pt idx="1601">
                  <c:v>26.68</c:v>
                </c:pt>
                <c:pt idx="1602">
                  <c:v>31.24</c:v>
                </c:pt>
                <c:pt idx="1603">
                  <c:v>30.84</c:v>
                </c:pt>
                <c:pt idx="1604">
                  <c:v>33.549999999999997</c:v>
                </c:pt>
                <c:pt idx="1605">
                  <c:v>35.32</c:v>
                </c:pt>
                <c:pt idx="1606">
                  <c:v>45.79</c:v>
                </c:pt>
                <c:pt idx="1607">
                  <c:v>40.1</c:v>
                </c:pt>
                <c:pt idx="1608">
                  <c:v>38.32</c:v>
                </c:pt>
                <c:pt idx="1609">
                  <c:v>34.61</c:v>
                </c:pt>
                <c:pt idx="1610">
                  <c:v>35.020000000000003</c:v>
                </c:pt>
                <c:pt idx="1611">
                  <c:v>29.68</c:v>
                </c:pt>
                <c:pt idx="1612">
                  <c:v>32.07</c:v>
                </c:pt>
                <c:pt idx="1613">
                  <c:v>35.54</c:v>
                </c:pt>
                <c:pt idx="1614">
                  <c:v>30.17</c:v>
                </c:pt>
                <c:pt idx="1615">
                  <c:v>29.46</c:v>
                </c:pt>
                <c:pt idx="1616">
                  <c:v>35.479999999999997</c:v>
                </c:pt>
                <c:pt idx="1617">
                  <c:v>36.57</c:v>
                </c:pt>
                <c:pt idx="1618">
                  <c:v>33.700000000000003</c:v>
                </c:pt>
                <c:pt idx="1619">
                  <c:v>33.729999999999997</c:v>
                </c:pt>
                <c:pt idx="1620">
                  <c:v>30.57</c:v>
                </c:pt>
                <c:pt idx="1621">
                  <c:v>28.79</c:v>
                </c:pt>
                <c:pt idx="1622">
                  <c:v>28.58</c:v>
                </c:pt>
                <c:pt idx="1623">
                  <c:v>25.87</c:v>
                </c:pt>
                <c:pt idx="1624">
                  <c:v>25.92</c:v>
                </c:pt>
                <c:pt idx="1625">
                  <c:v>25.05</c:v>
                </c:pt>
                <c:pt idx="1626">
                  <c:v>23.95</c:v>
                </c:pt>
                <c:pt idx="1627">
                  <c:v>24.88</c:v>
                </c:pt>
                <c:pt idx="1628">
                  <c:v>27.05</c:v>
                </c:pt>
                <c:pt idx="1629">
                  <c:v>26.91</c:v>
                </c:pt>
                <c:pt idx="1630">
                  <c:v>29.74</c:v>
                </c:pt>
                <c:pt idx="1631">
                  <c:v>28.53</c:v>
                </c:pt>
                <c:pt idx="1632">
                  <c:v>29</c:v>
                </c:pt>
                <c:pt idx="1633">
                  <c:v>34.130000000000003</c:v>
                </c:pt>
                <c:pt idx="1634">
                  <c:v>34.54</c:v>
                </c:pt>
                <c:pt idx="1635">
                  <c:v>32.86</c:v>
                </c:pt>
                <c:pt idx="1636">
                  <c:v>30.12</c:v>
                </c:pt>
                <c:pt idx="1637">
                  <c:v>29.65</c:v>
                </c:pt>
                <c:pt idx="1638">
                  <c:v>26.84</c:v>
                </c:pt>
                <c:pt idx="1639">
                  <c:v>25.71</c:v>
                </c:pt>
                <c:pt idx="1640">
                  <c:v>24.98</c:v>
                </c:pt>
                <c:pt idx="1641">
                  <c:v>24.43</c:v>
                </c:pt>
                <c:pt idx="1642">
                  <c:v>24.56</c:v>
                </c:pt>
                <c:pt idx="1643">
                  <c:v>24.89</c:v>
                </c:pt>
                <c:pt idx="1644">
                  <c:v>25.14</c:v>
                </c:pt>
                <c:pt idx="1645">
                  <c:v>26.25</c:v>
                </c:pt>
                <c:pt idx="1646">
                  <c:v>25.97</c:v>
                </c:pt>
                <c:pt idx="1647">
                  <c:v>23.93</c:v>
                </c:pt>
                <c:pt idx="1648">
                  <c:v>25.64</c:v>
                </c:pt>
                <c:pt idx="1649">
                  <c:v>24.63</c:v>
                </c:pt>
                <c:pt idx="1650">
                  <c:v>23.47</c:v>
                </c:pt>
                <c:pt idx="1651">
                  <c:v>22.73</c:v>
                </c:pt>
                <c:pt idx="1652">
                  <c:v>23.19</c:v>
                </c:pt>
                <c:pt idx="1653">
                  <c:v>24.25</c:v>
                </c:pt>
                <c:pt idx="1654">
                  <c:v>24.13</c:v>
                </c:pt>
                <c:pt idx="1655">
                  <c:v>23.5</c:v>
                </c:pt>
                <c:pt idx="1656">
                  <c:v>22.01</c:v>
                </c:pt>
                <c:pt idx="1657">
                  <c:v>22.63</c:v>
                </c:pt>
                <c:pt idx="1658">
                  <c:v>22.21</c:v>
                </c:pt>
                <c:pt idx="1659">
                  <c:v>22.1</c:v>
                </c:pt>
                <c:pt idx="1660">
                  <c:v>21.74</c:v>
                </c:pt>
                <c:pt idx="1661">
                  <c:v>22.14</c:v>
                </c:pt>
                <c:pt idx="1662">
                  <c:v>22.37</c:v>
                </c:pt>
                <c:pt idx="1663">
                  <c:v>25.39</c:v>
                </c:pt>
                <c:pt idx="1664">
                  <c:v>25.73</c:v>
                </c:pt>
                <c:pt idx="1665">
                  <c:v>26.24</c:v>
                </c:pt>
                <c:pt idx="1666">
                  <c:v>26.1</c:v>
                </c:pt>
                <c:pt idx="1667">
                  <c:v>24.33</c:v>
                </c:pt>
                <c:pt idx="1668">
                  <c:v>24.59</c:v>
                </c:pt>
                <c:pt idx="1669">
                  <c:v>26.44</c:v>
                </c:pt>
                <c:pt idx="1670">
                  <c:v>25.49</c:v>
                </c:pt>
                <c:pt idx="1671">
                  <c:v>25.66</c:v>
                </c:pt>
                <c:pt idx="1672">
                  <c:v>27.46</c:v>
                </c:pt>
                <c:pt idx="1673">
                  <c:v>26.7</c:v>
                </c:pt>
                <c:pt idx="1674">
                  <c:v>27.37</c:v>
                </c:pt>
                <c:pt idx="1675">
                  <c:v>24.45</c:v>
                </c:pt>
                <c:pt idx="1676">
                  <c:v>27.21</c:v>
                </c:pt>
                <c:pt idx="1677">
                  <c:v>26.05</c:v>
                </c:pt>
                <c:pt idx="1678">
                  <c:v>23.89</c:v>
                </c:pt>
                <c:pt idx="1679">
                  <c:v>23.19</c:v>
                </c:pt>
                <c:pt idx="1680">
                  <c:v>21.31</c:v>
                </c:pt>
                <c:pt idx="1681">
                  <c:v>23.8</c:v>
                </c:pt>
                <c:pt idx="1682">
                  <c:v>23.25</c:v>
                </c:pt>
                <c:pt idx="1683">
                  <c:v>22.81</c:v>
                </c:pt>
                <c:pt idx="1684">
                  <c:v>21.99</c:v>
                </c:pt>
                <c:pt idx="1685">
                  <c:v>21.21</c:v>
                </c:pt>
                <c:pt idx="1686">
                  <c:v>21.56</c:v>
                </c:pt>
                <c:pt idx="1687">
                  <c:v>22.1</c:v>
                </c:pt>
                <c:pt idx="1688">
                  <c:v>21.72</c:v>
                </c:pt>
                <c:pt idx="1689">
                  <c:v>22.01</c:v>
                </c:pt>
                <c:pt idx="1690">
                  <c:v>21.5</c:v>
                </c:pt>
                <c:pt idx="1691">
                  <c:v>22.35</c:v>
                </c:pt>
                <c:pt idx="1692">
                  <c:v>22.51</c:v>
                </c:pt>
                <c:pt idx="1693">
                  <c:v>23.87</c:v>
                </c:pt>
                <c:pt idx="1694">
                  <c:v>21.71</c:v>
                </c:pt>
                <c:pt idx="1695">
                  <c:v>22.54</c:v>
                </c:pt>
                <c:pt idx="1696">
                  <c:v>22.6</c:v>
                </c:pt>
                <c:pt idx="1697">
                  <c:v>23.25</c:v>
                </c:pt>
                <c:pt idx="1698">
                  <c:v>23.7</c:v>
                </c:pt>
                <c:pt idx="1699">
                  <c:v>22.5</c:v>
                </c:pt>
                <c:pt idx="1700">
                  <c:v>23.53</c:v>
                </c:pt>
                <c:pt idx="1701">
                  <c:v>21.76</c:v>
                </c:pt>
                <c:pt idx="1702">
                  <c:v>21.49</c:v>
                </c:pt>
                <c:pt idx="1703">
                  <c:v>21.56</c:v>
                </c:pt>
                <c:pt idx="1704">
                  <c:v>20.71</c:v>
                </c:pt>
                <c:pt idx="1705">
                  <c:v>18.96</c:v>
                </c:pt>
                <c:pt idx="1706">
                  <c:v>18.93</c:v>
                </c:pt>
                <c:pt idx="1707">
                  <c:v>19.07</c:v>
                </c:pt>
                <c:pt idx="1708">
                  <c:v>19.88</c:v>
                </c:pt>
                <c:pt idx="1709">
                  <c:v>19.03</c:v>
                </c:pt>
                <c:pt idx="1710">
                  <c:v>19.09</c:v>
                </c:pt>
                <c:pt idx="1711">
                  <c:v>20.63</c:v>
                </c:pt>
                <c:pt idx="1712">
                  <c:v>19.79</c:v>
                </c:pt>
                <c:pt idx="1713">
                  <c:v>19.27</c:v>
                </c:pt>
                <c:pt idx="1714">
                  <c:v>18.78</c:v>
                </c:pt>
                <c:pt idx="1715">
                  <c:v>19.850000000000001</c:v>
                </c:pt>
                <c:pt idx="1716">
                  <c:v>20.22</c:v>
                </c:pt>
                <c:pt idx="1717">
                  <c:v>20.71</c:v>
                </c:pt>
                <c:pt idx="1718">
                  <c:v>20.88</c:v>
                </c:pt>
                <c:pt idx="1719">
                  <c:v>21.2</c:v>
                </c:pt>
                <c:pt idx="1720">
                  <c:v>21.83</c:v>
                </c:pt>
                <c:pt idx="1721">
                  <c:v>21.57</c:v>
                </c:pt>
                <c:pt idx="1722">
                  <c:v>19.559999999999999</c:v>
                </c:pt>
                <c:pt idx="1723">
                  <c:v>18.52</c:v>
                </c:pt>
                <c:pt idx="1724">
                  <c:v>18.260000000000002</c:v>
                </c:pt>
                <c:pt idx="1725">
                  <c:v>18.29</c:v>
                </c:pt>
                <c:pt idx="1726">
                  <c:v>19.079999999999998</c:v>
                </c:pt>
                <c:pt idx="1727">
                  <c:v>18.47</c:v>
                </c:pt>
                <c:pt idx="1728">
                  <c:v>18.64</c:v>
                </c:pt>
                <c:pt idx="1729">
                  <c:v>20.61</c:v>
                </c:pt>
                <c:pt idx="1730">
                  <c:v>20.2</c:v>
                </c:pt>
                <c:pt idx="1731">
                  <c:v>22.58</c:v>
                </c:pt>
                <c:pt idx="1732">
                  <c:v>21.76</c:v>
                </c:pt>
                <c:pt idx="1733">
                  <c:v>18.75</c:v>
                </c:pt>
                <c:pt idx="1734">
                  <c:v>18.04</c:v>
                </c:pt>
                <c:pt idx="1735">
                  <c:v>18.37</c:v>
                </c:pt>
                <c:pt idx="1736">
                  <c:v>20.63</c:v>
                </c:pt>
                <c:pt idx="1737">
                  <c:v>19.559999999999999</c:v>
                </c:pt>
                <c:pt idx="1738">
                  <c:v>22.22</c:v>
                </c:pt>
                <c:pt idx="1739">
                  <c:v>21.53</c:v>
                </c:pt>
                <c:pt idx="1740">
                  <c:v>23.54</c:v>
                </c:pt>
                <c:pt idx="1741">
                  <c:v>21.36</c:v>
                </c:pt>
                <c:pt idx="1742">
                  <c:v>19.39</c:v>
                </c:pt>
                <c:pt idx="1743">
                  <c:v>18.010000000000002</c:v>
                </c:pt>
                <c:pt idx="1744">
                  <c:v>18.02</c:v>
                </c:pt>
                <c:pt idx="1745">
                  <c:v>17.989999999999998</c:v>
                </c:pt>
                <c:pt idx="1746">
                  <c:v>17.739999999999998</c:v>
                </c:pt>
                <c:pt idx="1747">
                  <c:v>17.25</c:v>
                </c:pt>
                <c:pt idx="1748">
                  <c:v>17.61</c:v>
                </c:pt>
                <c:pt idx="1749">
                  <c:v>17.55</c:v>
                </c:pt>
                <c:pt idx="1750">
                  <c:v>17.61</c:v>
                </c:pt>
                <c:pt idx="1751">
                  <c:v>17.940000000000001</c:v>
                </c:pt>
                <c:pt idx="1752">
                  <c:v>17.39</c:v>
                </c:pt>
                <c:pt idx="1753">
                  <c:v>16.11</c:v>
                </c:pt>
                <c:pt idx="1754">
                  <c:v>16.41</c:v>
                </c:pt>
                <c:pt idx="1755">
                  <c:v>16.489999999999998</c:v>
                </c:pt>
                <c:pt idx="1756">
                  <c:v>15.45</c:v>
                </c:pt>
                <c:pt idx="1757">
                  <c:v>16.47</c:v>
                </c:pt>
                <c:pt idx="1758">
                  <c:v>17.670000000000002</c:v>
                </c:pt>
                <c:pt idx="1759">
                  <c:v>17.52</c:v>
                </c:pt>
                <c:pt idx="1760">
                  <c:v>17.28</c:v>
                </c:pt>
                <c:pt idx="1761">
                  <c:v>17.52</c:v>
                </c:pt>
                <c:pt idx="1762">
                  <c:v>17.75</c:v>
                </c:pt>
                <c:pt idx="1763">
                  <c:v>17.61</c:v>
                </c:pt>
                <c:pt idx="1764">
                  <c:v>17.38</c:v>
                </c:pt>
                <c:pt idx="1765">
                  <c:v>17.02</c:v>
                </c:pt>
                <c:pt idx="1766">
                  <c:v>17.399999999999999</c:v>
                </c:pt>
                <c:pt idx="1767">
                  <c:v>17.14</c:v>
                </c:pt>
                <c:pt idx="1768">
                  <c:v>17.54</c:v>
                </c:pt>
                <c:pt idx="1769">
                  <c:v>16.89</c:v>
                </c:pt>
                <c:pt idx="1770">
                  <c:v>16.239999999999998</c:v>
                </c:pt>
                <c:pt idx="1771">
                  <c:v>16.39</c:v>
                </c:pt>
                <c:pt idx="1772">
                  <c:v>15.46</c:v>
                </c:pt>
                <c:pt idx="1773">
                  <c:v>15.87</c:v>
                </c:pt>
                <c:pt idx="1774">
                  <c:v>17.309999999999999</c:v>
                </c:pt>
                <c:pt idx="1775">
                  <c:v>17.989999999999998</c:v>
                </c:pt>
                <c:pt idx="1776">
                  <c:v>18.47</c:v>
                </c:pt>
                <c:pt idx="1777">
                  <c:v>17.649999999999999</c:v>
                </c:pt>
                <c:pt idx="1778">
                  <c:v>17.59</c:v>
                </c:pt>
                <c:pt idx="1779">
                  <c:v>16.64</c:v>
                </c:pt>
                <c:pt idx="1780">
                  <c:v>16.149999999999999</c:v>
                </c:pt>
                <c:pt idx="1781">
                  <c:v>20.04</c:v>
                </c:pt>
                <c:pt idx="1782">
                  <c:v>19.53</c:v>
                </c:pt>
                <c:pt idx="1783">
                  <c:v>17.63</c:v>
                </c:pt>
                <c:pt idx="1784">
                  <c:v>17.3</c:v>
                </c:pt>
                <c:pt idx="1785">
                  <c:v>16.690000000000001</c:v>
                </c:pt>
                <c:pt idx="1786">
                  <c:v>15.93</c:v>
                </c:pt>
                <c:pt idx="1787">
                  <c:v>16.28</c:v>
                </c:pt>
                <c:pt idx="1788">
                  <c:v>15.81</c:v>
                </c:pt>
                <c:pt idx="1789">
                  <c:v>15.87</c:v>
                </c:pt>
                <c:pt idx="1790">
                  <c:v>16.09</c:v>
                </c:pt>
                <c:pt idx="1791">
                  <c:v>15.69</c:v>
                </c:pt>
                <c:pt idx="1792">
                  <c:v>15.95</c:v>
                </c:pt>
                <c:pt idx="1793">
                  <c:v>16.37</c:v>
                </c:pt>
                <c:pt idx="1794">
                  <c:v>16.72</c:v>
                </c:pt>
                <c:pt idx="1795">
                  <c:v>16.59</c:v>
                </c:pt>
                <c:pt idx="1796">
                  <c:v>16.43</c:v>
                </c:pt>
                <c:pt idx="1797">
                  <c:v>20.8</c:v>
                </c:pt>
                <c:pt idx="1798">
                  <c:v>22.13</c:v>
                </c:pt>
                <c:pt idx="1799">
                  <c:v>21.32</c:v>
                </c:pt>
                <c:pt idx="1800">
                  <c:v>19.22</c:v>
                </c:pt>
                <c:pt idx="1801">
                  <c:v>18.350000000000001</c:v>
                </c:pt>
                <c:pt idx="1802">
                  <c:v>21.01</c:v>
                </c:pt>
                <c:pt idx="1803">
                  <c:v>20.7</c:v>
                </c:pt>
                <c:pt idx="1804">
                  <c:v>18.600000000000001</c:v>
                </c:pt>
                <c:pt idx="1805">
                  <c:v>19.059999999999999</c:v>
                </c:pt>
                <c:pt idx="1806">
                  <c:v>20.66</c:v>
                </c:pt>
                <c:pt idx="1807">
                  <c:v>19.82</c:v>
                </c:pt>
                <c:pt idx="1808">
                  <c:v>20.22</c:v>
                </c:pt>
                <c:pt idx="1809">
                  <c:v>21.88</c:v>
                </c:pt>
                <c:pt idx="1810">
                  <c:v>20.079999999999998</c:v>
                </c:pt>
                <c:pt idx="1811">
                  <c:v>21.13</c:v>
                </c:pt>
                <c:pt idx="1812">
                  <c:v>24.32</c:v>
                </c:pt>
                <c:pt idx="1813">
                  <c:v>29.4</c:v>
                </c:pt>
                <c:pt idx="1814">
                  <c:v>26.37</c:v>
                </c:pt>
                <c:pt idx="1815">
                  <c:v>24.44</c:v>
                </c:pt>
                <c:pt idx="1816">
                  <c:v>20.61</c:v>
                </c:pt>
                <c:pt idx="1817">
                  <c:v>20.21</c:v>
                </c:pt>
                <c:pt idx="1818">
                  <c:v>19.170000000000002</c:v>
                </c:pt>
                <c:pt idx="1819">
                  <c:v>18</c:v>
                </c:pt>
                <c:pt idx="1820">
                  <c:v>17.91</c:v>
                </c:pt>
                <c:pt idx="1821">
                  <c:v>19.440000000000001</c:v>
                </c:pt>
                <c:pt idx="1822">
                  <c:v>18.16</c:v>
                </c:pt>
                <c:pt idx="1823">
                  <c:v>17.71</c:v>
                </c:pt>
                <c:pt idx="1824">
                  <c:v>17.739999999999998</c:v>
                </c:pt>
                <c:pt idx="1825">
                  <c:v>17.399999999999999</c:v>
                </c:pt>
                <c:pt idx="1826">
                  <c:v>17.5</c:v>
                </c:pt>
                <c:pt idx="1827">
                  <c:v>17.25</c:v>
                </c:pt>
                <c:pt idx="1828">
                  <c:v>16.899999999999999</c:v>
                </c:pt>
                <c:pt idx="1829">
                  <c:v>17.11</c:v>
                </c:pt>
                <c:pt idx="1830">
                  <c:v>17.87</c:v>
                </c:pt>
                <c:pt idx="1831">
                  <c:v>16.59</c:v>
                </c:pt>
                <c:pt idx="1832">
                  <c:v>17.09</c:v>
                </c:pt>
                <c:pt idx="1833">
                  <c:v>16.920000000000002</c:v>
                </c:pt>
                <c:pt idx="1834">
                  <c:v>16.27</c:v>
                </c:pt>
                <c:pt idx="1835">
                  <c:v>15.32</c:v>
                </c:pt>
                <c:pt idx="1836">
                  <c:v>16.96</c:v>
                </c:pt>
                <c:pt idx="1837">
                  <c:v>15.83</c:v>
                </c:pt>
                <c:pt idx="1838">
                  <c:v>15.07</c:v>
                </c:pt>
                <c:pt idx="1839">
                  <c:v>14.69</c:v>
                </c:pt>
                <c:pt idx="1840">
                  <c:v>15.77</c:v>
                </c:pt>
                <c:pt idx="1841">
                  <c:v>15.62</c:v>
                </c:pt>
                <c:pt idx="1842">
                  <c:v>15.35</c:v>
                </c:pt>
                <c:pt idx="1843">
                  <c:v>14.62</c:v>
                </c:pt>
                <c:pt idx="1844">
                  <c:v>14.75</c:v>
                </c:pt>
                <c:pt idx="1845">
                  <c:v>15.99</c:v>
                </c:pt>
                <c:pt idx="1846">
                  <c:v>16.7</c:v>
                </c:pt>
                <c:pt idx="1847">
                  <c:v>17.079999999999998</c:v>
                </c:pt>
                <c:pt idx="1848">
                  <c:v>18.2</c:v>
                </c:pt>
                <c:pt idx="1849">
                  <c:v>18.399999999999999</c:v>
                </c:pt>
                <c:pt idx="1850">
                  <c:v>17.16</c:v>
                </c:pt>
                <c:pt idx="1851">
                  <c:v>15.91</c:v>
                </c:pt>
                <c:pt idx="1852">
                  <c:v>16.95</c:v>
                </c:pt>
                <c:pt idx="1853">
                  <c:v>16.03</c:v>
                </c:pt>
                <c:pt idx="1854">
                  <c:v>17.07</c:v>
                </c:pt>
                <c:pt idx="1855">
                  <c:v>18.239999999999998</c:v>
                </c:pt>
                <c:pt idx="1856">
                  <c:v>17.55</c:v>
                </c:pt>
                <c:pt idx="1857">
                  <c:v>16.23</c:v>
                </c:pt>
                <c:pt idx="1858">
                  <c:v>15.52</c:v>
                </c:pt>
                <c:pt idx="1859">
                  <c:v>17.43</c:v>
                </c:pt>
                <c:pt idx="1860">
                  <c:v>18.27</c:v>
                </c:pt>
                <c:pt idx="1861">
                  <c:v>17.82</c:v>
                </c:pt>
                <c:pt idx="1862">
                  <c:v>17.07</c:v>
                </c:pt>
                <c:pt idx="1863">
                  <c:v>16.09</c:v>
                </c:pt>
                <c:pt idx="1864">
                  <c:v>15.98</c:v>
                </c:pt>
                <c:pt idx="1865">
                  <c:v>15.45</c:v>
                </c:pt>
                <c:pt idx="1866">
                  <c:v>18.3</c:v>
                </c:pt>
                <c:pt idx="1867">
                  <c:v>18.09</c:v>
                </c:pt>
                <c:pt idx="1868">
                  <c:v>17.95</c:v>
                </c:pt>
                <c:pt idx="1869">
                  <c:v>18.489999999999998</c:v>
                </c:pt>
                <c:pt idx="1870">
                  <c:v>18.07</c:v>
                </c:pt>
                <c:pt idx="1871">
                  <c:v>18.79</c:v>
                </c:pt>
                <c:pt idx="1872">
                  <c:v>17.77</c:v>
                </c:pt>
                <c:pt idx="1873">
                  <c:v>18.86</c:v>
                </c:pt>
                <c:pt idx="1874">
                  <c:v>19.61</c:v>
                </c:pt>
                <c:pt idx="1875">
                  <c:v>18.260000000000002</c:v>
                </c:pt>
                <c:pt idx="1876">
                  <c:v>21.32</c:v>
                </c:pt>
                <c:pt idx="1877">
                  <c:v>22.73</c:v>
                </c:pt>
                <c:pt idx="1878">
                  <c:v>21.85</c:v>
                </c:pt>
                <c:pt idx="1879">
                  <c:v>19.989999999999998</c:v>
                </c:pt>
                <c:pt idx="1880">
                  <c:v>18.86</c:v>
                </c:pt>
                <c:pt idx="1881">
                  <c:v>18.52</c:v>
                </c:pt>
                <c:pt idx="1882">
                  <c:v>19.29</c:v>
                </c:pt>
                <c:pt idx="1883">
                  <c:v>21.1</c:v>
                </c:pt>
                <c:pt idx="1884">
                  <c:v>20.56</c:v>
                </c:pt>
                <c:pt idx="1885">
                  <c:v>19.170000000000002</c:v>
                </c:pt>
                <c:pt idx="1886">
                  <c:v>17.27</c:v>
                </c:pt>
                <c:pt idx="1887">
                  <c:v>16.52</c:v>
                </c:pt>
                <c:pt idx="1888">
                  <c:v>15.87</c:v>
                </c:pt>
                <c:pt idx="1889">
                  <c:v>16.059999999999999</c:v>
                </c:pt>
                <c:pt idx="1890">
                  <c:v>16.34</c:v>
                </c:pt>
                <c:pt idx="1891">
                  <c:v>15.95</c:v>
                </c:pt>
                <c:pt idx="1892">
                  <c:v>15.95</c:v>
                </c:pt>
                <c:pt idx="1893">
                  <c:v>18.39</c:v>
                </c:pt>
                <c:pt idx="1894">
                  <c:v>19.87</c:v>
                </c:pt>
                <c:pt idx="1895">
                  <c:v>19.91</c:v>
                </c:pt>
                <c:pt idx="1896">
                  <c:v>20.8</c:v>
                </c:pt>
                <c:pt idx="1897">
                  <c:v>19.53</c:v>
                </c:pt>
                <c:pt idx="1898">
                  <c:v>20.95</c:v>
                </c:pt>
                <c:pt idx="1899">
                  <c:v>19.21</c:v>
                </c:pt>
                <c:pt idx="1900">
                  <c:v>19.09</c:v>
                </c:pt>
                <c:pt idx="1901">
                  <c:v>17.559999999999999</c:v>
                </c:pt>
                <c:pt idx="1902">
                  <c:v>17.52</c:v>
                </c:pt>
                <c:pt idx="1903">
                  <c:v>19.350000000000001</c:v>
                </c:pt>
                <c:pt idx="1904">
                  <c:v>20.23</c:v>
                </c:pt>
                <c:pt idx="1905">
                  <c:v>22.98</c:v>
                </c:pt>
                <c:pt idx="1906">
                  <c:v>23.74</c:v>
                </c:pt>
                <c:pt idx="1907">
                  <c:v>25.25</c:v>
                </c:pt>
                <c:pt idx="1908">
                  <c:v>23.66</c:v>
                </c:pt>
                <c:pt idx="1909">
                  <c:v>24.79</c:v>
                </c:pt>
                <c:pt idx="1910">
                  <c:v>23.38</c:v>
                </c:pt>
                <c:pt idx="1911">
                  <c:v>31.66</c:v>
                </c:pt>
                <c:pt idx="1912">
                  <c:v>32</c:v>
                </c:pt>
                <c:pt idx="1913">
                  <c:v>48</c:v>
                </c:pt>
                <c:pt idx="1914">
                  <c:v>35.06</c:v>
                </c:pt>
                <c:pt idx="1915">
                  <c:v>42.99</c:v>
                </c:pt>
                <c:pt idx="1916">
                  <c:v>39</c:v>
                </c:pt>
                <c:pt idx="1917">
                  <c:v>36.36</c:v>
                </c:pt>
                <c:pt idx="1918">
                  <c:v>31.87</c:v>
                </c:pt>
                <c:pt idx="1919">
                  <c:v>32.85</c:v>
                </c:pt>
                <c:pt idx="1920">
                  <c:v>31.58</c:v>
                </c:pt>
                <c:pt idx="1921">
                  <c:v>42.67</c:v>
                </c:pt>
                <c:pt idx="1922">
                  <c:v>43.05</c:v>
                </c:pt>
                <c:pt idx="1923">
                  <c:v>42.44</c:v>
                </c:pt>
                <c:pt idx="1924">
                  <c:v>36.270000000000003</c:v>
                </c:pt>
                <c:pt idx="1925">
                  <c:v>35.9</c:v>
                </c:pt>
                <c:pt idx="1926">
                  <c:v>39.76</c:v>
                </c:pt>
                <c:pt idx="1927">
                  <c:v>35.590000000000003</c:v>
                </c:pt>
                <c:pt idx="1928">
                  <c:v>32.28</c:v>
                </c:pt>
                <c:pt idx="1929">
                  <c:v>32.89</c:v>
                </c:pt>
                <c:pt idx="1930">
                  <c:v>31.62</c:v>
                </c:pt>
                <c:pt idx="1931">
                  <c:v>31.82</c:v>
                </c:pt>
                <c:pt idx="1932">
                  <c:v>33.92</c:v>
                </c:pt>
                <c:pt idx="1933">
                  <c:v>37</c:v>
                </c:pt>
                <c:pt idx="1934">
                  <c:v>33.380000000000003</c:v>
                </c:pt>
                <c:pt idx="1935">
                  <c:v>34.32</c:v>
                </c:pt>
                <c:pt idx="1936">
                  <c:v>38.520000000000003</c:v>
                </c:pt>
                <c:pt idx="1937">
                  <c:v>38.590000000000003</c:v>
                </c:pt>
                <c:pt idx="1938">
                  <c:v>36.909999999999997</c:v>
                </c:pt>
                <c:pt idx="1939">
                  <c:v>34.6</c:v>
                </c:pt>
                <c:pt idx="1940">
                  <c:v>31.97</c:v>
                </c:pt>
                <c:pt idx="1941">
                  <c:v>30.98</c:v>
                </c:pt>
                <c:pt idx="1942">
                  <c:v>32.729999999999997</c:v>
                </c:pt>
                <c:pt idx="1943">
                  <c:v>32.86</c:v>
                </c:pt>
                <c:pt idx="1944">
                  <c:v>37.32</c:v>
                </c:pt>
                <c:pt idx="1945">
                  <c:v>41.35</c:v>
                </c:pt>
                <c:pt idx="1946">
                  <c:v>41.25</c:v>
                </c:pt>
                <c:pt idx="1947">
                  <c:v>39.020000000000003</c:v>
                </c:pt>
                <c:pt idx="1948">
                  <c:v>37.71</c:v>
                </c:pt>
                <c:pt idx="1949">
                  <c:v>41.08</c:v>
                </c:pt>
                <c:pt idx="1950">
                  <c:v>38.840000000000003</c:v>
                </c:pt>
                <c:pt idx="1951">
                  <c:v>42.96</c:v>
                </c:pt>
                <c:pt idx="1952">
                  <c:v>45.45</c:v>
                </c:pt>
                <c:pt idx="1953">
                  <c:v>40.82</c:v>
                </c:pt>
                <c:pt idx="1954">
                  <c:v>37.81</c:v>
                </c:pt>
                <c:pt idx="1955">
                  <c:v>36.270000000000003</c:v>
                </c:pt>
                <c:pt idx="1956">
                  <c:v>36.200000000000003</c:v>
                </c:pt>
                <c:pt idx="1957">
                  <c:v>33.020000000000003</c:v>
                </c:pt>
                <c:pt idx="1958">
                  <c:v>32.86</c:v>
                </c:pt>
                <c:pt idx="1959">
                  <c:v>31.26</c:v>
                </c:pt>
                <c:pt idx="1960">
                  <c:v>30.7</c:v>
                </c:pt>
                <c:pt idx="1961">
                  <c:v>28.24</c:v>
                </c:pt>
                <c:pt idx="1962">
                  <c:v>33.39</c:v>
                </c:pt>
                <c:pt idx="1963">
                  <c:v>31.56</c:v>
                </c:pt>
                <c:pt idx="1964">
                  <c:v>34.44</c:v>
                </c:pt>
                <c:pt idx="1965">
                  <c:v>34.78</c:v>
                </c:pt>
                <c:pt idx="1966">
                  <c:v>31.32</c:v>
                </c:pt>
                <c:pt idx="1967">
                  <c:v>29.26</c:v>
                </c:pt>
                <c:pt idx="1968">
                  <c:v>32.22</c:v>
                </c:pt>
                <c:pt idx="1969">
                  <c:v>29.86</c:v>
                </c:pt>
                <c:pt idx="1970">
                  <c:v>25.46</c:v>
                </c:pt>
                <c:pt idx="1971">
                  <c:v>24.53</c:v>
                </c:pt>
                <c:pt idx="1972">
                  <c:v>29.96</c:v>
                </c:pt>
                <c:pt idx="1973">
                  <c:v>34.770000000000003</c:v>
                </c:pt>
                <c:pt idx="1974">
                  <c:v>32.74</c:v>
                </c:pt>
                <c:pt idx="1975">
                  <c:v>30.5</c:v>
                </c:pt>
                <c:pt idx="1976">
                  <c:v>30.16</c:v>
                </c:pt>
                <c:pt idx="1977">
                  <c:v>29.85</c:v>
                </c:pt>
                <c:pt idx="1978">
                  <c:v>27.48</c:v>
                </c:pt>
                <c:pt idx="1979">
                  <c:v>36.159999999999997</c:v>
                </c:pt>
                <c:pt idx="1980">
                  <c:v>32.81</c:v>
                </c:pt>
                <c:pt idx="1981">
                  <c:v>30.04</c:v>
                </c:pt>
                <c:pt idx="1982">
                  <c:v>31.13</c:v>
                </c:pt>
                <c:pt idx="1983">
                  <c:v>31.22</c:v>
                </c:pt>
                <c:pt idx="1984">
                  <c:v>33.51</c:v>
                </c:pt>
                <c:pt idx="1985">
                  <c:v>34.51</c:v>
                </c:pt>
                <c:pt idx="1986">
                  <c:v>32</c:v>
                </c:pt>
                <c:pt idx="1987">
                  <c:v>32.909999999999997</c:v>
                </c:pt>
                <c:pt idx="1988">
                  <c:v>31.97</c:v>
                </c:pt>
                <c:pt idx="1989">
                  <c:v>33.979999999999997</c:v>
                </c:pt>
                <c:pt idx="1990">
                  <c:v>34.47</c:v>
                </c:pt>
                <c:pt idx="1991">
                  <c:v>32.130000000000003</c:v>
                </c:pt>
                <c:pt idx="1992">
                  <c:v>30.64</c:v>
                </c:pt>
                <c:pt idx="1993">
                  <c:v>27.8</c:v>
                </c:pt>
                <c:pt idx="1994">
                  <c:v>27.41</c:v>
                </c:pt>
                <c:pt idx="1995">
                  <c:v>27.52</c:v>
                </c:pt>
                <c:pt idx="1996">
                  <c:v>27.84</c:v>
                </c:pt>
                <c:pt idx="1997">
                  <c:v>28.13</c:v>
                </c:pt>
                <c:pt idx="1998">
                  <c:v>28.67</c:v>
                </c:pt>
                <c:pt idx="1999">
                  <c:v>30.59</c:v>
                </c:pt>
                <c:pt idx="2000">
                  <c:v>26.38</c:v>
                </c:pt>
                <c:pt idx="2001">
                  <c:v>25.67</c:v>
                </c:pt>
                <c:pt idx="2002">
                  <c:v>25.41</c:v>
                </c:pt>
                <c:pt idx="2003">
                  <c:v>26.04</c:v>
                </c:pt>
                <c:pt idx="2004">
                  <c:v>25.11</c:v>
                </c:pt>
                <c:pt idx="2005">
                  <c:v>24.29</c:v>
                </c:pt>
                <c:pt idx="2006">
                  <c:v>24.92</c:v>
                </c:pt>
                <c:pt idx="2007">
                  <c:v>23.22</c:v>
                </c:pt>
                <c:pt idx="2008">
                  <c:v>21.43</c:v>
                </c:pt>
                <c:pt idx="2009">
                  <c:v>21.16</c:v>
                </c:pt>
                <c:pt idx="2010">
                  <c:v>20.73</c:v>
                </c:pt>
                <c:pt idx="2011">
                  <c:v>21.91</c:v>
                </c:pt>
                <c:pt idx="2012">
                  <c:v>23.52</c:v>
                </c:pt>
                <c:pt idx="2013">
                  <c:v>22.65</c:v>
                </c:pt>
                <c:pt idx="2014">
                  <c:v>23.4</c:v>
                </c:pt>
                <c:pt idx="2015">
                  <c:v>22.97</c:v>
                </c:pt>
                <c:pt idx="2016">
                  <c:v>22.22</c:v>
                </c:pt>
                <c:pt idx="2017">
                  <c:v>21.48</c:v>
                </c:pt>
                <c:pt idx="2018">
                  <c:v>20.63</c:v>
                </c:pt>
                <c:pt idx="2019">
                  <c:v>21.07</c:v>
                </c:pt>
                <c:pt idx="2020">
                  <c:v>20.69</c:v>
                </c:pt>
                <c:pt idx="2021">
                  <c:v>21.05</c:v>
                </c:pt>
                <c:pt idx="2022">
                  <c:v>20.47</c:v>
                </c:pt>
                <c:pt idx="2023">
                  <c:v>20.91</c:v>
                </c:pt>
                <c:pt idx="2024">
                  <c:v>22.2</c:v>
                </c:pt>
                <c:pt idx="2025">
                  <c:v>20.89</c:v>
                </c:pt>
                <c:pt idx="2026">
                  <c:v>19.87</c:v>
                </c:pt>
                <c:pt idx="2027">
                  <c:v>18.28</c:v>
                </c:pt>
                <c:pt idx="2028">
                  <c:v>18.670000000000002</c:v>
                </c:pt>
                <c:pt idx="2029">
                  <c:v>18.91</c:v>
                </c:pt>
                <c:pt idx="2030">
                  <c:v>18.309999999999999</c:v>
                </c:pt>
                <c:pt idx="2031">
                  <c:v>18.57</c:v>
                </c:pt>
                <c:pt idx="2032">
                  <c:v>18.53</c:v>
                </c:pt>
                <c:pt idx="2033">
                  <c:v>19.399999999999999</c:v>
                </c:pt>
                <c:pt idx="2034">
                  <c:v>19.440000000000001</c:v>
                </c:pt>
                <c:pt idx="2035">
                  <c:v>18.55</c:v>
                </c:pt>
                <c:pt idx="2036">
                  <c:v>17.98</c:v>
                </c:pt>
                <c:pt idx="2037">
                  <c:v>17.100000000000001</c:v>
                </c:pt>
                <c:pt idx="2038">
                  <c:v>17.760000000000002</c:v>
                </c:pt>
                <c:pt idx="2039">
                  <c:v>17.649999999999999</c:v>
                </c:pt>
                <c:pt idx="2040">
                  <c:v>18.16</c:v>
                </c:pt>
                <c:pt idx="2041">
                  <c:v>18.63</c:v>
                </c:pt>
                <c:pt idx="2042">
                  <c:v>20.79</c:v>
                </c:pt>
                <c:pt idx="2043">
                  <c:v>19.04</c:v>
                </c:pt>
                <c:pt idx="2044">
                  <c:v>19.54</c:v>
                </c:pt>
                <c:pt idx="2045">
                  <c:v>21.14</c:v>
                </c:pt>
                <c:pt idx="2046">
                  <c:v>19.22</c:v>
                </c:pt>
                <c:pt idx="2047">
                  <c:v>17.78</c:v>
                </c:pt>
                <c:pt idx="2048">
                  <c:v>18.190000000000001</c:v>
                </c:pt>
                <c:pt idx="2049">
                  <c:v>18.190000000000001</c:v>
                </c:pt>
                <c:pt idx="2050">
                  <c:v>16.8</c:v>
                </c:pt>
                <c:pt idx="2051">
                  <c:v>17.309999999999999</c:v>
                </c:pt>
                <c:pt idx="2052">
                  <c:v>18.190000000000001</c:v>
                </c:pt>
                <c:pt idx="2053">
                  <c:v>17.96</c:v>
                </c:pt>
                <c:pt idx="2054">
                  <c:v>18.43</c:v>
                </c:pt>
                <c:pt idx="2055">
                  <c:v>17.260000000000002</c:v>
                </c:pt>
                <c:pt idx="2056">
                  <c:v>17.29</c:v>
                </c:pt>
                <c:pt idx="2057">
                  <c:v>18.05</c:v>
                </c:pt>
                <c:pt idx="2058">
                  <c:v>20.87</c:v>
                </c:pt>
                <c:pt idx="2059">
                  <c:v>19.07</c:v>
                </c:pt>
                <c:pt idx="2060">
                  <c:v>17.95</c:v>
                </c:pt>
                <c:pt idx="2061">
                  <c:v>17.11</c:v>
                </c:pt>
                <c:pt idx="2062">
                  <c:v>15.64</c:v>
                </c:pt>
                <c:pt idx="2063">
                  <c:v>14.8</c:v>
                </c:pt>
                <c:pt idx="2064">
                  <c:v>15.31</c:v>
                </c:pt>
                <c:pt idx="2065">
                  <c:v>15.42</c:v>
                </c:pt>
                <c:pt idx="2066">
                  <c:v>14.47</c:v>
                </c:pt>
                <c:pt idx="2067">
                  <c:v>15.04</c:v>
                </c:pt>
                <c:pt idx="2068">
                  <c:v>15.58</c:v>
                </c:pt>
                <c:pt idx="2069">
                  <c:v>15.13</c:v>
                </c:pt>
                <c:pt idx="2070">
                  <c:v>15.57</c:v>
                </c:pt>
                <c:pt idx="2071">
                  <c:v>14.82</c:v>
                </c:pt>
                <c:pt idx="2072">
                  <c:v>14.26</c:v>
                </c:pt>
                <c:pt idx="2073">
                  <c:v>15.59</c:v>
                </c:pt>
                <c:pt idx="2074">
                  <c:v>15.47</c:v>
                </c:pt>
                <c:pt idx="2075">
                  <c:v>15.48</c:v>
                </c:pt>
                <c:pt idx="2076">
                  <c:v>15.5</c:v>
                </c:pt>
                <c:pt idx="2077">
                  <c:v>15.64</c:v>
                </c:pt>
                <c:pt idx="2078">
                  <c:v>15.66</c:v>
                </c:pt>
                <c:pt idx="2079">
                  <c:v>16.440000000000001</c:v>
                </c:pt>
                <c:pt idx="2080">
                  <c:v>16.7</c:v>
                </c:pt>
                <c:pt idx="2081">
                  <c:v>18.809999999999999</c:v>
                </c:pt>
                <c:pt idx="2082">
                  <c:v>20.39</c:v>
                </c:pt>
                <c:pt idx="2083">
                  <c:v>20.02</c:v>
                </c:pt>
                <c:pt idx="2084">
                  <c:v>17.2</c:v>
                </c:pt>
                <c:pt idx="2085">
                  <c:v>19.55</c:v>
                </c:pt>
                <c:pt idx="2086">
                  <c:v>19.55</c:v>
                </c:pt>
                <c:pt idx="2087">
                  <c:v>18.46</c:v>
                </c:pt>
                <c:pt idx="2088">
                  <c:v>18.64</c:v>
                </c:pt>
                <c:pt idx="2089">
                  <c:v>18.36</c:v>
                </c:pt>
                <c:pt idx="2090">
                  <c:v>17.440000000000001</c:v>
                </c:pt>
                <c:pt idx="2091">
                  <c:v>18.97</c:v>
                </c:pt>
                <c:pt idx="2092">
                  <c:v>18.100000000000001</c:v>
                </c:pt>
                <c:pt idx="2093">
                  <c:v>16.82</c:v>
                </c:pt>
                <c:pt idx="2094">
                  <c:v>16.239999999999998</c:v>
                </c:pt>
                <c:pt idx="2095">
                  <c:v>16.32</c:v>
                </c:pt>
                <c:pt idx="2096">
                  <c:v>17.149999999999999</c:v>
                </c:pt>
                <c:pt idx="2097">
                  <c:v>16.600000000000001</c:v>
                </c:pt>
                <c:pt idx="2098">
                  <c:v>16.88</c:v>
                </c:pt>
                <c:pt idx="2099">
                  <c:v>17.559999999999999</c:v>
                </c:pt>
                <c:pt idx="2100">
                  <c:v>19.16</c:v>
                </c:pt>
                <c:pt idx="2101">
                  <c:v>18.940000000000001</c:v>
                </c:pt>
                <c:pt idx="2102">
                  <c:v>19.05</c:v>
                </c:pt>
                <c:pt idx="2103">
                  <c:v>20.079999999999998</c:v>
                </c:pt>
                <c:pt idx="2104">
                  <c:v>18.829999999999998</c:v>
                </c:pt>
                <c:pt idx="2105">
                  <c:v>19.89</c:v>
                </c:pt>
                <c:pt idx="2106">
                  <c:v>21.87</c:v>
                </c:pt>
                <c:pt idx="2107">
                  <c:v>21.97</c:v>
                </c:pt>
                <c:pt idx="2108">
                  <c:v>22.27</c:v>
                </c:pt>
                <c:pt idx="2109">
                  <c:v>24.49</c:v>
                </c:pt>
                <c:pt idx="2110">
                  <c:v>25.1</c:v>
                </c:pt>
                <c:pt idx="2111">
                  <c:v>22.01</c:v>
                </c:pt>
                <c:pt idx="2112">
                  <c:v>22.48</c:v>
                </c:pt>
                <c:pt idx="2113">
                  <c:v>22.33</c:v>
                </c:pt>
                <c:pt idx="2114">
                  <c:v>21.54</c:v>
                </c:pt>
                <c:pt idx="2115">
                  <c:v>21.76</c:v>
                </c:pt>
                <c:pt idx="2116">
                  <c:v>21.03</c:v>
                </c:pt>
                <c:pt idx="2117">
                  <c:v>24.14</c:v>
                </c:pt>
                <c:pt idx="2118">
                  <c:v>24.06</c:v>
                </c:pt>
                <c:pt idx="2119">
                  <c:v>26.66</c:v>
                </c:pt>
                <c:pt idx="2120">
                  <c:v>26.12</c:v>
                </c:pt>
                <c:pt idx="2121">
                  <c:v>24.68</c:v>
                </c:pt>
                <c:pt idx="2122">
                  <c:v>22.16</c:v>
                </c:pt>
                <c:pt idx="2123">
                  <c:v>21.72</c:v>
                </c:pt>
                <c:pt idx="2124">
                  <c:v>21.23</c:v>
                </c:pt>
                <c:pt idx="2125">
                  <c:v>23.56</c:v>
                </c:pt>
                <c:pt idx="2126">
                  <c:v>22.09</c:v>
                </c:pt>
                <c:pt idx="2127">
                  <c:v>24.27</c:v>
                </c:pt>
                <c:pt idx="2128">
                  <c:v>21.68</c:v>
                </c:pt>
                <c:pt idx="2129">
                  <c:v>21.11</c:v>
                </c:pt>
                <c:pt idx="2130">
                  <c:v>18.32</c:v>
                </c:pt>
                <c:pt idx="2131">
                  <c:v>18.38</c:v>
                </c:pt>
                <c:pt idx="2132">
                  <c:v>17.239999999999998</c:v>
                </c:pt>
                <c:pt idx="2133">
                  <c:v>20.079999999999998</c:v>
                </c:pt>
                <c:pt idx="2134">
                  <c:v>18.11</c:v>
                </c:pt>
                <c:pt idx="2135">
                  <c:v>20.38</c:v>
                </c:pt>
                <c:pt idx="2136">
                  <c:v>19.72</c:v>
                </c:pt>
                <c:pt idx="2137">
                  <c:v>19.45</c:v>
                </c:pt>
                <c:pt idx="2138">
                  <c:v>19.71</c:v>
                </c:pt>
                <c:pt idx="2139">
                  <c:v>17.079999999999998</c:v>
                </c:pt>
                <c:pt idx="2140">
                  <c:v>16.8</c:v>
                </c:pt>
                <c:pt idx="2141">
                  <c:v>16.66</c:v>
                </c:pt>
                <c:pt idx="2142">
                  <c:v>17.5</c:v>
                </c:pt>
                <c:pt idx="2143">
                  <c:v>17.100000000000001</c:v>
                </c:pt>
                <c:pt idx="2144">
                  <c:v>17.98</c:v>
                </c:pt>
                <c:pt idx="2145">
                  <c:v>18.72</c:v>
                </c:pt>
                <c:pt idx="2146">
                  <c:v>17.95</c:v>
                </c:pt>
                <c:pt idx="2147">
                  <c:v>18.329999999999998</c:v>
                </c:pt>
                <c:pt idx="2148">
                  <c:v>16.739999999999998</c:v>
                </c:pt>
                <c:pt idx="2149">
                  <c:v>17.11</c:v>
                </c:pt>
                <c:pt idx="2150">
                  <c:v>16.48</c:v>
                </c:pt>
                <c:pt idx="2151">
                  <c:v>16.16</c:v>
                </c:pt>
                <c:pt idx="2152">
                  <c:v>15.45</c:v>
                </c:pt>
                <c:pt idx="2153">
                  <c:v>16.27</c:v>
                </c:pt>
                <c:pt idx="2154">
                  <c:v>18.62</c:v>
                </c:pt>
                <c:pt idx="2155">
                  <c:v>20.47</c:v>
                </c:pt>
                <c:pt idx="2156">
                  <c:v>19.34</c:v>
                </c:pt>
                <c:pt idx="2157">
                  <c:v>17.53</c:v>
                </c:pt>
                <c:pt idx="2158">
                  <c:v>16.7</c:v>
                </c:pt>
                <c:pt idx="2159">
                  <c:v>18.03</c:v>
                </c:pt>
                <c:pt idx="2160">
                  <c:v>18.93</c:v>
                </c:pt>
                <c:pt idx="2161">
                  <c:v>18.96</c:v>
                </c:pt>
                <c:pt idx="2162">
                  <c:v>17.57</c:v>
                </c:pt>
                <c:pt idx="2163">
                  <c:v>15.64</c:v>
                </c:pt>
                <c:pt idx="2164">
                  <c:v>15.95</c:v>
                </c:pt>
                <c:pt idx="2165">
                  <c:v>15.99</c:v>
                </c:pt>
                <c:pt idx="2166">
                  <c:v>15.32</c:v>
                </c:pt>
                <c:pt idx="2167">
                  <c:v>15.28</c:v>
                </c:pt>
                <c:pt idx="2168">
                  <c:v>14.74</c:v>
                </c:pt>
                <c:pt idx="2169">
                  <c:v>13.7</c:v>
                </c:pt>
                <c:pt idx="2170">
                  <c:v>14.85</c:v>
                </c:pt>
                <c:pt idx="2171">
                  <c:v>14.63</c:v>
                </c:pt>
                <c:pt idx="2172">
                  <c:v>14.29</c:v>
                </c:pt>
                <c:pt idx="2173">
                  <c:v>13.45</c:v>
                </c:pt>
                <c:pt idx="2174">
                  <c:v>14.02</c:v>
                </c:pt>
                <c:pt idx="2175">
                  <c:v>15.02</c:v>
                </c:pt>
                <c:pt idx="2176">
                  <c:v>15.11</c:v>
                </c:pt>
                <c:pt idx="2177">
                  <c:v>15.96</c:v>
                </c:pt>
                <c:pt idx="2178">
                  <c:v>15.18</c:v>
                </c:pt>
                <c:pt idx="2179">
                  <c:v>16.350000000000001</c:v>
                </c:pt>
                <c:pt idx="2180">
                  <c:v>16.489999999999998</c:v>
                </c:pt>
                <c:pt idx="2181">
                  <c:v>17.059999999999999</c:v>
                </c:pt>
                <c:pt idx="2182">
                  <c:v>17.829999999999998</c:v>
                </c:pt>
                <c:pt idx="2183">
                  <c:v>17.47</c:v>
                </c:pt>
                <c:pt idx="2184">
                  <c:v>17.98</c:v>
                </c:pt>
                <c:pt idx="2185">
                  <c:v>17.739999999999998</c:v>
                </c:pt>
                <c:pt idx="2186">
                  <c:v>15.6</c:v>
                </c:pt>
                <c:pt idx="2187">
                  <c:v>14.38</c:v>
                </c:pt>
                <c:pt idx="2188">
                  <c:v>16.28</c:v>
                </c:pt>
                <c:pt idx="2189">
                  <c:v>16.41</c:v>
                </c:pt>
                <c:pt idx="2190">
                  <c:v>15.8</c:v>
                </c:pt>
                <c:pt idx="2191">
                  <c:v>14.05</c:v>
                </c:pt>
                <c:pt idx="2192">
                  <c:v>14.51</c:v>
                </c:pt>
                <c:pt idx="2193">
                  <c:v>14.59</c:v>
                </c:pt>
                <c:pt idx="2194">
                  <c:v>14.18</c:v>
                </c:pt>
                <c:pt idx="2195">
                  <c:v>13.88</c:v>
                </c:pt>
                <c:pt idx="2196">
                  <c:v>14.07</c:v>
                </c:pt>
                <c:pt idx="2197">
                  <c:v>13.98</c:v>
                </c:pt>
                <c:pt idx="2198">
                  <c:v>14.15</c:v>
                </c:pt>
                <c:pt idx="2199">
                  <c:v>15.43</c:v>
                </c:pt>
                <c:pt idx="2200">
                  <c:v>16.809999999999999</c:v>
                </c:pt>
                <c:pt idx="2201">
                  <c:v>14.84</c:v>
                </c:pt>
                <c:pt idx="2202">
                  <c:v>15.73</c:v>
                </c:pt>
                <c:pt idx="2203">
                  <c:v>16.32</c:v>
                </c:pt>
                <c:pt idx="2204">
                  <c:v>15.71</c:v>
                </c:pt>
                <c:pt idx="2205">
                  <c:v>15.43</c:v>
                </c:pt>
                <c:pt idx="2206">
                  <c:v>14.55</c:v>
                </c:pt>
                <c:pt idx="2207">
                  <c:v>14.33</c:v>
                </c:pt>
                <c:pt idx="2208">
                  <c:v>15.11</c:v>
                </c:pt>
                <c:pt idx="2209">
                  <c:v>16.37</c:v>
                </c:pt>
                <c:pt idx="2210">
                  <c:v>16.29</c:v>
                </c:pt>
                <c:pt idx="2211">
                  <c:v>15.59</c:v>
                </c:pt>
                <c:pt idx="2212">
                  <c:v>16.14</c:v>
                </c:pt>
                <c:pt idx="2213">
                  <c:v>15.27</c:v>
                </c:pt>
                <c:pt idx="2214">
                  <c:v>15.22</c:v>
                </c:pt>
                <c:pt idx="2215">
                  <c:v>15.07</c:v>
                </c:pt>
                <c:pt idx="2216">
                  <c:v>15.03</c:v>
                </c:pt>
                <c:pt idx="2217">
                  <c:v>17.059999999999999</c:v>
                </c:pt>
                <c:pt idx="2218">
                  <c:v>16.62</c:v>
                </c:pt>
                <c:pt idx="2219">
                  <c:v>18.829999999999998</c:v>
                </c:pt>
                <c:pt idx="2220">
                  <c:v>18.329999999999998</c:v>
                </c:pt>
                <c:pt idx="2221">
                  <c:v>18.12</c:v>
                </c:pt>
                <c:pt idx="2222">
                  <c:v>17.809999999999999</c:v>
                </c:pt>
                <c:pt idx="2223">
                  <c:v>18.600000000000001</c:v>
                </c:pt>
                <c:pt idx="2224">
                  <c:v>16.690000000000001</c:v>
                </c:pt>
                <c:pt idx="2225">
                  <c:v>17.59</c:v>
                </c:pt>
                <c:pt idx="2226">
                  <c:v>18.420000000000002</c:v>
                </c:pt>
                <c:pt idx="2227">
                  <c:v>17.579999999999998</c:v>
                </c:pt>
                <c:pt idx="2228">
                  <c:v>19.079999999999998</c:v>
                </c:pt>
                <c:pt idx="2229">
                  <c:v>18.489999999999998</c:v>
                </c:pt>
                <c:pt idx="2230">
                  <c:v>18.61</c:v>
                </c:pt>
                <c:pt idx="2231">
                  <c:v>16.68</c:v>
                </c:pt>
                <c:pt idx="2232">
                  <c:v>16.649999999999999</c:v>
                </c:pt>
                <c:pt idx="2233">
                  <c:v>17.920000000000002</c:v>
                </c:pt>
                <c:pt idx="2234">
                  <c:v>17.989999999999998</c:v>
                </c:pt>
                <c:pt idx="2235">
                  <c:v>16.41</c:v>
                </c:pt>
                <c:pt idx="2236">
                  <c:v>15.24</c:v>
                </c:pt>
                <c:pt idx="2237">
                  <c:v>15.08</c:v>
                </c:pt>
                <c:pt idx="2238">
                  <c:v>15.31</c:v>
                </c:pt>
                <c:pt idx="2239">
                  <c:v>15.14</c:v>
                </c:pt>
                <c:pt idx="2240">
                  <c:v>15.5</c:v>
                </c:pt>
                <c:pt idx="2241">
                  <c:v>15.92</c:v>
                </c:pt>
                <c:pt idx="2242">
                  <c:v>15.51</c:v>
                </c:pt>
                <c:pt idx="2243">
                  <c:v>15.06</c:v>
                </c:pt>
                <c:pt idx="2244">
                  <c:v>15.87</c:v>
                </c:pt>
                <c:pt idx="2245">
                  <c:v>16.64</c:v>
                </c:pt>
                <c:pt idx="2246">
                  <c:v>17.12</c:v>
                </c:pt>
                <c:pt idx="2247">
                  <c:v>16.46</c:v>
                </c:pt>
                <c:pt idx="2248">
                  <c:v>16.579999999999998</c:v>
                </c:pt>
                <c:pt idx="2249">
                  <c:v>15.9</c:v>
                </c:pt>
                <c:pt idx="2250">
                  <c:v>16.05</c:v>
                </c:pt>
                <c:pt idx="2251">
                  <c:v>15.57</c:v>
                </c:pt>
                <c:pt idx="2252">
                  <c:v>15.95</c:v>
                </c:pt>
                <c:pt idx="2253">
                  <c:v>16.559999999999999</c:v>
                </c:pt>
                <c:pt idx="2254">
                  <c:v>17</c:v>
                </c:pt>
                <c:pt idx="2255">
                  <c:v>16.34</c:v>
                </c:pt>
                <c:pt idx="2256">
                  <c:v>15.57</c:v>
                </c:pt>
                <c:pt idx="2257">
                  <c:v>17.36</c:v>
                </c:pt>
                <c:pt idx="2258">
                  <c:v>17.670000000000002</c:v>
                </c:pt>
                <c:pt idx="2259">
                  <c:v>17.84</c:v>
                </c:pt>
                <c:pt idx="2260">
                  <c:v>17.84</c:v>
                </c:pt>
                <c:pt idx="2261">
                  <c:v>19.48</c:v>
                </c:pt>
                <c:pt idx="2262">
                  <c:v>19.47</c:v>
                </c:pt>
                <c:pt idx="2263">
                  <c:v>22.72</c:v>
                </c:pt>
                <c:pt idx="2264">
                  <c:v>18.02</c:v>
                </c:pt>
                <c:pt idx="2265">
                  <c:v>14.68</c:v>
                </c:pt>
                <c:pt idx="2266">
                  <c:v>14.56</c:v>
                </c:pt>
                <c:pt idx="2267">
                  <c:v>13.83</c:v>
                </c:pt>
                <c:pt idx="2268">
                  <c:v>13.79</c:v>
                </c:pt>
                <c:pt idx="2269">
                  <c:v>13.62</c:v>
                </c:pt>
                <c:pt idx="2270">
                  <c:v>13.81</c:v>
                </c:pt>
                <c:pt idx="2271">
                  <c:v>13.49</c:v>
                </c:pt>
                <c:pt idx="2272">
                  <c:v>13.36</c:v>
                </c:pt>
                <c:pt idx="2273">
                  <c:v>13.52</c:v>
                </c:pt>
                <c:pt idx="2274">
                  <c:v>13.55</c:v>
                </c:pt>
                <c:pt idx="2275">
                  <c:v>13.42</c:v>
                </c:pt>
                <c:pt idx="2276">
                  <c:v>13.57</c:v>
                </c:pt>
                <c:pt idx="2277">
                  <c:v>12.46</c:v>
                </c:pt>
                <c:pt idx="2278">
                  <c:v>12.43</c:v>
                </c:pt>
                <c:pt idx="2279">
                  <c:v>12.46</c:v>
                </c:pt>
                <c:pt idx="2280">
                  <c:v>12.69</c:v>
                </c:pt>
                <c:pt idx="2281">
                  <c:v>12.89</c:v>
                </c:pt>
                <c:pt idx="2282">
                  <c:v>13.57</c:v>
                </c:pt>
                <c:pt idx="2283">
                  <c:v>13.31</c:v>
                </c:pt>
                <c:pt idx="2284">
                  <c:v>14.32</c:v>
                </c:pt>
                <c:pt idx="2285">
                  <c:v>14.28</c:v>
                </c:pt>
                <c:pt idx="2286">
                  <c:v>12.9</c:v>
                </c:pt>
                <c:pt idx="2287">
                  <c:v>14.67</c:v>
                </c:pt>
                <c:pt idx="2288">
                  <c:v>13.72</c:v>
                </c:pt>
                <c:pt idx="2289">
                  <c:v>13.41</c:v>
                </c:pt>
                <c:pt idx="2290">
                  <c:v>13.5</c:v>
                </c:pt>
                <c:pt idx="2291">
                  <c:v>13.02</c:v>
                </c:pt>
                <c:pt idx="2292">
                  <c:v>12.94</c:v>
                </c:pt>
                <c:pt idx="2293">
                  <c:v>12.64</c:v>
                </c:pt>
                <c:pt idx="2294">
                  <c:v>12.98</c:v>
                </c:pt>
                <c:pt idx="2295">
                  <c:v>12.66</c:v>
                </c:pt>
                <c:pt idx="2296">
                  <c:v>12.46</c:v>
                </c:pt>
                <c:pt idx="2297">
                  <c:v>12.31</c:v>
                </c:pt>
                <c:pt idx="2298">
                  <c:v>14.68</c:v>
                </c:pt>
                <c:pt idx="2299">
                  <c:v>15.22</c:v>
                </c:pt>
                <c:pt idx="2300">
                  <c:v>14.17</c:v>
                </c:pt>
                <c:pt idx="2301">
                  <c:v>18.989999999999998</c:v>
                </c:pt>
                <c:pt idx="2302">
                  <c:v>16.87</c:v>
                </c:pt>
                <c:pt idx="2303">
                  <c:v>14.73</c:v>
                </c:pt>
                <c:pt idx="2304">
                  <c:v>15.51</c:v>
                </c:pt>
                <c:pt idx="2305">
                  <c:v>15.36</c:v>
                </c:pt>
                <c:pt idx="2306">
                  <c:v>14.01</c:v>
                </c:pt>
                <c:pt idx="2307">
                  <c:v>13.48</c:v>
                </c:pt>
                <c:pt idx="2308">
                  <c:v>13.53</c:v>
                </c:pt>
                <c:pt idx="2309">
                  <c:v>13.06</c:v>
                </c:pt>
                <c:pt idx="2310">
                  <c:v>12.59</c:v>
                </c:pt>
                <c:pt idx="2311">
                  <c:v>11.56</c:v>
                </c:pt>
                <c:pt idx="2312">
                  <c:v>12.27</c:v>
                </c:pt>
                <c:pt idx="2313">
                  <c:v>11.83</c:v>
                </c:pt>
                <c:pt idx="2314">
                  <c:v>11.3</c:v>
                </c:pt>
                <c:pt idx="2315">
                  <c:v>11.3</c:v>
                </c:pt>
                <c:pt idx="2316">
                  <c:v>13.36</c:v>
                </c:pt>
                <c:pt idx="2317">
                  <c:v>14.39</c:v>
                </c:pt>
                <c:pt idx="2318">
                  <c:v>12.67</c:v>
                </c:pt>
                <c:pt idx="2319">
                  <c:v>13.99</c:v>
                </c:pt>
                <c:pt idx="2320">
                  <c:v>13.57</c:v>
                </c:pt>
                <c:pt idx="2321">
                  <c:v>13.74</c:v>
                </c:pt>
                <c:pt idx="2322">
                  <c:v>12.77</c:v>
                </c:pt>
                <c:pt idx="2323">
                  <c:v>13.15</c:v>
                </c:pt>
                <c:pt idx="2324">
                  <c:v>12.7</c:v>
                </c:pt>
                <c:pt idx="2325">
                  <c:v>13.58</c:v>
                </c:pt>
                <c:pt idx="2326">
                  <c:v>12.78</c:v>
                </c:pt>
                <c:pt idx="2327">
                  <c:v>14.21</c:v>
                </c:pt>
                <c:pt idx="2328">
                  <c:v>13.89</c:v>
                </c:pt>
                <c:pt idx="2329">
                  <c:v>13.92</c:v>
                </c:pt>
                <c:pt idx="2330">
                  <c:v>13.19</c:v>
                </c:pt>
                <c:pt idx="2331">
                  <c:v>12.84</c:v>
                </c:pt>
                <c:pt idx="2332">
                  <c:v>12.36</c:v>
                </c:pt>
                <c:pt idx="2333">
                  <c:v>12.24</c:v>
                </c:pt>
                <c:pt idx="2334">
                  <c:v>12.06</c:v>
                </c:pt>
                <c:pt idx="2335">
                  <c:v>17.27</c:v>
                </c:pt>
                <c:pt idx="2336">
                  <c:v>13.96</c:v>
                </c:pt>
                <c:pt idx="2337">
                  <c:v>16.510000000000002</c:v>
                </c:pt>
                <c:pt idx="2338">
                  <c:v>17.559999999999999</c:v>
                </c:pt>
                <c:pt idx="2339">
                  <c:v>14.97</c:v>
                </c:pt>
                <c:pt idx="2340">
                  <c:v>14.39</c:v>
                </c:pt>
                <c:pt idx="2341">
                  <c:v>13.48</c:v>
                </c:pt>
                <c:pt idx="2342">
                  <c:v>13.61</c:v>
                </c:pt>
                <c:pt idx="2343">
                  <c:v>13.62</c:v>
                </c:pt>
                <c:pt idx="2344">
                  <c:v>13.61</c:v>
                </c:pt>
                <c:pt idx="2345">
                  <c:v>13.71</c:v>
                </c:pt>
                <c:pt idx="2346">
                  <c:v>13.52</c:v>
                </c:pt>
                <c:pt idx="2347">
                  <c:v>14.49</c:v>
                </c:pt>
                <c:pt idx="2348">
                  <c:v>13.59</c:v>
                </c:pt>
                <c:pt idx="2349">
                  <c:v>12.85</c:v>
                </c:pt>
                <c:pt idx="2350">
                  <c:v>12.66</c:v>
                </c:pt>
                <c:pt idx="2351">
                  <c:v>12.83</c:v>
                </c:pt>
                <c:pt idx="2352">
                  <c:v>12.66</c:v>
                </c:pt>
                <c:pt idx="2353">
                  <c:v>13.13</c:v>
                </c:pt>
                <c:pt idx="2354">
                  <c:v>12.59</c:v>
                </c:pt>
                <c:pt idx="2355">
                  <c:v>12.55</c:v>
                </c:pt>
                <c:pt idx="2356">
                  <c:v>12.77</c:v>
                </c:pt>
                <c:pt idx="2357">
                  <c:v>12.81</c:v>
                </c:pt>
                <c:pt idx="2358">
                  <c:v>13.07</c:v>
                </c:pt>
                <c:pt idx="2359">
                  <c:v>12.45</c:v>
                </c:pt>
                <c:pt idx="2360">
                  <c:v>13.02</c:v>
                </c:pt>
                <c:pt idx="2361">
                  <c:v>13.37</c:v>
                </c:pt>
                <c:pt idx="2362">
                  <c:v>13.82</c:v>
                </c:pt>
                <c:pt idx="2363">
                  <c:v>14.07</c:v>
                </c:pt>
                <c:pt idx="2364">
                  <c:v>13.99</c:v>
                </c:pt>
                <c:pt idx="2365">
                  <c:v>14.48</c:v>
                </c:pt>
                <c:pt idx="2366">
                  <c:v>14.83</c:v>
                </c:pt>
                <c:pt idx="2367">
                  <c:v>14.53</c:v>
                </c:pt>
                <c:pt idx="2368">
                  <c:v>16.3</c:v>
                </c:pt>
                <c:pt idx="2369">
                  <c:v>16.28</c:v>
                </c:pt>
                <c:pt idx="2370">
                  <c:v>16.27</c:v>
                </c:pt>
                <c:pt idx="2371">
                  <c:v>17.5</c:v>
                </c:pt>
                <c:pt idx="2372">
                  <c:v>16.63</c:v>
                </c:pt>
                <c:pt idx="2373">
                  <c:v>15.14</c:v>
                </c:pt>
                <c:pt idx="2374">
                  <c:v>15.44</c:v>
                </c:pt>
                <c:pt idx="2375">
                  <c:v>17.07</c:v>
                </c:pt>
                <c:pt idx="2376">
                  <c:v>18.59</c:v>
                </c:pt>
                <c:pt idx="2377">
                  <c:v>16.41</c:v>
                </c:pt>
                <c:pt idx="2378">
                  <c:v>17.149999999999999</c:v>
                </c:pt>
                <c:pt idx="2379">
                  <c:v>16.8</c:v>
                </c:pt>
                <c:pt idx="2380">
                  <c:v>16.61</c:v>
                </c:pt>
                <c:pt idx="2381">
                  <c:v>16.64</c:v>
                </c:pt>
                <c:pt idx="2382">
                  <c:v>20.49</c:v>
                </c:pt>
                <c:pt idx="2383">
                  <c:v>18.899999999999999</c:v>
                </c:pt>
                <c:pt idx="2384">
                  <c:v>20.11</c:v>
                </c:pt>
                <c:pt idx="2385">
                  <c:v>18.47</c:v>
                </c:pt>
                <c:pt idx="2386">
                  <c:v>17.21</c:v>
                </c:pt>
                <c:pt idx="2387">
                  <c:v>16.86</c:v>
                </c:pt>
                <c:pt idx="2388">
                  <c:v>16.86</c:v>
                </c:pt>
                <c:pt idx="2389">
                  <c:v>16.37</c:v>
                </c:pt>
                <c:pt idx="2390">
                  <c:v>16.440000000000001</c:v>
                </c:pt>
                <c:pt idx="2391">
                  <c:v>16.2</c:v>
                </c:pt>
                <c:pt idx="2392">
                  <c:v>14.89</c:v>
                </c:pt>
                <c:pt idx="2393">
                  <c:v>14.78</c:v>
                </c:pt>
                <c:pt idx="2394">
                  <c:v>14.35</c:v>
                </c:pt>
                <c:pt idx="2395">
                  <c:v>14.21</c:v>
                </c:pt>
                <c:pt idx="2396">
                  <c:v>14.01</c:v>
                </c:pt>
                <c:pt idx="2397">
                  <c:v>13.84</c:v>
                </c:pt>
                <c:pt idx="2398">
                  <c:v>13.79</c:v>
                </c:pt>
                <c:pt idx="2399">
                  <c:v>14.42</c:v>
                </c:pt>
                <c:pt idx="2400">
                  <c:v>13.78</c:v>
                </c:pt>
                <c:pt idx="2401">
                  <c:v>13.77</c:v>
                </c:pt>
                <c:pt idx="2402">
                  <c:v>12.54</c:v>
                </c:pt>
                <c:pt idx="2403">
                  <c:v>12.29</c:v>
                </c:pt>
                <c:pt idx="2404">
                  <c:v>12.66</c:v>
                </c:pt>
                <c:pt idx="2405">
                  <c:v>13.18</c:v>
                </c:pt>
                <c:pt idx="2406">
                  <c:v>12.97</c:v>
                </c:pt>
                <c:pt idx="2407">
                  <c:v>12.72</c:v>
                </c:pt>
                <c:pt idx="2408">
                  <c:v>13.39</c:v>
                </c:pt>
                <c:pt idx="2409">
                  <c:v>13.39</c:v>
                </c:pt>
                <c:pt idx="2410">
                  <c:v>13.45</c:v>
                </c:pt>
                <c:pt idx="2411">
                  <c:v>12.94</c:v>
                </c:pt>
                <c:pt idx="2412">
                  <c:v>11.98</c:v>
                </c:pt>
                <c:pt idx="2413">
                  <c:v>11.84</c:v>
                </c:pt>
                <c:pt idx="2414">
                  <c:v>12.72</c:v>
                </c:pt>
                <c:pt idx="2415">
                  <c:v>12.98</c:v>
                </c:pt>
                <c:pt idx="2416">
                  <c:v>12.73</c:v>
                </c:pt>
                <c:pt idx="2417">
                  <c:v>13.41</c:v>
                </c:pt>
                <c:pt idx="2418">
                  <c:v>12.81</c:v>
                </c:pt>
                <c:pt idx="2419">
                  <c:v>12.31</c:v>
                </c:pt>
                <c:pt idx="2420">
                  <c:v>13.04</c:v>
                </c:pt>
                <c:pt idx="2421">
                  <c:v>14.73</c:v>
                </c:pt>
                <c:pt idx="2422">
                  <c:v>14.37</c:v>
                </c:pt>
                <c:pt idx="2423">
                  <c:v>15.1</c:v>
                </c:pt>
                <c:pt idx="2424">
                  <c:v>14.91</c:v>
                </c:pt>
                <c:pt idx="2425">
                  <c:v>15.94</c:v>
                </c:pt>
                <c:pt idx="2426">
                  <c:v>14.76</c:v>
                </c:pt>
                <c:pt idx="2427">
                  <c:v>13.98</c:v>
                </c:pt>
                <c:pt idx="2428">
                  <c:v>14.99</c:v>
                </c:pt>
                <c:pt idx="2429">
                  <c:v>16.77</c:v>
                </c:pt>
                <c:pt idx="2430">
                  <c:v>16.489999999999998</c:v>
                </c:pt>
                <c:pt idx="2431">
                  <c:v>16.809999999999999</c:v>
                </c:pt>
                <c:pt idx="2432">
                  <c:v>17.010000000000002</c:v>
                </c:pt>
                <c:pt idx="2433">
                  <c:v>16.61</c:v>
                </c:pt>
                <c:pt idx="2434">
                  <c:v>15.88</c:v>
                </c:pt>
                <c:pt idx="2435">
                  <c:v>15.77</c:v>
                </c:pt>
                <c:pt idx="2436">
                  <c:v>15.85</c:v>
                </c:pt>
                <c:pt idx="2437">
                  <c:v>15.63</c:v>
                </c:pt>
                <c:pt idx="2438">
                  <c:v>14.53</c:v>
                </c:pt>
                <c:pt idx="2439">
                  <c:v>13.82</c:v>
                </c:pt>
                <c:pt idx="2440">
                  <c:v>14.29</c:v>
                </c:pt>
                <c:pt idx="2441">
                  <c:v>14.16</c:v>
                </c:pt>
                <c:pt idx="2442">
                  <c:v>14.38</c:v>
                </c:pt>
                <c:pt idx="2443">
                  <c:v>14.53</c:v>
                </c:pt>
                <c:pt idx="2444">
                  <c:v>13.59</c:v>
                </c:pt>
                <c:pt idx="2445">
                  <c:v>13.16</c:v>
                </c:pt>
                <c:pt idx="2446">
                  <c:v>13.12</c:v>
                </c:pt>
                <c:pt idx="2447">
                  <c:v>14.31</c:v>
                </c:pt>
                <c:pt idx="2448">
                  <c:v>14.08</c:v>
                </c:pt>
                <c:pt idx="2449">
                  <c:v>14.01</c:v>
                </c:pt>
                <c:pt idx="2450">
                  <c:v>14.06</c:v>
                </c:pt>
                <c:pt idx="2451">
                  <c:v>15.46</c:v>
                </c:pt>
                <c:pt idx="2452">
                  <c:v>16.600000000000001</c:v>
                </c:pt>
                <c:pt idx="2453">
                  <c:v>15.54</c:v>
                </c:pt>
                <c:pt idx="2454">
                  <c:v>16.600000000000001</c:v>
                </c:pt>
                <c:pt idx="2455">
                  <c:v>17.670000000000002</c:v>
                </c:pt>
                <c:pt idx="2456">
                  <c:v>16.739999999999998</c:v>
                </c:pt>
                <c:pt idx="2457">
                  <c:v>19.41</c:v>
                </c:pt>
                <c:pt idx="2458">
                  <c:v>20.34</c:v>
                </c:pt>
                <c:pt idx="2459">
                  <c:v>19.600000000000001</c:v>
                </c:pt>
                <c:pt idx="2460">
                  <c:v>16.48</c:v>
                </c:pt>
                <c:pt idx="2461">
                  <c:v>15.72</c:v>
                </c:pt>
                <c:pt idx="2462">
                  <c:v>16.07</c:v>
                </c:pt>
                <c:pt idx="2463">
                  <c:v>18.66</c:v>
                </c:pt>
                <c:pt idx="2464">
                  <c:v>14.71</c:v>
                </c:pt>
                <c:pt idx="2465">
                  <c:v>13.48</c:v>
                </c:pt>
                <c:pt idx="2466">
                  <c:v>13.04</c:v>
                </c:pt>
                <c:pt idx="2467">
                  <c:v>13.16</c:v>
                </c:pt>
                <c:pt idx="2468">
                  <c:v>13.33</c:v>
                </c:pt>
                <c:pt idx="2469">
                  <c:v>13.42</c:v>
                </c:pt>
                <c:pt idx="2470">
                  <c:v>13.2</c:v>
                </c:pt>
                <c:pt idx="2471">
                  <c:v>13.09</c:v>
                </c:pt>
                <c:pt idx="2472">
                  <c:v>13.31</c:v>
                </c:pt>
                <c:pt idx="2473">
                  <c:v>13.41</c:v>
                </c:pt>
                <c:pt idx="2474">
                  <c:v>13.65</c:v>
                </c:pt>
                <c:pt idx="2475">
                  <c:v>13.75</c:v>
                </c:pt>
                <c:pt idx="2476">
                  <c:v>13.28</c:v>
                </c:pt>
                <c:pt idx="2477">
                  <c:v>12.93</c:v>
                </c:pt>
                <c:pt idx="2478">
                  <c:v>13.27</c:v>
                </c:pt>
                <c:pt idx="2479">
                  <c:v>12.67</c:v>
                </c:pt>
                <c:pt idx="2480">
                  <c:v>13.91</c:v>
                </c:pt>
                <c:pt idx="2481">
                  <c:v>12.9</c:v>
                </c:pt>
                <c:pt idx="2482">
                  <c:v>12.53</c:v>
                </c:pt>
                <c:pt idx="2483">
                  <c:v>12.82</c:v>
                </c:pt>
                <c:pt idx="2484">
                  <c:v>12.52</c:v>
                </c:pt>
                <c:pt idx="2485">
                  <c:v>12.37</c:v>
                </c:pt>
                <c:pt idx="2486">
                  <c:v>12.19</c:v>
                </c:pt>
                <c:pt idx="2487">
                  <c:v>13.1</c:v>
                </c:pt>
                <c:pt idx="2488">
                  <c:v>13.39</c:v>
                </c:pt>
                <c:pt idx="2489">
                  <c:v>13.4</c:v>
                </c:pt>
                <c:pt idx="2490">
                  <c:v>12.66</c:v>
                </c:pt>
                <c:pt idx="2491">
                  <c:v>12.26</c:v>
                </c:pt>
                <c:pt idx="2492">
                  <c:v>12.79</c:v>
                </c:pt>
                <c:pt idx="2493">
                  <c:v>12.81</c:v>
                </c:pt>
                <c:pt idx="2494">
                  <c:v>12.98</c:v>
                </c:pt>
                <c:pt idx="2495">
                  <c:v>13.7</c:v>
                </c:pt>
                <c:pt idx="2496">
                  <c:v>14.23</c:v>
                </c:pt>
                <c:pt idx="2497">
                  <c:v>14.55</c:v>
                </c:pt>
                <c:pt idx="2498">
                  <c:v>14.7</c:v>
                </c:pt>
                <c:pt idx="2499">
                  <c:v>15.08</c:v>
                </c:pt>
                <c:pt idx="2500">
                  <c:v>13.79</c:v>
                </c:pt>
                <c:pt idx="2501">
                  <c:v>13.49</c:v>
                </c:pt>
                <c:pt idx="2502">
                  <c:v>13.91</c:v>
                </c:pt>
                <c:pt idx="2503">
                  <c:v>15.42</c:v>
                </c:pt>
                <c:pt idx="2504">
                  <c:v>15.54</c:v>
                </c:pt>
                <c:pt idx="2505">
                  <c:v>15.76</c:v>
                </c:pt>
                <c:pt idx="2506">
                  <c:v>16.03</c:v>
                </c:pt>
                <c:pt idx="2507">
                  <c:v>16.21</c:v>
                </c:pt>
                <c:pt idx="2508">
                  <c:v>13.8</c:v>
                </c:pt>
                <c:pt idx="2509">
                  <c:v>14.15</c:v>
                </c:pt>
                <c:pt idx="2510">
                  <c:v>13.79</c:v>
                </c:pt>
                <c:pt idx="2511">
                  <c:v>13.04</c:v>
                </c:pt>
                <c:pt idx="2512">
                  <c:v>12.48</c:v>
                </c:pt>
                <c:pt idx="2513">
                  <c:v>12.33</c:v>
                </c:pt>
                <c:pt idx="2514">
                  <c:v>12.46</c:v>
                </c:pt>
                <c:pt idx="2515">
                  <c:v>13.56</c:v>
                </c:pt>
                <c:pt idx="2516">
                  <c:v>13.72</c:v>
                </c:pt>
                <c:pt idx="2517">
                  <c:v>14.23</c:v>
                </c:pt>
                <c:pt idx="2518">
                  <c:v>13.76</c:v>
                </c:pt>
                <c:pt idx="2519">
                  <c:v>13.55</c:v>
                </c:pt>
                <c:pt idx="2520">
                  <c:v>12.92</c:v>
                </c:pt>
                <c:pt idx="2521">
                  <c:v>12.87</c:v>
                </c:pt>
                <c:pt idx="2522">
                  <c:v>12.89</c:v>
                </c:pt>
                <c:pt idx="2523">
                  <c:v>12.14</c:v>
                </c:pt>
                <c:pt idx="2524">
                  <c:v>13.28</c:v>
                </c:pt>
                <c:pt idx="2525">
                  <c:v>12.28</c:v>
                </c:pt>
                <c:pt idx="2526">
                  <c:v>12.28</c:v>
                </c:pt>
                <c:pt idx="2527">
                  <c:v>12.53</c:v>
                </c:pt>
                <c:pt idx="2528">
                  <c:v>12.44</c:v>
                </c:pt>
                <c:pt idx="2529">
                  <c:v>12.87</c:v>
                </c:pt>
                <c:pt idx="2530">
                  <c:v>12.84</c:v>
                </c:pt>
                <c:pt idx="2531">
                  <c:v>13.77</c:v>
                </c:pt>
                <c:pt idx="2532">
                  <c:v>18.14</c:v>
                </c:pt>
                <c:pt idx="2533">
                  <c:v>17.420000000000002</c:v>
                </c:pt>
                <c:pt idx="2534">
                  <c:v>15.8</c:v>
                </c:pt>
                <c:pt idx="2535">
                  <c:v>17.350000000000001</c:v>
                </c:pt>
                <c:pt idx="2536">
                  <c:v>17.29</c:v>
                </c:pt>
                <c:pt idx="2537">
                  <c:v>18.41</c:v>
                </c:pt>
                <c:pt idx="2538">
                  <c:v>21.44</c:v>
                </c:pt>
                <c:pt idx="2539">
                  <c:v>19.11</c:v>
                </c:pt>
                <c:pt idx="2540">
                  <c:v>19.95</c:v>
                </c:pt>
                <c:pt idx="2541">
                  <c:v>17.23</c:v>
                </c:pt>
                <c:pt idx="2542">
                  <c:v>15.29</c:v>
                </c:pt>
                <c:pt idx="2543">
                  <c:v>15.26</c:v>
                </c:pt>
                <c:pt idx="2544">
                  <c:v>14.51</c:v>
                </c:pt>
                <c:pt idx="2545">
                  <c:v>14.3</c:v>
                </c:pt>
                <c:pt idx="2546">
                  <c:v>14.14</c:v>
                </c:pt>
                <c:pt idx="2547">
                  <c:v>13.57</c:v>
                </c:pt>
                <c:pt idx="2548">
                  <c:v>13.87</c:v>
                </c:pt>
                <c:pt idx="2549">
                  <c:v>15.5</c:v>
                </c:pt>
                <c:pt idx="2550">
                  <c:v>14.79</c:v>
                </c:pt>
                <c:pt idx="2551">
                  <c:v>14.68</c:v>
                </c:pt>
                <c:pt idx="2552">
                  <c:v>14.23</c:v>
                </c:pt>
                <c:pt idx="2553">
                  <c:v>13.67</c:v>
                </c:pt>
                <c:pt idx="2554">
                  <c:v>14.35</c:v>
                </c:pt>
                <c:pt idx="2555">
                  <c:v>14.04</c:v>
                </c:pt>
                <c:pt idx="2556">
                  <c:v>14</c:v>
                </c:pt>
                <c:pt idx="2557">
                  <c:v>16</c:v>
                </c:pt>
                <c:pt idx="2558">
                  <c:v>14.1</c:v>
                </c:pt>
                <c:pt idx="2559">
                  <c:v>13.89</c:v>
                </c:pt>
                <c:pt idx="2560">
                  <c:v>14.21</c:v>
                </c:pt>
                <c:pt idx="2561">
                  <c:v>14.11</c:v>
                </c:pt>
                <c:pt idx="2562">
                  <c:v>14.2</c:v>
                </c:pt>
                <c:pt idx="2563">
                  <c:v>14.8</c:v>
                </c:pt>
                <c:pt idx="2564">
                  <c:v>14.47</c:v>
                </c:pt>
                <c:pt idx="2565">
                  <c:v>16.22</c:v>
                </c:pt>
                <c:pt idx="2566">
                  <c:v>17.82</c:v>
                </c:pt>
                <c:pt idx="2567">
                  <c:v>15.64</c:v>
                </c:pt>
                <c:pt idx="2568">
                  <c:v>14.52</c:v>
                </c:pt>
                <c:pt idx="2569">
                  <c:v>15.12</c:v>
                </c:pt>
                <c:pt idx="2570">
                  <c:v>14.52</c:v>
                </c:pt>
                <c:pt idx="2571">
                  <c:v>15</c:v>
                </c:pt>
                <c:pt idx="2572">
                  <c:v>15.09</c:v>
                </c:pt>
                <c:pt idx="2573">
                  <c:v>14.02</c:v>
                </c:pt>
                <c:pt idx="2574">
                  <c:v>14.93</c:v>
                </c:pt>
                <c:pt idx="2575">
                  <c:v>14.62</c:v>
                </c:pt>
                <c:pt idx="2576">
                  <c:v>14.41</c:v>
                </c:pt>
                <c:pt idx="2577">
                  <c:v>13.88</c:v>
                </c:pt>
                <c:pt idx="2578">
                  <c:v>13.1</c:v>
                </c:pt>
                <c:pt idx="2579">
                  <c:v>13.09</c:v>
                </c:pt>
                <c:pt idx="2580">
                  <c:v>13.37</c:v>
                </c:pt>
                <c:pt idx="2581">
                  <c:v>13.96</c:v>
                </c:pt>
                <c:pt idx="2582">
                  <c:v>15.57</c:v>
                </c:pt>
                <c:pt idx="2583">
                  <c:v>14.89</c:v>
                </c:pt>
                <c:pt idx="2584">
                  <c:v>13.82</c:v>
                </c:pt>
                <c:pt idx="2585">
                  <c:v>15.89</c:v>
                </c:pt>
                <c:pt idx="2586">
                  <c:v>17.03</c:v>
                </c:pt>
                <c:pt idx="2587">
                  <c:v>16.11</c:v>
                </c:pt>
                <c:pt idx="2588">
                  <c:v>15.61</c:v>
                </c:pt>
                <c:pt idx="2589">
                  <c:v>14.18</c:v>
                </c:pt>
                <c:pt idx="2590">
                  <c:v>13.36</c:v>
                </c:pt>
                <c:pt idx="2591">
                  <c:v>13.25</c:v>
                </c:pt>
                <c:pt idx="2592">
                  <c:v>13.19</c:v>
                </c:pt>
                <c:pt idx="2593">
                  <c:v>13.27</c:v>
                </c:pt>
                <c:pt idx="2594">
                  <c:v>13.32</c:v>
                </c:pt>
                <c:pt idx="2595">
                  <c:v>14.06</c:v>
                </c:pt>
                <c:pt idx="2596">
                  <c:v>13.97</c:v>
                </c:pt>
                <c:pt idx="2597">
                  <c:v>13.71</c:v>
                </c:pt>
                <c:pt idx="2598">
                  <c:v>13.41</c:v>
                </c:pt>
                <c:pt idx="2599">
                  <c:v>13.25</c:v>
                </c:pt>
                <c:pt idx="2600">
                  <c:v>12.91</c:v>
                </c:pt>
                <c:pt idx="2601">
                  <c:v>13.29</c:v>
                </c:pt>
                <c:pt idx="2602">
                  <c:v>13.8</c:v>
                </c:pt>
                <c:pt idx="2603">
                  <c:v>13.4</c:v>
                </c:pt>
                <c:pt idx="2604">
                  <c:v>13.43</c:v>
                </c:pt>
                <c:pt idx="2605">
                  <c:v>12.92</c:v>
                </c:pt>
                <c:pt idx="2606">
                  <c:v>12.23</c:v>
                </c:pt>
                <c:pt idx="2607">
                  <c:v>12.13</c:v>
                </c:pt>
                <c:pt idx="2608">
                  <c:v>12.17</c:v>
                </c:pt>
                <c:pt idx="2609">
                  <c:v>13.17</c:v>
                </c:pt>
                <c:pt idx="2610">
                  <c:v>12.44</c:v>
                </c:pt>
                <c:pt idx="2611">
                  <c:v>12.42</c:v>
                </c:pt>
                <c:pt idx="2612">
                  <c:v>12.96</c:v>
                </c:pt>
                <c:pt idx="2613">
                  <c:v>11.91</c:v>
                </c:pt>
                <c:pt idx="2614">
                  <c:v>12.03</c:v>
                </c:pt>
                <c:pt idx="2615">
                  <c:v>11.36</c:v>
                </c:pt>
                <c:pt idx="2616">
                  <c:v>11.51</c:v>
                </c:pt>
                <c:pt idx="2617">
                  <c:v>11.68</c:v>
                </c:pt>
                <c:pt idx="2618">
                  <c:v>11.57</c:v>
                </c:pt>
                <c:pt idx="2619">
                  <c:v>11.4</c:v>
                </c:pt>
                <c:pt idx="2620">
                  <c:v>11.58</c:v>
                </c:pt>
                <c:pt idx="2621">
                  <c:v>11.87</c:v>
                </c:pt>
                <c:pt idx="2622">
                  <c:v>12.08</c:v>
                </c:pt>
                <c:pt idx="2623">
                  <c:v>11.68</c:v>
                </c:pt>
                <c:pt idx="2624">
                  <c:v>10.73</c:v>
                </c:pt>
                <c:pt idx="2625">
                  <c:v>11.15</c:v>
                </c:pt>
                <c:pt idx="2626">
                  <c:v>10.99</c:v>
                </c:pt>
                <c:pt idx="2627">
                  <c:v>11.6</c:v>
                </c:pt>
                <c:pt idx="2628">
                  <c:v>12.56</c:v>
                </c:pt>
                <c:pt idx="2629">
                  <c:v>12.18</c:v>
                </c:pt>
                <c:pt idx="2630">
                  <c:v>12.65</c:v>
                </c:pt>
                <c:pt idx="2631">
                  <c:v>12.06</c:v>
                </c:pt>
                <c:pt idx="2632">
                  <c:v>10.61</c:v>
                </c:pt>
                <c:pt idx="2633">
                  <c:v>10.62</c:v>
                </c:pt>
                <c:pt idx="2634">
                  <c:v>10.85</c:v>
                </c:pt>
                <c:pt idx="2635">
                  <c:v>10.98</c:v>
                </c:pt>
                <c:pt idx="2636">
                  <c:v>12.13</c:v>
                </c:pt>
                <c:pt idx="2637">
                  <c:v>11.59</c:v>
                </c:pt>
                <c:pt idx="2638">
                  <c:v>11.63</c:v>
                </c:pt>
                <c:pt idx="2639">
                  <c:v>11.26</c:v>
                </c:pt>
                <c:pt idx="2640">
                  <c:v>11.57</c:v>
                </c:pt>
                <c:pt idx="2641">
                  <c:v>11.15</c:v>
                </c:pt>
                <c:pt idx="2642">
                  <c:v>10.82</c:v>
                </c:pt>
                <c:pt idx="2643">
                  <c:v>10.32</c:v>
                </c:pt>
                <c:pt idx="2644">
                  <c:v>11.33</c:v>
                </c:pt>
                <c:pt idx="2645">
                  <c:v>11.98</c:v>
                </c:pt>
                <c:pt idx="2646">
                  <c:v>11.65</c:v>
                </c:pt>
                <c:pt idx="2647">
                  <c:v>12.59</c:v>
                </c:pt>
                <c:pt idx="2648">
                  <c:v>12.08</c:v>
                </c:pt>
                <c:pt idx="2649">
                  <c:v>11.82</c:v>
                </c:pt>
                <c:pt idx="2650">
                  <c:v>11.96</c:v>
                </c:pt>
                <c:pt idx="2651">
                  <c:v>11</c:v>
                </c:pt>
                <c:pt idx="2652">
                  <c:v>14.54</c:v>
                </c:pt>
                <c:pt idx="2653">
                  <c:v>12.06</c:v>
                </c:pt>
                <c:pt idx="2654">
                  <c:v>12.81</c:v>
                </c:pt>
                <c:pt idx="2655">
                  <c:v>12.24</c:v>
                </c:pt>
                <c:pt idx="2656">
                  <c:v>11.52</c:v>
                </c:pt>
                <c:pt idx="2657">
                  <c:v>11.84</c:v>
                </c:pt>
                <c:pt idx="2658">
                  <c:v>12.69</c:v>
                </c:pt>
                <c:pt idx="2659">
                  <c:v>12.56</c:v>
                </c:pt>
                <c:pt idx="2660">
                  <c:v>13.28</c:v>
                </c:pt>
                <c:pt idx="2661">
                  <c:v>13.33</c:v>
                </c:pt>
                <c:pt idx="2662">
                  <c:v>16.95</c:v>
                </c:pt>
                <c:pt idx="2663">
                  <c:v>17.03</c:v>
                </c:pt>
                <c:pt idx="2664">
                  <c:v>15.12</c:v>
                </c:pt>
                <c:pt idx="2665">
                  <c:v>16.87</c:v>
                </c:pt>
                <c:pt idx="2666">
                  <c:v>16.37</c:v>
                </c:pt>
                <c:pt idx="2667">
                  <c:v>16.66</c:v>
                </c:pt>
                <c:pt idx="2668">
                  <c:v>15.77</c:v>
                </c:pt>
                <c:pt idx="2669">
                  <c:v>14.23</c:v>
                </c:pt>
                <c:pt idx="2670">
                  <c:v>14.13</c:v>
                </c:pt>
                <c:pt idx="2671">
                  <c:v>12.9</c:v>
                </c:pt>
                <c:pt idx="2672">
                  <c:v>12.42</c:v>
                </c:pt>
                <c:pt idx="2673">
                  <c:v>13.15</c:v>
                </c:pt>
                <c:pt idx="2674">
                  <c:v>12.32</c:v>
                </c:pt>
                <c:pt idx="2675">
                  <c:v>12.21</c:v>
                </c:pt>
                <c:pt idx="2676">
                  <c:v>11.78</c:v>
                </c:pt>
                <c:pt idx="2677">
                  <c:v>11.76</c:v>
                </c:pt>
                <c:pt idx="2678">
                  <c:v>11.47</c:v>
                </c:pt>
                <c:pt idx="2679">
                  <c:v>11.7</c:v>
                </c:pt>
                <c:pt idx="2680">
                  <c:v>11.63</c:v>
                </c:pt>
                <c:pt idx="2681">
                  <c:v>11.78</c:v>
                </c:pt>
                <c:pt idx="2682">
                  <c:v>12.05</c:v>
                </c:pt>
                <c:pt idx="2683">
                  <c:v>11.98</c:v>
                </c:pt>
                <c:pt idx="2684">
                  <c:v>12.25</c:v>
                </c:pt>
                <c:pt idx="2685">
                  <c:v>12.36</c:v>
                </c:pt>
                <c:pt idx="2686">
                  <c:v>12.64</c:v>
                </c:pt>
                <c:pt idx="2687">
                  <c:v>12.09</c:v>
                </c:pt>
                <c:pt idx="2688">
                  <c:v>12.66</c:v>
                </c:pt>
                <c:pt idx="2689">
                  <c:v>13.5</c:v>
                </c:pt>
                <c:pt idx="2690">
                  <c:v>12.88</c:v>
                </c:pt>
                <c:pt idx="2691">
                  <c:v>12.8</c:v>
                </c:pt>
                <c:pt idx="2692">
                  <c:v>13.31</c:v>
                </c:pt>
                <c:pt idx="2693">
                  <c:v>14.12</c:v>
                </c:pt>
                <c:pt idx="2694">
                  <c:v>12.73</c:v>
                </c:pt>
                <c:pt idx="2695">
                  <c:v>12.65</c:v>
                </c:pt>
                <c:pt idx="2696">
                  <c:v>12.03</c:v>
                </c:pt>
                <c:pt idx="2697">
                  <c:v>12.11</c:v>
                </c:pt>
                <c:pt idx="2698">
                  <c:v>13.69</c:v>
                </c:pt>
                <c:pt idx="2699">
                  <c:v>14.93</c:v>
                </c:pt>
                <c:pt idx="2700">
                  <c:v>13.27</c:v>
                </c:pt>
                <c:pt idx="2701">
                  <c:v>15.64</c:v>
                </c:pt>
                <c:pt idx="2702">
                  <c:v>14.85</c:v>
                </c:pt>
                <c:pt idx="2703">
                  <c:v>15.98</c:v>
                </c:pt>
                <c:pt idx="2704">
                  <c:v>16.309999999999999</c:v>
                </c:pt>
                <c:pt idx="2705">
                  <c:v>16.71</c:v>
                </c:pt>
                <c:pt idx="2706">
                  <c:v>16.16</c:v>
                </c:pt>
                <c:pt idx="2707">
                  <c:v>14.55</c:v>
                </c:pt>
                <c:pt idx="2708">
                  <c:v>15.46</c:v>
                </c:pt>
                <c:pt idx="2709">
                  <c:v>17.2</c:v>
                </c:pt>
                <c:pt idx="2710">
                  <c:v>15.11</c:v>
                </c:pt>
                <c:pt idx="2711">
                  <c:v>18.760000000000002</c:v>
                </c:pt>
                <c:pt idx="2712">
                  <c:v>21.24</c:v>
                </c:pt>
                <c:pt idx="2713">
                  <c:v>24.64</c:v>
                </c:pt>
                <c:pt idx="2714">
                  <c:v>22.79</c:v>
                </c:pt>
                <c:pt idx="2715">
                  <c:v>26.25</c:v>
                </c:pt>
                <c:pt idx="2716">
                  <c:v>25.2</c:v>
                </c:pt>
                <c:pt idx="2717">
                  <c:v>21.99</c:v>
                </c:pt>
                <c:pt idx="2718">
                  <c:v>18.57</c:v>
                </c:pt>
                <c:pt idx="2719">
                  <c:v>16.079999999999998</c:v>
                </c:pt>
                <c:pt idx="2720">
                  <c:v>17.87</c:v>
                </c:pt>
                <c:pt idx="2721">
                  <c:v>16.53</c:v>
                </c:pt>
                <c:pt idx="2722">
                  <c:v>16.11</c:v>
                </c:pt>
                <c:pt idx="2723">
                  <c:v>16.04</c:v>
                </c:pt>
                <c:pt idx="2724">
                  <c:v>14.39</c:v>
                </c:pt>
                <c:pt idx="2725">
                  <c:v>15.15</c:v>
                </c:pt>
                <c:pt idx="2726">
                  <c:v>14.52</c:v>
                </c:pt>
                <c:pt idx="2727">
                  <c:v>14.03</c:v>
                </c:pt>
                <c:pt idx="2728">
                  <c:v>14.73</c:v>
                </c:pt>
                <c:pt idx="2729">
                  <c:v>14.89</c:v>
                </c:pt>
                <c:pt idx="2730">
                  <c:v>14.17</c:v>
                </c:pt>
                <c:pt idx="2731">
                  <c:v>13.67</c:v>
                </c:pt>
                <c:pt idx="2732">
                  <c:v>13.12</c:v>
                </c:pt>
                <c:pt idx="2733">
                  <c:v>12.67</c:v>
                </c:pt>
                <c:pt idx="2734">
                  <c:v>12.92</c:v>
                </c:pt>
                <c:pt idx="2735">
                  <c:v>13.02</c:v>
                </c:pt>
                <c:pt idx="2736">
                  <c:v>13.79</c:v>
                </c:pt>
                <c:pt idx="2737">
                  <c:v>13.31</c:v>
                </c:pt>
                <c:pt idx="2738">
                  <c:v>13.99</c:v>
                </c:pt>
                <c:pt idx="2739">
                  <c:v>13.86</c:v>
                </c:pt>
                <c:pt idx="2740">
                  <c:v>13.96</c:v>
                </c:pt>
                <c:pt idx="2741">
                  <c:v>13.58</c:v>
                </c:pt>
                <c:pt idx="2742">
                  <c:v>12.9</c:v>
                </c:pt>
                <c:pt idx="2743">
                  <c:v>12.62</c:v>
                </c:pt>
                <c:pt idx="2744">
                  <c:v>12.25</c:v>
                </c:pt>
                <c:pt idx="2745">
                  <c:v>12.07</c:v>
                </c:pt>
                <c:pt idx="2746">
                  <c:v>13.33</c:v>
                </c:pt>
                <c:pt idx="2747">
                  <c:v>14.29</c:v>
                </c:pt>
                <c:pt idx="2748">
                  <c:v>12.85</c:v>
                </c:pt>
                <c:pt idx="2749">
                  <c:v>12.47</c:v>
                </c:pt>
                <c:pt idx="2750">
                  <c:v>12.38</c:v>
                </c:pt>
                <c:pt idx="2751">
                  <c:v>11.82</c:v>
                </c:pt>
                <c:pt idx="2752">
                  <c:v>14.21</c:v>
                </c:pt>
                <c:pt idx="2753">
                  <c:v>14.89</c:v>
                </c:pt>
                <c:pt idx="2754">
                  <c:v>18.53</c:v>
                </c:pt>
                <c:pt idx="2755">
                  <c:v>20.079999999999998</c:v>
                </c:pt>
                <c:pt idx="2756">
                  <c:v>21.08</c:v>
                </c:pt>
                <c:pt idx="2757">
                  <c:v>20.420000000000002</c:v>
                </c:pt>
                <c:pt idx="2758">
                  <c:v>23.57</c:v>
                </c:pt>
                <c:pt idx="2759">
                  <c:v>19.440000000000001</c:v>
                </c:pt>
                <c:pt idx="2760">
                  <c:v>16.809999999999999</c:v>
                </c:pt>
                <c:pt idx="2761">
                  <c:v>16.489999999999998</c:v>
                </c:pt>
                <c:pt idx="2762">
                  <c:v>15.25</c:v>
                </c:pt>
                <c:pt idx="2763">
                  <c:v>14.8</c:v>
                </c:pt>
                <c:pt idx="2764">
                  <c:v>14.37</c:v>
                </c:pt>
                <c:pt idx="2765">
                  <c:v>14.5</c:v>
                </c:pt>
                <c:pt idx="2766">
                  <c:v>15.06</c:v>
                </c:pt>
                <c:pt idx="2767">
                  <c:v>15.92</c:v>
                </c:pt>
                <c:pt idx="2768">
                  <c:v>19.2</c:v>
                </c:pt>
                <c:pt idx="2769">
                  <c:v>17.79</c:v>
                </c:pt>
                <c:pt idx="2770">
                  <c:v>19.920000000000002</c:v>
                </c:pt>
                <c:pt idx="2771">
                  <c:v>21.12</c:v>
                </c:pt>
                <c:pt idx="2772">
                  <c:v>19.309999999999999</c:v>
                </c:pt>
                <c:pt idx="2773">
                  <c:v>17.010000000000002</c:v>
                </c:pt>
                <c:pt idx="2774">
                  <c:v>17.55</c:v>
                </c:pt>
                <c:pt idx="2775">
                  <c:v>19.600000000000001</c:v>
                </c:pt>
                <c:pt idx="2776">
                  <c:v>20.56</c:v>
                </c:pt>
                <c:pt idx="2777">
                  <c:v>21.48</c:v>
                </c:pt>
                <c:pt idx="2778">
                  <c:v>22.39</c:v>
                </c:pt>
                <c:pt idx="2779">
                  <c:v>20.95</c:v>
                </c:pt>
                <c:pt idx="2780">
                  <c:v>19.89</c:v>
                </c:pt>
                <c:pt idx="2781">
                  <c:v>18.850000000000001</c:v>
                </c:pt>
                <c:pt idx="2782">
                  <c:v>16.399999999999999</c:v>
                </c:pt>
                <c:pt idx="2783">
                  <c:v>16.66</c:v>
                </c:pt>
                <c:pt idx="2784">
                  <c:v>15.52</c:v>
                </c:pt>
                <c:pt idx="2785">
                  <c:v>17.22</c:v>
                </c:pt>
                <c:pt idx="2786">
                  <c:v>20.440000000000001</c:v>
                </c:pt>
                <c:pt idx="2787">
                  <c:v>18.760000000000002</c:v>
                </c:pt>
                <c:pt idx="2788">
                  <c:v>20.97</c:v>
                </c:pt>
                <c:pt idx="2789">
                  <c:v>19.43</c:v>
                </c:pt>
                <c:pt idx="2790">
                  <c:v>17.329999999999998</c:v>
                </c:pt>
                <c:pt idx="2791">
                  <c:v>18.329999999999998</c:v>
                </c:pt>
                <c:pt idx="2792">
                  <c:v>16.850000000000001</c:v>
                </c:pt>
                <c:pt idx="2793">
                  <c:v>17.29</c:v>
                </c:pt>
                <c:pt idx="2794">
                  <c:v>18.55</c:v>
                </c:pt>
                <c:pt idx="2795">
                  <c:v>17.23</c:v>
                </c:pt>
                <c:pt idx="2796">
                  <c:v>16.96</c:v>
                </c:pt>
                <c:pt idx="2797">
                  <c:v>15.34</c:v>
                </c:pt>
                <c:pt idx="2798">
                  <c:v>14.69</c:v>
                </c:pt>
                <c:pt idx="2799">
                  <c:v>15.8</c:v>
                </c:pt>
                <c:pt idx="2800">
                  <c:v>15.45</c:v>
                </c:pt>
                <c:pt idx="2801">
                  <c:v>15.29</c:v>
                </c:pt>
                <c:pt idx="2802">
                  <c:v>14.3</c:v>
                </c:pt>
                <c:pt idx="2803">
                  <c:v>14.56</c:v>
                </c:pt>
                <c:pt idx="2804">
                  <c:v>13.69</c:v>
                </c:pt>
                <c:pt idx="2805">
                  <c:v>13.84</c:v>
                </c:pt>
                <c:pt idx="2806">
                  <c:v>13.91</c:v>
                </c:pt>
                <c:pt idx="2807">
                  <c:v>13.34</c:v>
                </c:pt>
                <c:pt idx="2808">
                  <c:v>13.04</c:v>
                </c:pt>
                <c:pt idx="2809">
                  <c:v>13.86</c:v>
                </c:pt>
                <c:pt idx="2810">
                  <c:v>14.23</c:v>
                </c:pt>
                <c:pt idx="2811">
                  <c:v>14.04</c:v>
                </c:pt>
                <c:pt idx="2812">
                  <c:v>15.2</c:v>
                </c:pt>
                <c:pt idx="2813">
                  <c:v>15.06</c:v>
                </c:pt>
                <c:pt idx="2814">
                  <c:v>16.690000000000001</c:v>
                </c:pt>
                <c:pt idx="2815">
                  <c:v>16.87</c:v>
                </c:pt>
                <c:pt idx="2816">
                  <c:v>15.42</c:v>
                </c:pt>
                <c:pt idx="2817">
                  <c:v>16</c:v>
                </c:pt>
                <c:pt idx="2818">
                  <c:v>15.61</c:v>
                </c:pt>
                <c:pt idx="2819">
                  <c:v>15.66</c:v>
                </c:pt>
                <c:pt idx="2820">
                  <c:v>13.97</c:v>
                </c:pt>
                <c:pt idx="2821">
                  <c:v>14.07</c:v>
                </c:pt>
                <c:pt idx="2822">
                  <c:v>13.02</c:v>
                </c:pt>
                <c:pt idx="2823">
                  <c:v>13.41</c:v>
                </c:pt>
                <c:pt idx="2824">
                  <c:v>13.62</c:v>
                </c:pt>
                <c:pt idx="2825">
                  <c:v>15.44</c:v>
                </c:pt>
                <c:pt idx="2826">
                  <c:v>15.8</c:v>
                </c:pt>
                <c:pt idx="2827">
                  <c:v>15.07</c:v>
                </c:pt>
                <c:pt idx="2828">
                  <c:v>14.51</c:v>
                </c:pt>
                <c:pt idx="2829">
                  <c:v>15.29</c:v>
                </c:pt>
                <c:pt idx="2830">
                  <c:v>15.11</c:v>
                </c:pt>
                <c:pt idx="2831">
                  <c:v>14.67</c:v>
                </c:pt>
                <c:pt idx="2832">
                  <c:v>14.74</c:v>
                </c:pt>
                <c:pt idx="2833">
                  <c:v>14.78</c:v>
                </c:pt>
                <c:pt idx="2834">
                  <c:v>13.98</c:v>
                </c:pt>
                <c:pt idx="2835">
                  <c:v>13.09</c:v>
                </c:pt>
                <c:pt idx="2836">
                  <c:v>12.58</c:v>
                </c:pt>
                <c:pt idx="2837">
                  <c:v>13.94</c:v>
                </c:pt>
                <c:pt idx="2838">
                  <c:v>13.67</c:v>
                </c:pt>
                <c:pt idx="2839">
                  <c:v>12.84</c:v>
                </c:pt>
                <c:pt idx="2840">
                  <c:v>12.6</c:v>
                </c:pt>
                <c:pt idx="2841">
                  <c:v>13.89</c:v>
                </c:pt>
                <c:pt idx="2842">
                  <c:v>13.3</c:v>
                </c:pt>
                <c:pt idx="2843">
                  <c:v>13.25</c:v>
                </c:pt>
                <c:pt idx="2844">
                  <c:v>12.71</c:v>
                </c:pt>
                <c:pt idx="2845">
                  <c:v>12.48</c:v>
                </c:pt>
                <c:pt idx="2846">
                  <c:v>12.29</c:v>
                </c:pt>
                <c:pt idx="2847">
                  <c:v>13.12</c:v>
                </c:pt>
                <c:pt idx="2848">
                  <c:v>12.41</c:v>
                </c:pt>
                <c:pt idx="2849">
                  <c:v>13.39</c:v>
                </c:pt>
                <c:pt idx="2850">
                  <c:v>14.55</c:v>
                </c:pt>
                <c:pt idx="2851">
                  <c:v>12.7</c:v>
                </c:pt>
                <c:pt idx="2852">
                  <c:v>12.85</c:v>
                </c:pt>
                <c:pt idx="2853">
                  <c:v>14.31</c:v>
                </c:pt>
                <c:pt idx="2854">
                  <c:v>15.15</c:v>
                </c:pt>
                <c:pt idx="2855">
                  <c:v>15.13</c:v>
                </c:pt>
                <c:pt idx="2856">
                  <c:v>12.86</c:v>
                </c:pt>
                <c:pt idx="2857">
                  <c:v>13.85</c:v>
                </c:pt>
                <c:pt idx="2858">
                  <c:v>13.86</c:v>
                </c:pt>
                <c:pt idx="2859">
                  <c:v>13.76</c:v>
                </c:pt>
                <c:pt idx="2860">
                  <c:v>12.74</c:v>
                </c:pt>
                <c:pt idx="2861">
                  <c:v>12.38</c:v>
                </c:pt>
                <c:pt idx="2862">
                  <c:v>12.73</c:v>
                </c:pt>
                <c:pt idx="2863">
                  <c:v>12.85</c:v>
                </c:pt>
                <c:pt idx="2864">
                  <c:v>12.88</c:v>
                </c:pt>
                <c:pt idx="2865">
                  <c:v>12.11</c:v>
                </c:pt>
                <c:pt idx="2866">
                  <c:v>12.13</c:v>
                </c:pt>
                <c:pt idx="2867">
                  <c:v>14.06</c:v>
                </c:pt>
                <c:pt idx="2868">
                  <c:v>13.27</c:v>
                </c:pt>
                <c:pt idx="2869">
                  <c:v>13.31</c:v>
                </c:pt>
                <c:pt idx="2870">
                  <c:v>13.84</c:v>
                </c:pt>
                <c:pt idx="2871">
                  <c:v>13.97</c:v>
                </c:pt>
                <c:pt idx="2872">
                  <c:v>14.24</c:v>
                </c:pt>
                <c:pt idx="2873">
                  <c:v>13.66</c:v>
                </c:pt>
                <c:pt idx="2874">
                  <c:v>14.71</c:v>
                </c:pt>
                <c:pt idx="2875">
                  <c:v>14.21</c:v>
                </c:pt>
                <c:pt idx="2876">
                  <c:v>15.29</c:v>
                </c:pt>
                <c:pt idx="2877">
                  <c:v>14.47</c:v>
                </c:pt>
                <c:pt idx="2878">
                  <c:v>13.22</c:v>
                </c:pt>
                <c:pt idx="2879">
                  <c:v>12.85</c:v>
                </c:pt>
                <c:pt idx="2880">
                  <c:v>13.78</c:v>
                </c:pt>
                <c:pt idx="2881">
                  <c:v>15.39</c:v>
                </c:pt>
                <c:pt idx="2882">
                  <c:v>14.81</c:v>
                </c:pt>
                <c:pt idx="2883">
                  <c:v>14.5</c:v>
                </c:pt>
                <c:pt idx="2884">
                  <c:v>13.19</c:v>
                </c:pt>
                <c:pt idx="2885">
                  <c:v>13.96</c:v>
                </c:pt>
                <c:pt idx="2886">
                  <c:v>12.74</c:v>
                </c:pt>
                <c:pt idx="2887">
                  <c:v>12.11</c:v>
                </c:pt>
                <c:pt idx="2888">
                  <c:v>13.26</c:v>
                </c:pt>
                <c:pt idx="2889">
                  <c:v>14.01</c:v>
                </c:pt>
                <c:pt idx="2890">
                  <c:v>14.02</c:v>
                </c:pt>
                <c:pt idx="2891">
                  <c:v>18.850000000000001</c:v>
                </c:pt>
                <c:pt idx="2892">
                  <c:v>18.23</c:v>
                </c:pt>
                <c:pt idx="2893">
                  <c:v>16.09</c:v>
                </c:pt>
                <c:pt idx="2894">
                  <c:v>16.79</c:v>
                </c:pt>
                <c:pt idx="2895">
                  <c:v>17.010000000000002</c:v>
                </c:pt>
                <c:pt idx="2896">
                  <c:v>16.09</c:v>
                </c:pt>
                <c:pt idx="2897">
                  <c:v>19.66</c:v>
                </c:pt>
                <c:pt idx="2898">
                  <c:v>19.97</c:v>
                </c:pt>
                <c:pt idx="2899">
                  <c:v>16.829999999999998</c:v>
                </c:pt>
                <c:pt idx="2900">
                  <c:v>13.9</c:v>
                </c:pt>
                <c:pt idx="2901">
                  <c:v>13.37</c:v>
                </c:pt>
                <c:pt idx="2902">
                  <c:v>13.23</c:v>
                </c:pt>
                <c:pt idx="2903">
                  <c:v>12.11</c:v>
                </c:pt>
                <c:pt idx="2904">
                  <c:v>11.95</c:v>
                </c:pt>
                <c:pt idx="2905">
                  <c:v>12.25</c:v>
                </c:pt>
                <c:pt idx="2906">
                  <c:v>12.22</c:v>
                </c:pt>
                <c:pt idx="2907">
                  <c:v>12.12</c:v>
                </c:pt>
                <c:pt idx="2908">
                  <c:v>12.64</c:v>
                </c:pt>
                <c:pt idx="2909">
                  <c:v>13.74</c:v>
                </c:pt>
                <c:pt idx="2910">
                  <c:v>15.6</c:v>
                </c:pt>
                <c:pt idx="2911">
                  <c:v>13.44</c:v>
                </c:pt>
                <c:pt idx="2912">
                  <c:v>12.5</c:v>
                </c:pt>
                <c:pt idx="2913">
                  <c:v>12.13</c:v>
                </c:pt>
                <c:pt idx="2914">
                  <c:v>12.12</c:v>
                </c:pt>
                <c:pt idx="2915">
                  <c:v>12.56</c:v>
                </c:pt>
                <c:pt idx="2916">
                  <c:v>13</c:v>
                </c:pt>
                <c:pt idx="2917">
                  <c:v>12.51</c:v>
                </c:pt>
                <c:pt idx="2918">
                  <c:v>13.77</c:v>
                </c:pt>
                <c:pt idx="2919">
                  <c:v>13.39</c:v>
                </c:pt>
                <c:pt idx="2920">
                  <c:v>12.23</c:v>
                </c:pt>
                <c:pt idx="2921">
                  <c:v>13.71</c:v>
                </c:pt>
                <c:pt idx="2922">
                  <c:v>13.61</c:v>
                </c:pt>
                <c:pt idx="2923">
                  <c:v>13.49</c:v>
                </c:pt>
                <c:pt idx="2924">
                  <c:v>12.83</c:v>
                </c:pt>
                <c:pt idx="2925">
                  <c:v>13.02</c:v>
                </c:pt>
                <c:pt idx="2926">
                  <c:v>13.79</c:v>
                </c:pt>
                <c:pt idx="2927">
                  <c:v>15.25</c:v>
                </c:pt>
                <c:pt idx="2928">
                  <c:v>19.14</c:v>
                </c:pt>
                <c:pt idx="2929">
                  <c:v>28.03</c:v>
                </c:pt>
                <c:pt idx="2930">
                  <c:v>40.74</c:v>
                </c:pt>
                <c:pt idx="2931">
                  <c:v>36.020000000000003</c:v>
                </c:pt>
                <c:pt idx="2932">
                  <c:v>30.32</c:v>
                </c:pt>
                <c:pt idx="2933">
                  <c:v>26.1</c:v>
                </c:pt>
                <c:pt idx="2934">
                  <c:v>26.05</c:v>
                </c:pt>
                <c:pt idx="2935">
                  <c:v>28.43</c:v>
                </c:pt>
                <c:pt idx="2936">
                  <c:v>31.4</c:v>
                </c:pt>
                <c:pt idx="2937">
                  <c:v>26.09</c:v>
                </c:pt>
                <c:pt idx="2938">
                  <c:v>25.61</c:v>
                </c:pt>
                <c:pt idx="2939">
                  <c:v>27.8</c:v>
                </c:pt>
                <c:pt idx="2940">
                  <c:v>24.9</c:v>
                </c:pt>
                <c:pt idx="2941">
                  <c:v>26.23</c:v>
                </c:pt>
                <c:pt idx="2942">
                  <c:v>24.37</c:v>
                </c:pt>
                <c:pt idx="2943">
                  <c:v>23.2</c:v>
                </c:pt>
                <c:pt idx="2944">
                  <c:v>24.25</c:v>
                </c:pt>
                <c:pt idx="2945">
                  <c:v>22.54</c:v>
                </c:pt>
                <c:pt idx="2946">
                  <c:v>21.35</c:v>
                </c:pt>
                <c:pt idx="2947">
                  <c:v>21.14</c:v>
                </c:pt>
                <c:pt idx="2948">
                  <c:v>22.28</c:v>
                </c:pt>
                <c:pt idx="2949">
                  <c:v>20.14</c:v>
                </c:pt>
                <c:pt idx="2950">
                  <c:v>22.44</c:v>
                </c:pt>
                <c:pt idx="2951">
                  <c:v>22.13</c:v>
                </c:pt>
                <c:pt idx="2952">
                  <c:v>23.47</c:v>
                </c:pt>
                <c:pt idx="2953">
                  <c:v>23.62</c:v>
                </c:pt>
                <c:pt idx="2954">
                  <c:v>27.63</c:v>
                </c:pt>
                <c:pt idx="2955">
                  <c:v>26.83</c:v>
                </c:pt>
                <c:pt idx="2956">
                  <c:v>24.5</c:v>
                </c:pt>
                <c:pt idx="2957">
                  <c:v>22.55</c:v>
                </c:pt>
                <c:pt idx="2958">
                  <c:v>20.94</c:v>
                </c:pt>
                <c:pt idx="2959">
                  <c:v>19.54</c:v>
                </c:pt>
                <c:pt idx="2960">
                  <c:v>19.399999999999999</c:v>
                </c:pt>
                <c:pt idx="2961">
                  <c:v>18.399999999999999</c:v>
                </c:pt>
                <c:pt idx="2962">
                  <c:v>17.420000000000002</c:v>
                </c:pt>
                <c:pt idx="2963">
                  <c:v>17.079999999999998</c:v>
                </c:pt>
                <c:pt idx="2964">
                  <c:v>16.170000000000002</c:v>
                </c:pt>
                <c:pt idx="2965">
                  <c:v>17.670000000000002</c:v>
                </c:pt>
                <c:pt idx="2966">
                  <c:v>18.03</c:v>
                </c:pt>
                <c:pt idx="2967">
                  <c:v>16.05</c:v>
                </c:pt>
                <c:pt idx="2968">
                  <c:v>15.05</c:v>
                </c:pt>
                <c:pt idx="2969">
                  <c:v>14.98</c:v>
                </c:pt>
                <c:pt idx="2970">
                  <c:v>15.75</c:v>
                </c:pt>
                <c:pt idx="2971">
                  <c:v>16.7</c:v>
                </c:pt>
                <c:pt idx="2972">
                  <c:v>14.45</c:v>
                </c:pt>
              </c:numCache>
            </c:numRef>
          </c:val>
          <c:smooth val="0"/>
        </c:ser>
        <c:dLbls>
          <c:showLegendKey val="0"/>
          <c:showVal val="0"/>
          <c:showCatName val="0"/>
          <c:showSerName val="0"/>
          <c:showPercent val="0"/>
          <c:showBubbleSize val="0"/>
        </c:dLbls>
        <c:smooth val="0"/>
        <c:axId val="424278336"/>
        <c:axId val="424275200"/>
      </c:lineChart>
      <c:catAx>
        <c:axId val="424278336"/>
        <c:scaling>
          <c:orientation val="minMax"/>
        </c:scaling>
        <c:delete val="0"/>
        <c:axPos val="b"/>
        <c:numFmt formatCode="General" sourceLinked="0"/>
        <c:majorTickMark val="out"/>
        <c:minorTickMark val="none"/>
        <c:tickLblPos val="nextTo"/>
        <c:crossAx val="424275200"/>
        <c:crosses val="autoZero"/>
        <c:auto val="1"/>
        <c:lblAlgn val="ctr"/>
        <c:lblOffset val="100"/>
        <c:noMultiLvlLbl val="0"/>
      </c:catAx>
      <c:valAx>
        <c:axId val="424275200"/>
        <c:scaling>
          <c:orientation val="minMax"/>
        </c:scaling>
        <c:delete val="0"/>
        <c:axPos val="l"/>
        <c:majorGridlines/>
        <c:numFmt formatCode="General" sourceLinked="1"/>
        <c:majorTickMark val="out"/>
        <c:minorTickMark val="none"/>
        <c:tickLblPos val="nextTo"/>
        <c:crossAx val="424278336"/>
        <c:crosses val="autoZero"/>
        <c:crossBetween val="between"/>
      </c:valAx>
    </c:plotArea>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600" b="0" i="0" baseline="0">
                <a:effectLst/>
              </a:rPr>
              <a:t>China "hard landing" scenario</a:t>
            </a:r>
            <a:endParaRPr lang="en-US" sz="1600">
              <a:effectLst/>
            </a:endParaRPr>
          </a:p>
          <a:p>
            <a:pPr>
              <a:defRPr sz="1400" b="0" i="0" u="none" strike="noStrike" kern="1200" spc="0" baseline="0">
                <a:solidFill>
                  <a:schemeClr val="tx1">
                    <a:lumMod val="65000"/>
                    <a:lumOff val="35000"/>
                  </a:schemeClr>
                </a:solidFill>
                <a:latin typeface="+mn-lt"/>
                <a:ea typeface="+mn-ea"/>
                <a:cs typeface="+mn-cs"/>
              </a:defRPr>
            </a:pPr>
            <a:r>
              <a:rPr lang="en-US" sz="1600" b="0" i="0" baseline="0">
                <a:effectLst/>
              </a:rPr>
              <a:t>(deviation of GDP growth from baseline, first two years)</a:t>
            </a:r>
            <a:endParaRPr lang="en-US" sz="1600">
              <a:effectLst/>
            </a:endParaRPr>
          </a:p>
        </c:rich>
      </c:tx>
      <c:layout/>
      <c:overlay val="0"/>
      <c:spPr>
        <a:noFill/>
        <a:ln>
          <a:noFill/>
        </a:ln>
        <a:effectLst/>
      </c:spPr>
    </c:title>
    <c:autoTitleDeleted val="0"/>
    <c:plotArea>
      <c:layout/>
      <c:barChart>
        <c:barDir val="col"/>
        <c:grouping val="stacked"/>
        <c:varyColors val="0"/>
        <c:ser>
          <c:idx val="0"/>
          <c:order val="0"/>
          <c:tx>
            <c:strRef>
              <c:f>'[Chart 2 in Microsoft PowerPoint]Option1'!$Z$38</c:f>
              <c:strCache>
                <c:ptCount val="1"/>
                <c:pt idx="0">
                  <c:v>Trade+other effect</c:v>
                </c:pt>
              </c:strCache>
            </c:strRef>
          </c:tx>
          <c:spPr>
            <a:solidFill>
              <a:schemeClr val="accent1"/>
            </a:solidFill>
            <a:ln>
              <a:noFill/>
            </a:ln>
            <a:effectLst/>
          </c:spPr>
          <c:invertIfNegative val="0"/>
          <c:cat>
            <c:strRef>
              <c:f>'[Chart 2 in Microsoft PowerPoint]Option1'!$U$39:$U$46</c:f>
              <c:strCache>
                <c:ptCount val="8"/>
                <c:pt idx="0">
                  <c:v>China</c:v>
                </c:pt>
                <c:pt idx="1">
                  <c:v>US</c:v>
                </c:pt>
                <c:pt idx="2">
                  <c:v>Euro Area</c:v>
                </c:pt>
                <c:pt idx="3">
                  <c:v>Japan</c:v>
                </c:pt>
                <c:pt idx="4">
                  <c:v>EA ex PRC</c:v>
                </c:pt>
                <c:pt idx="5">
                  <c:v>LA</c:v>
                </c:pt>
                <c:pt idx="6">
                  <c:v>RC</c:v>
                </c:pt>
                <c:pt idx="7">
                  <c:v>World</c:v>
                </c:pt>
              </c:strCache>
            </c:strRef>
          </c:cat>
          <c:val>
            <c:numRef>
              <c:f>'[Chart 2 in Microsoft PowerPoint]Option1'!$Z$39:$Z$46</c:f>
              <c:numCache>
                <c:formatCode>0.00</c:formatCode>
                <c:ptCount val="8"/>
                <c:pt idx="0">
                  <c:v>-2.1</c:v>
                </c:pt>
                <c:pt idx="1">
                  <c:v>-0.30000000000000004</c:v>
                </c:pt>
                <c:pt idx="2">
                  <c:v>-0.45000000000000007</c:v>
                </c:pt>
                <c:pt idx="3">
                  <c:v>-1.25</c:v>
                </c:pt>
                <c:pt idx="4">
                  <c:v>-1.6000000000000005</c:v>
                </c:pt>
                <c:pt idx="5">
                  <c:v>-0.55000000000000004</c:v>
                </c:pt>
                <c:pt idx="6">
                  <c:v>-9.9999999999999978E-2</c:v>
                </c:pt>
                <c:pt idx="7">
                  <c:v>-0.95</c:v>
                </c:pt>
              </c:numCache>
            </c:numRef>
          </c:val>
        </c:ser>
        <c:ser>
          <c:idx val="1"/>
          <c:order val="1"/>
          <c:tx>
            <c:strRef>
              <c:f>'[Chart 2 in Microsoft PowerPoint]Option1'!$AA$38</c:f>
              <c:strCache>
                <c:ptCount val="1"/>
                <c:pt idx="0">
                  <c:v>Commodity price effect</c:v>
                </c:pt>
              </c:strCache>
            </c:strRef>
          </c:tx>
          <c:spPr>
            <a:solidFill>
              <a:schemeClr val="accent2"/>
            </a:solidFill>
            <a:ln>
              <a:noFill/>
            </a:ln>
            <a:effectLst/>
          </c:spPr>
          <c:invertIfNegative val="0"/>
          <c:cat>
            <c:strRef>
              <c:f>'[Chart 2 in Microsoft PowerPoint]Option1'!$U$39:$U$46</c:f>
              <c:strCache>
                <c:ptCount val="8"/>
                <c:pt idx="0">
                  <c:v>China</c:v>
                </c:pt>
                <c:pt idx="1">
                  <c:v>US</c:v>
                </c:pt>
                <c:pt idx="2">
                  <c:v>Euro Area</c:v>
                </c:pt>
                <c:pt idx="3">
                  <c:v>Japan</c:v>
                </c:pt>
                <c:pt idx="4">
                  <c:v>EA ex PRC</c:v>
                </c:pt>
                <c:pt idx="5">
                  <c:v>LA</c:v>
                </c:pt>
                <c:pt idx="6">
                  <c:v>RC</c:v>
                </c:pt>
                <c:pt idx="7">
                  <c:v>World</c:v>
                </c:pt>
              </c:strCache>
            </c:strRef>
          </c:cat>
          <c:val>
            <c:numRef>
              <c:f>'[Chart 2 in Microsoft PowerPoint]Option1'!$AA$39:$AA$46</c:f>
              <c:numCache>
                <c:formatCode>0.00</c:formatCode>
                <c:ptCount val="8"/>
                <c:pt idx="0">
                  <c:v>0</c:v>
                </c:pt>
                <c:pt idx="1">
                  <c:v>0.35000000000000009</c:v>
                </c:pt>
                <c:pt idx="2">
                  <c:v>0.25000000000000011</c:v>
                </c:pt>
                <c:pt idx="3">
                  <c:v>0.24999999999999994</c:v>
                </c:pt>
                <c:pt idx="4">
                  <c:v>0.30000000000000027</c:v>
                </c:pt>
                <c:pt idx="5">
                  <c:v>-0.15000000000000013</c:v>
                </c:pt>
                <c:pt idx="6">
                  <c:v>-0.4</c:v>
                </c:pt>
                <c:pt idx="7">
                  <c:v>9.9999999999999867E-2</c:v>
                </c:pt>
              </c:numCache>
            </c:numRef>
          </c:val>
        </c:ser>
        <c:ser>
          <c:idx val="2"/>
          <c:order val="2"/>
          <c:tx>
            <c:strRef>
              <c:f>'[Chart 2 in Microsoft PowerPoint]Option1'!$AB$38</c:f>
              <c:strCache>
                <c:ptCount val="1"/>
                <c:pt idx="0">
                  <c:v>Financial shock effect</c:v>
                </c:pt>
              </c:strCache>
            </c:strRef>
          </c:tx>
          <c:spPr>
            <a:solidFill>
              <a:schemeClr val="accent3"/>
            </a:solidFill>
            <a:ln>
              <a:noFill/>
            </a:ln>
            <a:effectLst/>
          </c:spPr>
          <c:invertIfNegative val="0"/>
          <c:cat>
            <c:strRef>
              <c:f>'[Chart 2 in Microsoft PowerPoint]Option1'!$U$39:$U$46</c:f>
              <c:strCache>
                <c:ptCount val="8"/>
                <c:pt idx="0">
                  <c:v>China</c:v>
                </c:pt>
                <c:pt idx="1">
                  <c:v>US</c:v>
                </c:pt>
                <c:pt idx="2">
                  <c:v>Euro Area</c:v>
                </c:pt>
                <c:pt idx="3">
                  <c:v>Japan</c:v>
                </c:pt>
                <c:pt idx="4">
                  <c:v>EA ex PRC</c:v>
                </c:pt>
                <c:pt idx="5">
                  <c:v>LA</c:v>
                </c:pt>
                <c:pt idx="6">
                  <c:v>RC</c:v>
                </c:pt>
                <c:pt idx="7">
                  <c:v>World</c:v>
                </c:pt>
              </c:strCache>
            </c:strRef>
          </c:cat>
          <c:val>
            <c:numRef>
              <c:f>'[Chart 2 in Microsoft PowerPoint]Option1'!$AB$39:$AB$46</c:f>
              <c:numCache>
                <c:formatCode>0.00</c:formatCode>
                <c:ptCount val="8"/>
                <c:pt idx="0">
                  <c:v>-0.19999999999999973</c:v>
                </c:pt>
                <c:pt idx="1">
                  <c:v>-0.44999999999999996</c:v>
                </c:pt>
                <c:pt idx="2">
                  <c:v>-0.44999999999999996</c:v>
                </c:pt>
                <c:pt idx="3">
                  <c:v>-0.24999999999999994</c:v>
                </c:pt>
                <c:pt idx="4">
                  <c:v>-0.14999999999999991</c:v>
                </c:pt>
                <c:pt idx="5">
                  <c:v>-0.19999999999999996</c:v>
                </c:pt>
                <c:pt idx="6">
                  <c:v>-0.24999999999999994</c:v>
                </c:pt>
                <c:pt idx="7">
                  <c:v>-0.30000000000000004</c:v>
                </c:pt>
              </c:numCache>
            </c:numRef>
          </c:val>
        </c:ser>
        <c:dLbls>
          <c:showLegendKey val="0"/>
          <c:showVal val="0"/>
          <c:showCatName val="0"/>
          <c:showSerName val="0"/>
          <c:showPercent val="0"/>
          <c:showBubbleSize val="0"/>
        </c:dLbls>
        <c:gapWidth val="150"/>
        <c:overlap val="100"/>
        <c:axId val="464994360"/>
        <c:axId val="464995144"/>
      </c:barChart>
      <c:scatterChart>
        <c:scatterStyle val="lineMarker"/>
        <c:varyColors val="0"/>
        <c:ser>
          <c:idx val="3"/>
          <c:order val="3"/>
          <c:tx>
            <c:strRef>
              <c:f>'[Chart 2 in Microsoft PowerPoint]Option1'!$AC$38</c:f>
              <c:strCache>
                <c:ptCount val="1"/>
                <c:pt idx="0">
                  <c:v>Total effect</c:v>
                </c:pt>
              </c:strCache>
            </c:strRef>
          </c:tx>
          <c:spPr>
            <a:ln w="25400" cap="rnd">
              <a:noFill/>
              <a:round/>
            </a:ln>
            <a:effectLst/>
          </c:spPr>
          <c:marker>
            <c:symbol val="circle"/>
            <c:size val="11"/>
            <c:spPr>
              <a:solidFill>
                <a:srgbClr val="FFFF00"/>
              </a:solidFill>
              <a:ln w="9525">
                <a:solidFill>
                  <a:schemeClr val="tx1"/>
                </a:solidFill>
              </a:ln>
              <a:effectLst/>
            </c:spPr>
          </c:marker>
          <c:xVal>
            <c:strRef>
              <c:f>'[Chart 2 in Microsoft PowerPoint]Option1'!$U$39:$U$46</c:f>
              <c:strCache>
                <c:ptCount val="8"/>
                <c:pt idx="0">
                  <c:v>China</c:v>
                </c:pt>
                <c:pt idx="1">
                  <c:v>US</c:v>
                </c:pt>
                <c:pt idx="2">
                  <c:v>Euro Area</c:v>
                </c:pt>
                <c:pt idx="3">
                  <c:v>Japan</c:v>
                </c:pt>
                <c:pt idx="4">
                  <c:v>EA ex PRC</c:v>
                </c:pt>
                <c:pt idx="5">
                  <c:v>LA</c:v>
                </c:pt>
                <c:pt idx="6">
                  <c:v>RC</c:v>
                </c:pt>
                <c:pt idx="7">
                  <c:v>World</c:v>
                </c:pt>
              </c:strCache>
            </c:strRef>
          </c:xVal>
          <c:yVal>
            <c:numRef>
              <c:f>'[Chart 2 in Microsoft PowerPoint]Option1'!$AC$39:$AC$46</c:f>
              <c:numCache>
                <c:formatCode>0.00</c:formatCode>
                <c:ptCount val="8"/>
                <c:pt idx="0">
                  <c:v>-2.2999999999999998</c:v>
                </c:pt>
                <c:pt idx="1">
                  <c:v>-0.39999999999999991</c:v>
                </c:pt>
                <c:pt idx="2">
                  <c:v>-0.64999999999999991</c:v>
                </c:pt>
                <c:pt idx="3">
                  <c:v>-1.25</c:v>
                </c:pt>
                <c:pt idx="4">
                  <c:v>-1.4500000000000002</c:v>
                </c:pt>
                <c:pt idx="5">
                  <c:v>-0.90000000000000013</c:v>
                </c:pt>
                <c:pt idx="6">
                  <c:v>-0.75</c:v>
                </c:pt>
                <c:pt idx="7">
                  <c:v>-1.1500000000000001</c:v>
                </c:pt>
              </c:numCache>
            </c:numRef>
          </c:yVal>
          <c:smooth val="0"/>
        </c:ser>
        <c:dLbls>
          <c:showLegendKey val="0"/>
          <c:showVal val="0"/>
          <c:showCatName val="0"/>
          <c:showSerName val="0"/>
          <c:showPercent val="0"/>
          <c:showBubbleSize val="0"/>
        </c:dLbls>
        <c:axId val="464994360"/>
        <c:axId val="464995144"/>
      </c:scatterChart>
      <c:catAx>
        <c:axId val="464994360"/>
        <c:scaling>
          <c:orientation val="minMax"/>
        </c:scaling>
        <c:delete val="0"/>
        <c:axPos val="b"/>
        <c:numFmt formatCode="General" sourceLinked="1"/>
        <c:majorTickMark val="none"/>
        <c:minorTickMark val="none"/>
        <c:tickLblPos val="low"/>
        <c:spPr>
          <a:noFill/>
          <a:ln w="9525"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64995144"/>
        <c:crosses val="autoZero"/>
        <c:auto val="1"/>
        <c:lblAlgn val="ctr"/>
        <c:lblOffset val="100"/>
        <c:noMultiLvlLbl val="0"/>
      </c:catAx>
      <c:valAx>
        <c:axId val="464995144"/>
        <c:scaling>
          <c:orientation val="minMax"/>
        </c:scaling>
        <c:delete val="0"/>
        <c:axPos val="l"/>
        <c:title>
          <c:tx>
            <c:rich>
              <a:bodyPr rot="-5400000" vert="horz"/>
              <a:lstStyle/>
              <a:p>
                <a:pPr>
                  <a:defRPr/>
                </a:pPr>
                <a:r>
                  <a:rPr lang="en-US" dirty="0" smtClean="0"/>
                  <a:t>Percent</a:t>
                </a:r>
                <a:endParaRPr lang="en-US" dirty="0"/>
              </a:p>
            </c:rich>
          </c:tx>
          <c:layout/>
          <c:overlay val="0"/>
        </c:title>
        <c:numFmt formatCode="0.00"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64994360"/>
        <c:crosses val="autoZero"/>
        <c:crossBetween val="between"/>
        <c:majorUnit val="0.8"/>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Hard landing</a:t>
            </a:r>
          </a:p>
        </c:rich>
      </c:tx>
      <c:layout/>
      <c:overlay val="0"/>
      <c:spPr>
        <a:noFill/>
        <a:ln>
          <a:noFill/>
        </a:ln>
        <a:effectLst/>
      </c:spPr>
    </c:title>
    <c:autoTitleDeleted val="0"/>
    <c:plotArea>
      <c:layout/>
      <c:barChart>
        <c:barDir val="col"/>
        <c:grouping val="stacked"/>
        <c:varyColors val="0"/>
        <c:ser>
          <c:idx val="0"/>
          <c:order val="0"/>
          <c:tx>
            <c:v>Trade effect</c:v>
          </c:tx>
          <c:spPr>
            <a:solidFill>
              <a:schemeClr val="accent1"/>
            </a:solidFill>
            <a:ln>
              <a:noFill/>
            </a:ln>
            <a:effectLst/>
          </c:spPr>
          <c:invertIfNegative val="0"/>
          <c:cat>
            <c:strRef>
              <c:f>Option1!$U$39:$U$46</c:f>
              <c:strCache>
                <c:ptCount val="8"/>
                <c:pt idx="0">
                  <c:v>China</c:v>
                </c:pt>
                <c:pt idx="1">
                  <c:v>US</c:v>
                </c:pt>
                <c:pt idx="2">
                  <c:v>Euro Area</c:v>
                </c:pt>
                <c:pt idx="3">
                  <c:v>Japan</c:v>
                </c:pt>
                <c:pt idx="4">
                  <c:v>EA ex PRC</c:v>
                </c:pt>
                <c:pt idx="5">
                  <c:v>LA</c:v>
                </c:pt>
                <c:pt idx="6">
                  <c:v>RC</c:v>
                </c:pt>
                <c:pt idx="7">
                  <c:v>World</c:v>
                </c:pt>
              </c:strCache>
            </c:strRef>
          </c:cat>
          <c:val>
            <c:numRef>
              <c:f>Option1!$V$39:$V$46</c:f>
              <c:numCache>
                <c:formatCode>0.00</c:formatCode>
                <c:ptCount val="8"/>
                <c:pt idx="0">
                  <c:v>-2.1</c:v>
                </c:pt>
                <c:pt idx="1">
                  <c:v>-0.30000000000000004</c:v>
                </c:pt>
                <c:pt idx="2">
                  <c:v>-0.45000000000000007</c:v>
                </c:pt>
                <c:pt idx="3">
                  <c:v>-1.25</c:v>
                </c:pt>
                <c:pt idx="4">
                  <c:v>-1.6000000000000005</c:v>
                </c:pt>
                <c:pt idx="5">
                  <c:v>-0.55000000000000004</c:v>
                </c:pt>
                <c:pt idx="6">
                  <c:v>-9.9999999999999978E-2</c:v>
                </c:pt>
                <c:pt idx="7">
                  <c:v>-0.95</c:v>
                </c:pt>
              </c:numCache>
            </c:numRef>
          </c:val>
        </c:ser>
        <c:ser>
          <c:idx val="1"/>
          <c:order val="1"/>
          <c:tx>
            <c:strRef>
              <c:f>Option1!$W$38</c:f>
              <c:strCache>
                <c:ptCount val="1"/>
                <c:pt idx="0">
                  <c:v>Commodity price effect</c:v>
                </c:pt>
              </c:strCache>
            </c:strRef>
          </c:tx>
          <c:spPr>
            <a:solidFill>
              <a:schemeClr val="accent2"/>
            </a:solidFill>
            <a:ln>
              <a:noFill/>
            </a:ln>
            <a:effectLst/>
          </c:spPr>
          <c:invertIfNegative val="0"/>
          <c:cat>
            <c:strRef>
              <c:f>Option1!$U$39:$U$46</c:f>
              <c:strCache>
                <c:ptCount val="8"/>
                <c:pt idx="0">
                  <c:v>China</c:v>
                </c:pt>
                <c:pt idx="1">
                  <c:v>US</c:v>
                </c:pt>
                <c:pt idx="2">
                  <c:v>Euro Area</c:v>
                </c:pt>
                <c:pt idx="3">
                  <c:v>Japan</c:v>
                </c:pt>
                <c:pt idx="4">
                  <c:v>EA ex PRC</c:v>
                </c:pt>
                <c:pt idx="5">
                  <c:v>LA</c:v>
                </c:pt>
                <c:pt idx="6">
                  <c:v>RC</c:v>
                </c:pt>
                <c:pt idx="7">
                  <c:v>World</c:v>
                </c:pt>
              </c:strCache>
            </c:strRef>
          </c:cat>
          <c:val>
            <c:numRef>
              <c:f>Option1!$W$39:$W$46</c:f>
              <c:numCache>
                <c:formatCode>0.00</c:formatCode>
                <c:ptCount val="8"/>
                <c:pt idx="0">
                  <c:v>0</c:v>
                </c:pt>
                <c:pt idx="1">
                  <c:v>0.35000000000000009</c:v>
                </c:pt>
                <c:pt idx="2">
                  <c:v>0.25000000000000011</c:v>
                </c:pt>
                <c:pt idx="3">
                  <c:v>0.24999999999999994</c:v>
                </c:pt>
                <c:pt idx="4">
                  <c:v>0.30000000000000027</c:v>
                </c:pt>
                <c:pt idx="5">
                  <c:v>-0.15000000000000013</c:v>
                </c:pt>
                <c:pt idx="6">
                  <c:v>-0.4</c:v>
                </c:pt>
                <c:pt idx="7">
                  <c:v>9.9999999999999867E-2</c:v>
                </c:pt>
              </c:numCache>
            </c:numRef>
          </c:val>
        </c:ser>
        <c:ser>
          <c:idx val="2"/>
          <c:order val="2"/>
          <c:tx>
            <c:v>Financial shock effect</c:v>
          </c:tx>
          <c:spPr>
            <a:solidFill>
              <a:schemeClr val="accent3"/>
            </a:solidFill>
            <a:ln>
              <a:noFill/>
            </a:ln>
            <a:effectLst/>
          </c:spPr>
          <c:invertIfNegative val="0"/>
          <c:cat>
            <c:strRef>
              <c:f>Option1!$U$39:$U$46</c:f>
              <c:strCache>
                <c:ptCount val="8"/>
                <c:pt idx="0">
                  <c:v>China</c:v>
                </c:pt>
                <c:pt idx="1">
                  <c:v>US</c:v>
                </c:pt>
                <c:pt idx="2">
                  <c:v>Euro Area</c:v>
                </c:pt>
                <c:pt idx="3">
                  <c:v>Japan</c:v>
                </c:pt>
                <c:pt idx="4">
                  <c:v>EA ex PRC</c:v>
                </c:pt>
                <c:pt idx="5">
                  <c:v>LA</c:v>
                </c:pt>
                <c:pt idx="6">
                  <c:v>RC</c:v>
                </c:pt>
                <c:pt idx="7">
                  <c:v>World</c:v>
                </c:pt>
              </c:strCache>
            </c:strRef>
          </c:cat>
          <c:val>
            <c:numRef>
              <c:f>Option1!$X$39:$X$46</c:f>
              <c:numCache>
                <c:formatCode>0.00</c:formatCode>
                <c:ptCount val="8"/>
                <c:pt idx="0">
                  <c:v>-0.19999999999999973</c:v>
                </c:pt>
                <c:pt idx="1">
                  <c:v>-0.44999999999999996</c:v>
                </c:pt>
                <c:pt idx="2">
                  <c:v>-0.44999999999999996</c:v>
                </c:pt>
                <c:pt idx="3">
                  <c:v>-0.24999999999999994</c:v>
                </c:pt>
                <c:pt idx="4">
                  <c:v>-0.14999999999999991</c:v>
                </c:pt>
                <c:pt idx="5">
                  <c:v>-0.19999999999999996</c:v>
                </c:pt>
                <c:pt idx="6">
                  <c:v>-0.24999999999999994</c:v>
                </c:pt>
                <c:pt idx="7">
                  <c:v>-0.30000000000000004</c:v>
                </c:pt>
              </c:numCache>
            </c:numRef>
          </c:val>
        </c:ser>
        <c:ser>
          <c:idx val="4"/>
          <c:order val="4"/>
          <c:tx>
            <c:v>Exchange rate effect</c:v>
          </c:tx>
          <c:spPr>
            <a:solidFill>
              <a:srgbClr val="00B050"/>
            </a:solidFill>
            <a:ln w="25400">
              <a:noFill/>
            </a:ln>
            <a:effectLst/>
          </c:spPr>
          <c:invertIfNegative val="0"/>
          <c:cat>
            <c:strRef>
              <c:f>Option1!$U$39:$U$46</c:f>
              <c:strCache>
                <c:ptCount val="8"/>
                <c:pt idx="0">
                  <c:v>China</c:v>
                </c:pt>
                <c:pt idx="1">
                  <c:v>US</c:v>
                </c:pt>
                <c:pt idx="2">
                  <c:v>Euro Area</c:v>
                </c:pt>
                <c:pt idx="3">
                  <c:v>Japan</c:v>
                </c:pt>
                <c:pt idx="4">
                  <c:v>EA ex PRC</c:v>
                </c:pt>
                <c:pt idx="5">
                  <c:v>LA</c:v>
                </c:pt>
                <c:pt idx="6">
                  <c:v>RC</c:v>
                </c:pt>
                <c:pt idx="7">
                  <c:v>World</c:v>
                </c:pt>
              </c:strCache>
            </c:strRef>
          </c:cat>
          <c:val>
            <c:numRef>
              <c:f>Option1!$Y$39:$Y$46</c:f>
              <c:numCache>
                <c:formatCode>0.00</c:formatCode>
                <c:ptCount val="8"/>
                <c:pt idx="0">
                  <c:v>1.3499999999999996</c:v>
                </c:pt>
                <c:pt idx="1">
                  <c:v>-9.9999999999999867E-2</c:v>
                </c:pt>
                <c:pt idx="2">
                  <c:v>-0.20000000000000007</c:v>
                </c:pt>
                <c:pt idx="3">
                  <c:v>-0.10000000000000009</c:v>
                </c:pt>
                <c:pt idx="4">
                  <c:v>0.14999999999999991</c:v>
                </c:pt>
                <c:pt idx="5">
                  <c:v>0.15000000000000013</c:v>
                </c:pt>
                <c:pt idx="6">
                  <c:v>0.24999999999999994</c:v>
                </c:pt>
                <c:pt idx="7">
                  <c:v>0.25</c:v>
                </c:pt>
              </c:numCache>
            </c:numRef>
          </c:val>
        </c:ser>
        <c:dLbls>
          <c:showLegendKey val="0"/>
          <c:showVal val="0"/>
          <c:showCatName val="0"/>
          <c:showSerName val="0"/>
          <c:showPercent val="0"/>
          <c:showBubbleSize val="0"/>
        </c:dLbls>
        <c:gapWidth val="150"/>
        <c:overlap val="100"/>
        <c:axId val="424279120"/>
        <c:axId val="424277160"/>
      </c:barChart>
      <c:scatterChart>
        <c:scatterStyle val="lineMarker"/>
        <c:varyColors val="0"/>
        <c:ser>
          <c:idx val="3"/>
          <c:order val="3"/>
          <c:tx>
            <c:strRef>
              <c:f>Option1!$Z$38</c:f>
              <c:strCache>
                <c:ptCount val="1"/>
                <c:pt idx="0">
                  <c:v>Total effect</c:v>
                </c:pt>
              </c:strCache>
            </c:strRef>
          </c:tx>
          <c:spPr>
            <a:ln w="25400" cap="rnd">
              <a:noFill/>
              <a:round/>
            </a:ln>
            <a:effectLst/>
          </c:spPr>
          <c:marker>
            <c:symbol val="circle"/>
            <c:size val="11"/>
            <c:spPr>
              <a:solidFill>
                <a:srgbClr val="FFFF00"/>
              </a:solidFill>
              <a:ln w="9525">
                <a:solidFill>
                  <a:schemeClr val="tx1"/>
                </a:solidFill>
              </a:ln>
              <a:effectLst/>
            </c:spPr>
          </c:marker>
          <c:xVal>
            <c:strRef>
              <c:f>Option1!$U$39:$U$46</c:f>
              <c:strCache>
                <c:ptCount val="8"/>
                <c:pt idx="0">
                  <c:v>China</c:v>
                </c:pt>
                <c:pt idx="1">
                  <c:v>US</c:v>
                </c:pt>
                <c:pt idx="2">
                  <c:v>Euro Area</c:v>
                </c:pt>
                <c:pt idx="3">
                  <c:v>Japan</c:v>
                </c:pt>
                <c:pt idx="4">
                  <c:v>EA ex PRC</c:v>
                </c:pt>
                <c:pt idx="5">
                  <c:v>LA</c:v>
                </c:pt>
                <c:pt idx="6">
                  <c:v>RC</c:v>
                </c:pt>
                <c:pt idx="7">
                  <c:v>World</c:v>
                </c:pt>
              </c:strCache>
            </c:strRef>
          </c:xVal>
          <c:yVal>
            <c:numRef>
              <c:f>Option1!$Z$39:$Z$46</c:f>
              <c:numCache>
                <c:formatCode>0.00</c:formatCode>
                <c:ptCount val="8"/>
                <c:pt idx="0">
                  <c:v>-0.95000000000000018</c:v>
                </c:pt>
                <c:pt idx="1">
                  <c:v>-0.49999999999999978</c:v>
                </c:pt>
                <c:pt idx="2">
                  <c:v>-0.85</c:v>
                </c:pt>
                <c:pt idx="3">
                  <c:v>-1.35</c:v>
                </c:pt>
                <c:pt idx="4">
                  <c:v>-1.3000000000000003</c:v>
                </c:pt>
                <c:pt idx="5">
                  <c:v>-0.75</c:v>
                </c:pt>
                <c:pt idx="6">
                  <c:v>-0.5</c:v>
                </c:pt>
                <c:pt idx="7">
                  <c:v>-0.90000000000000013</c:v>
                </c:pt>
              </c:numCache>
            </c:numRef>
          </c:yVal>
          <c:smooth val="0"/>
        </c:ser>
        <c:dLbls>
          <c:showLegendKey val="0"/>
          <c:showVal val="0"/>
          <c:showCatName val="0"/>
          <c:showSerName val="0"/>
          <c:showPercent val="0"/>
          <c:showBubbleSize val="0"/>
        </c:dLbls>
        <c:axId val="424279120"/>
        <c:axId val="424277160"/>
      </c:scatterChart>
      <c:catAx>
        <c:axId val="424279120"/>
        <c:scaling>
          <c:orientation val="minMax"/>
        </c:scaling>
        <c:delete val="0"/>
        <c:axPos val="b"/>
        <c:numFmt formatCode="General" sourceLinked="1"/>
        <c:majorTickMark val="none"/>
        <c:minorTickMark val="none"/>
        <c:tickLblPos val="low"/>
        <c:spPr>
          <a:noFill/>
          <a:ln w="9525"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24277160"/>
        <c:crosses val="autoZero"/>
        <c:auto val="1"/>
        <c:lblAlgn val="ctr"/>
        <c:lblOffset val="100"/>
        <c:noMultiLvlLbl val="0"/>
      </c:catAx>
      <c:valAx>
        <c:axId val="424277160"/>
        <c:scaling>
          <c:orientation val="minMax"/>
        </c:scaling>
        <c:delete val="0"/>
        <c:axPos val="l"/>
        <c:numFmt formatCode="0.00"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24279120"/>
        <c:crosses val="autoZero"/>
        <c:crossBetween val="between"/>
        <c:majorUnit val="0.8"/>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0.36036</cdr:x>
      <cdr:y>0.52381</cdr:y>
    </cdr:from>
    <cdr:to>
      <cdr:x>0.42767</cdr:x>
      <cdr:y>0.60074</cdr:y>
    </cdr:to>
    <cdr:sp macro="" textlink="">
      <cdr:nvSpPr>
        <cdr:cNvPr id="2" name="TextBox 2"/>
        <cdr:cNvSpPr txBox="1"/>
      </cdr:nvSpPr>
      <cdr:spPr>
        <a:xfrm xmlns:a="http://schemas.openxmlformats.org/drawingml/2006/main">
          <a:off x="3048000" y="2514600"/>
          <a:ext cx="569323" cy="369332"/>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dirty="0" smtClean="0">
              <a:solidFill>
                <a:srgbClr val="006600"/>
              </a:solidFill>
            </a:rPr>
            <a:t>USA</a:t>
          </a:r>
          <a:endParaRPr lang="en-US" dirty="0">
            <a:solidFill>
              <a:srgbClr val="006600"/>
            </a:solidFil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0.76887</cdr:x>
      <cdr:y>0.06047</cdr:y>
    </cdr:from>
    <cdr:to>
      <cdr:x>0.77241</cdr:x>
      <cdr:y>0.89767</cdr:y>
    </cdr:to>
    <cdr:sp macro="" textlink="">
      <cdr:nvSpPr>
        <cdr:cNvPr id="3" name="直接连接符 2"/>
        <cdr:cNvSpPr/>
      </cdr:nvSpPr>
      <cdr:spPr>
        <a:xfrm xmlns:a="http://schemas.openxmlformats.org/drawingml/2006/main" flipV="1">
          <a:off x="6210301" y="247651"/>
          <a:ext cx="28575" cy="3429000"/>
        </a:xfrm>
        <a:prstGeom xmlns:a="http://schemas.openxmlformats.org/drawingml/2006/main" prst="line">
          <a:avLst/>
        </a:prstGeom>
      </cdr:spPr>
      <cdr:style>
        <a:lnRef xmlns:a="http://schemas.openxmlformats.org/drawingml/2006/main" idx="1">
          <a:schemeClr val="accent2"/>
        </a:lnRef>
        <a:fillRef xmlns:a="http://schemas.openxmlformats.org/drawingml/2006/main" idx="0">
          <a:schemeClr val="accent2"/>
        </a:fillRef>
        <a:effectRef xmlns:a="http://schemas.openxmlformats.org/drawingml/2006/main" idx="0">
          <a:schemeClr val="accent2"/>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zh-CN"/>
        </a:p>
      </cdr:txBody>
    </cdr:sp>
  </cdr:relSizeAnchor>
  <cdr:relSizeAnchor xmlns:cdr="http://schemas.openxmlformats.org/drawingml/2006/chartDrawing">
    <cdr:from>
      <cdr:x>0.80542</cdr:x>
      <cdr:y>0.05814</cdr:y>
    </cdr:from>
    <cdr:to>
      <cdr:x>0.80896</cdr:x>
      <cdr:y>0.89535</cdr:y>
    </cdr:to>
    <cdr:sp macro="" textlink="">
      <cdr:nvSpPr>
        <cdr:cNvPr id="6" name="直接连接符 5"/>
        <cdr:cNvSpPr/>
      </cdr:nvSpPr>
      <cdr:spPr>
        <a:xfrm xmlns:a="http://schemas.openxmlformats.org/drawingml/2006/main" flipV="1">
          <a:off x="6505575" y="238125"/>
          <a:ext cx="28575" cy="3429000"/>
        </a:xfrm>
        <a:prstGeom xmlns:a="http://schemas.openxmlformats.org/drawingml/2006/main" prst="line">
          <a:avLst/>
        </a:prstGeom>
        <a:ln xmlns:a="http://schemas.openxmlformats.org/drawingml/2006/main">
          <a:solidFill>
            <a:schemeClr val="accent1"/>
          </a:solidFill>
        </a:ln>
      </cdr:spPr>
      <cdr:style>
        <a:lnRef xmlns:a="http://schemas.openxmlformats.org/drawingml/2006/main" idx="1">
          <a:schemeClr val="accent2"/>
        </a:lnRef>
        <a:fillRef xmlns:a="http://schemas.openxmlformats.org/drawingml/2006/main" idx="0">
          <a:schemeClr val="accent2"/>
        </a:fillRef>
        <a:effectRef xmlns:a="http://schemas.openxmlformats.org/drawingml/2006/main" idx="0">
          <a:schemeClr val="accent2"/>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endParaRPr lang="zh-CN"/>
        </a:p>
      </cdr:txBody>
    </cdr:sp>
  </cdr:relSizeAnchor>
</c:userShapes>
</file>

<file path=ppt/drawings/drawing3.xml><?xml version="1.0" encoding="utf-8"?>
<c:userShapes xmlns:c="http://schemas.openxmlformats.org/drawingml/2006/chart">
  <cdr:relSizeAnchor xmlns:cdr="http://schemas.openxmlformats.org/drawingml/2006/chartDrawing">
    <cdr:from>
      <cdr:x>0.6747</cdr:x>
      <cdr:y>0.02459</cdr:y>
    </cdr:from>
    <cdr:to>
      <cdr:x>0.67738</cdr:x>
      <cdr:y>0.87705</cdr:y>
    </cdr:to>
    <cdr:sp macro="" textlink="">
      <cdr:nvSpPr>
        <cdr:cNvPr id="3" name="直接连接符 2"/>
        <cdr:cNvSpPr/>
      </cdr:nvSpPr>
      <cdr:spPr>
        <a:xfrm xmlns:a="http://schemas.openxmlformats.org/drawingml/2006/main" flipV="1">
          <a:off x="4800601" y="85725"/>
          <a:ext cx="19050" cy="2971800"/>
        </a:xfrm>
        <a:prstGeom xmlns:a="http://schemas.openxmlformats.org/drawingml/2006/main" prst="line">
          <a:avLst/>
        </a:prstGeom>
      </cdr:spPr>
      <cdr:style>
        <a:lnRef xmlns:a="http://schemas.openxmlformats.org/drawingml/2006/main" idx="1">
          <a:schemeClr val="accent2"/>
        </a:lnRef>
        <a:fillRef xmlns:a="http://schemas.openxmlformats.org/drawingml/2006/main" idx="0">
          <a:schemeClr val="accent2"/>
        </a:fillRef>
        <a:effectRef xmlns:a="http://schemas.openxmlformats.org/drawingml/2006/main" idx="0">
          <a:schemeClr val="accent2"/>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zh-CN"/>
        </a:p>
      </cdr:txBody>
    </cdr:sp>
  </cdr:relSizeAnchor>
  <cdr:relSizeAnchor xmlns:cdr="http://schemas.openxmlformats.org/drawingml/2006/chartDrawing">
    <cdr:from>
      <cdr:x>0.61682</cdr:x>
      <cdr:y>0.07463</cdr:y>
    </cdr:from>
    <cdr:to>
      <cdr:x>0.68509</cdr:x>
      <cdr:y>0.1484</cdr:y>
    </cdr:to>
    <cdr:sp macro="" textlink="">
      <cdr:nvSpPr>
        <cdr:cNvPr id="4" name="TextBox 3"/>
        <cdr:cNvSpPr txBox="1"/>
      </cdr:nvSpPr>
      <cdr:spPr>
        <a:xfrm xmlns:a="http://schemas.openxmlformats.org/drawingml/2006/main">
          <a:off x="5029200" y="381000"/>
          <a:ext cx="556633" cy="37662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altLang="zh-CN" sz="1100" dirty="0">
              <a:solidFill>
                <a:srgbClr val="C00000"/>
              </a:solidFill>
            </a:rPr>
            <a:t>2011</a:t>
          </a:r>
          <a:endParaRPr lang="zh-CN" altLang="en-US" sz="1100" dirty="0">
            <a:solidFill>
              <a:srgbClr val="C00000"/>
            </a:solidFill>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0.35062</cdr:x>
      <cdr:y>0.04942</cdr:y>
    </cdr:from>
    <cdr:to>
      <cdr:x>0.35062</cdr:x>
      <cdr:y>0.59179</cdr:y>
    </cdr:to>
    <cdr:cxnSp macro="">
      <cdr:nvCxnSpPr>
        <cdr:cNvPr id="14" name="Straight Connector 13"/>
        <cdr:cNvCxnSpPr/>
      </cdr:nvCxnSpPr>
      <cdr:spPr>
        <a:xfrm xmlns:a="http://schemas.openxmlformats.org/drawingml/2006/main">
          <a:off x="1356454" y="199682"/>
          <a:ext cx="0" cy="2191264"/>
        </a:xfrm>
        <a:prstGeom xmlns:a="http://schemas.openxmlformats.org/drawingml/2006/main" prst="line">
          <a:avLst/>
        </a:prstGeom>
        <a:ln xmlns:a="http://schemas.openxmlformats.org/drawingml/2006/main" w="12700">
          <a:solidFill>
            <a:srgbClr val="FF0000"/>
          </a:solidFill>
          <a:prstDash val="sys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5.xml><?xml version="1.0" encoding="utf-8"?>
<c:userShapes xmlns:c="http://schemas.openxmlformats.org/drawingml/2006/chart">
  <cdr:relSizeAnchor xmlns:cdr="http://schemas.openxmlformats.org/drawingml/2006/chartDrawing">
    <cdr:from>
      <cdr:x>0.3489</cdr:x>
      <cdr:y>0.05146</cdr:y>
    </cdr:from>
    <cdr:to>
      <cdr:x>0.3489</cdr:x>
      <cdr:y>0.59383</cdr:y>
    </cdr:to>
    <cdr:cxnSp macro="">
      <cdr:nvCxnSpPr>
        <cdr:cNvPr id="2" name="Straight Connector 1"/>
        <cdr:cNvCxnSpPr/>
      </cdr:nvCxnSpPr>
      <cdr:spPr>
        <a:xfrm xmlns:a="http://schemas.openxmlformats.org/drawingml/2006/main">
          <a:off x="1356454" y="207920"/>
          <a:ext cx="0" cy="2191264"/>
        </a:xfrm>
        <a:prstGeom xmlns:a="http://schemas.openxmlformats.org/drawingml/2006/main" prst="line">
          <a:avLst/>
        </a:prstGeom>
        <a:ln xmlns:a="http://schemas.openxmlformats.org/drawingml/2006/main" w="12700">
          <a:solidFill>
            <a:srgbClr val="FF0000"/>
          </a:solidFill>
          <a:prstDash val="sys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6.xml><?xml version="1.0" encoding="utf-8"?>
<c:userShapes xmlns:c="http://schemas.openxmlformats.org/drawingml/2006/chart">
  <cdr:relSizeAnchor xmlns:cdr="http://schemas.openxmlformats.org/drawingml/2006/chartDrawing">
    <cdr:from>
      <cdr:x>0.35062</cdr:x>
      <cdr:y>0.04739</cdr:y>
    </cdr:from>
    <cdr:to>
      <cdr:x>0.35062</cdr:x>
      <cdr:y>0.58975</cdr:y>
    </cdr:to>
    <cdr:cxnSp macro="">
      <cdr:nvCxnSpPr>
        <cdr:cNvPr id="2" name="Straight Connector 1"/>
        <cdr:cNvCxnSpPr/>
      </cdr:nvCxnSpPr>
      <cdr:spPr>
        <a:xfrm xmlns:a="http://schemas.openxmlformats.org/drawingml/2006/main">
          <a:off x="1356454" y="191445"/>
          <a:ext cx="0" cy="2191264"/>
        </a:xfrm>
        <a:prstGeom xmlns:a="http://schemas.openxmlformats.org/drawingml/2006/main" prst="line">
          <a:avLst/>
        </a:prstGeom>
        <a:ln xmlns:a="http://schemas.openxmlformats.org/drawingml/2006/main" w="12700">
          <a:solidFill>
            <a:srgbClr val="FF0000"/>
          </a:solidFill>
          <a:prstDash val="sys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7.xml><?xml version="1.0" encoding="utf-8"?>
<c:userShapes xmlns:c="http://schemas.openxmlformats.org/drawingml/2006/chart">
  <cdr:relSizeAnchor xmlns:cdr="http://schemas.openxmlformats.org/drawingml/2006/chartDrawing">
    <cdr:from>
      <cdr:x>0.3489</cdr:x>
      <cdr:y>0.04739</cdr:y>
    </cdr:from>
    <cdr:to>
      <cdr:x>0.3489</cdr:x>
      <cdr:y>0.58975</cdr:y>
    </cdr:to>
    <cdr:cxnSp macro="">
      <cdr:nvCxnSpPr>
        <cdr:cNvPr id="2" name="Straight Connector 1"/>
        <cdr:cNvCxnSpPr/>
      </cdr:nvCxnSpPr>
      <cdr:spPr>
        <a:xfrm xmlns:a="http://schemas.openxmlformats.org/drawingml/2006/main">
          <a:off x="1356454" y="191445"/>
          <a:ext cx="0" cy="2191264"/>
        </a:xfrm>
        <a:prstGeom xmlns:a="http://schemas.openxmlformats.org/drawingml/2006/main" prst="line">
          <a:avLst/>
        </a:prstGeom>
        <a:ln xmlns:a="http://schemas.openxmlformats.org/drawingml/2006/main" w="12700">
          <a:solidFill>
            <a:srgbClr val="FF0000"/>
          </a:solidFill>
          <a:prstDash val="sys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99E4CB-A2E3-4D10-ABC1-AA67C8FD1442}" type="datetimeFigureOut">
              <a:rPr lang="en-US" smtClean="0"/>
              <a:t>4/26/2016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A7C6EE0-DFF3-42F3-BE64-4F43B203704D}" type="slidenum">
              <a:rPr lang="en-US" smtClean="0"/>
              <a:t>‹#›</a:t>
            </a:fld>
            <a:endParaRPr lang="en-US"/>
          </a:p>
        </p:txBody>
      </p:sp>
    </p:spTree>
    <p:extLst>
      <p:ext uri="{BB962C8B-B14F-4D97-AF65-F5344CB8AC3E}">
        <p14:creationId xmlns:p14="http://schemas.microsoft.com/office/powerpoint/2010/main" val="6557519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AC20B1F-3028-45FF-985C-92EFCE1AB658}" type="slidenum">
              <a:rPr lang="en-US" smtClean="0"/>
              <a:t>21</a:t>
            </a:fld>
            <a:endParaRPr lang="en-US"/>
          </a:p>
        </p:txBody>
      </p:sp>
    </p:spTree>
    <p:extLst>
      <p:ext uri="{BB962C8B-B14F-4D97-AF65-F5344CB8AC3E}">
        <p14:creationId xmlns:p14="http://schemas.microsoft.com/office/powerpoint/2010/main" val="28271407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Finally, what happens if, in the hard landing scenario, the</a:t>
            </a:r>
            <a:r>
              <a:rPr lang="en-US" baseline="0" dirty="0" smtClean="0"/>
              <a:t> yuan depreciates substantially [by about 10% in real effective terms], due either to a risk premium shock and/or to a decision by the authorities to let the currency weaken to offset the domestic shock?</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r>
              <a:rPr lang="en-US" baseline="0" dirty="0" smtClean="0"/>
              <a:t>This of course would be primary redistributive. China’s slowdown is substantially softened, with the depreciation providing an offset of more than 1pp to the adverse shock [the overall slowdown in China is about 1pp, compared to 2¼pp when the yuan does not depreciate]. But other regions’ currencies appreciate (the US, euro area, and Japan), exacerbating the negative spillovers from China’s hard landing. </a:t>
            </a:r>
            <a:endParaRPr lang="en-US" dirty="0"/>
          </a:p>
        </p:txBody>
      </p:sp>
      <p:sp>
        <p:nvSpPr>
          <p:cNvPr id="4" name="Slide Number Placeholder 3"/>
          <p:cNvSpPr>
            <a:spLocks noGrp="1"/>
          </p:cNvSpPr>
          <p:nvPr>
            <p:ph type="sldNum" sz="quarter" idx="10"/>
          </p:nvPr>
        </p:nvSpPr>
        <p:spPr/>
        <p:txBody>
          <a:bodyPr/>
          <a:lstStyle/>
          <a:p>
            <a:fld id="{3A7C6EE0-DFF3-42F3-BE64-4F43B203704D}" type="slidenum">
              <a:rPr lang="en-US" smtClean="0"/>
              <a:t>31</a:t>
            </a:fld>
            <a:endParaRPr lang="en-US"/>
          </a:p>
        </p:txBody>
      </p:sp>
    </p:spTree>
    <p:extLst>
      <p:ext uri="{BB962C8B-B14F-4D97-AF65-F5344CB8AC3E}">
        <p14:creationId xmlns:p14="http://schemas.microsoft.com/office/powerpoint/2010/main" val="11802887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While the model-based</a:t>
            </a:r>
            <a:r>
              <a:rPr lang="en-US" baseline="0" dirty="0" smtClean="0"/>
              <a:t> approach allows us to look at multiple channels and endogenous policy responses, trade and production linkages are not fully captured in GPM. </a:t>
            </a:r>
            <a:endParaRPr lang="en-US" dirty="0"/>
          </a:p>
        </p:txBody>
      </p:sp>
      <p:sp>
        <p:nvSpPr>
          <p:cNvPr id="4" name="Slide Number Placeholder 3"/>
          <p:cNvSpPr>
            <a:spLocks noGrp="1"/>
          </p:cNvSpPr>
          <p:nvPr>
            <p:ph type="sldNum" sz="quarter" idx="10"/>
          </p:nvPr>
        </p:nvSpPr>
        <p:spPr/>
        <p:txBody>
          <a:bodyPr/>
          <a:lstStyle/>
          <a:p>
            <a:fld id="{FAC20B1F-3028-45FF-985C-92EFCE1AB658}" type="slidenum">
              <a:rPr lang="en-US" smtClean="0"/>
              <a:t>32</a:t>
            </a:fld>
            <a:endParaRPr lang="en-US"/>
          </a:p>
        </p:txBody>
      </p:sp>
    </p:spTree>
    <p:extLst>
      <p:ext uri="{BB962C8B-B14F-4D97-AF65-F5344CB8AC3E}">
        <p14:creationId xmlns:p14="http://schemas.microsoft.com/office/powerpoint/2010/main" val="33978015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To use the Leontief inverse, we first need to determine</a:t>
            </a:r>
            <a:r>
              <a:rPr lang="en-US" baseline="0" dirty="0" smtClean="0"/>
              <a:t> the nature of the slowdown in China, specifically its composition in terms of final demand.</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r>
              <a:rPr lang="en-US" baseline="0" dirty="0" smtClean="0"/>
              <a:t>The red line in the LHS chart shows the steady decline in the contribution to GDP growth from investment. From the table on the RHS, when one examines the growth rates over the last 4 quarters of data (Q4 2014 to Q3 2015) and compares it to either the 2010-11 period, the 2012-13 period, or the preceding four quarters, one sees that most of the decline in domestic demand has come from a slowdown in investment. </a:t>
            </a:r>
            <a:endParaRPr lang="en-US" dirty="0"/>
          </a:p>
        </p:txBody>
      </p:sp>
      <p:sp>
        <p:nvSpPr>
          <p:cNvPr id="4" name="Slide Number Placeholder 3"/>
          <p:cNvSpPr>
            <a:spLocks noGrp="1"/>
          </p:cNvSpPr>
          <p:nvPr>
            <p:ph type="sldNum" sz="quarter" idx="10"/>
          </p:nvPr>
        </p:nvSpPr>
        <p:spPr/>
        <p:txBody>
          <a:bodyPr/>
          <a:lstStyle/>
          <a:p>
            <a:fld id="{3A7C6EE0-DFF3-42F3-BE64-4F43B203704D}" type="slidenum">
              <a:rPr lang="en-US" smtClean="0"/>
              <a:t>34</a:t>
            </a:fld>
            <a:endParaRPr lang="en-US"/>
          </a:p>
        </p:txBody>
      </p:sp>
    </p:spTree>
    <p:extLst>
      <p:ext uri="{BB962C8B-B14F-4D97-AF65-F5344CB8AC3E}">
        <p14:creationId xmlns:p14="http://schemas.microsoft.com/office/powerpoint/2010/main" val="12631411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Should a hard landing occur, historical</a:t>
            </a:r>
            <a:r>
              <a:rPr lang="en-US" baseline="0" dirty="0" smtClean="0"/>
              <a:t> experience shows that the bulk of the slowdown will also be accounted for by investment. </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r>
              <a:rPr lang="en-US" baseline="0" dirty="0" smtClean="0"/>
              <a:t>During the first two years of the bust phase of credit boom-busts (as identified by Mendoza and </a:t>
            </a:r>
            <a:r>
              <a:rPr lang="en-US" baseline="0" dirty="0" err="1" smtClean="0"/>
              <a:t>Terrones</a:t>
            </a:r>
            <a:r>
              <a:rPr lang="en-US" baseline="0" dirty="0" smtClean="0"/>
              <a:t>, 2012), investment growth slows by almost 12 percentage points relative to the five years prior; consumption growth slows by almost 3 percentage points.</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r>
              <a:rPr lang="en-US" baseline="0" dirty="0" smtClean="0"/>
              <a:t>The same pattern is evident in systemic banking crises (as identified by </a:t>
            </a:r>
            <a:r>
              <a:rPr lang="en-US" baseline="0" dirty="0" err="1" smtClean="0"/>
              <a:t>Laeven</a:t>
            </a:r>
            <a:r>
              <a:rPr lang="en-US" baseline="0" dirty="0" smtClean="0"/>
              <a:t> and Valencia, 2012), which typically see an 8 percentage point drop in investment growth and a 2pp drop in consumption growth.</a:t>
            </a:r>
            <a:endParaRPr lang="en-US" dirty="0"/>
          </a:p>
        </p:txBody>
      </p:sp>
      <p:sp>
        <p:nvSpPr>
          <p:cNvPr id="4" name="Slide Number Placeholder 3"/>
          <p:cNvSpPr>
            <a:spLocks noGrp="1"/>
          </p:cNvSpPr>
          <p:nvPr>
            <p:ph type="sldNum" sz="quarter" idx="10"/>
          </p:nvPr>
        </p:nvSpPr>
        <p:spPr/>
        <p:txBody>
          <a:bodyPr/>
          <a:lstStyle/>
          <a:p>
            <a:fld id="{3A7C6EE0-DFF3-42F3-BE64-4F43B203704D}" type="slidenum">
              <a:rPr lang="en-US" smtClean="0"/>
              <a:t>35</a:t>
            </a:fld>
            <a:endParaRPr lang="en-US"/>
          </a:p>
        </p:txBody>
      </p:sp>
    </p:spTree>
    <p:extLst>
      <p:ext uri="{BB962C8B-B14F-4D97-AF65-F5344CB8AC3E}">
        <p14:creationId xmlns:p14="http://schemas.microsoft.com/office/powerpoint/2010/main" val="19958549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Investment slowdowns, defined as a sharp and sustained</a:t>
            </a:r>
            <a:r>
              <a:rPr lang="en-US" baseline="0" dirty="0" smtClean="0"/>
              <a:t> fall in investment as a share of GDP, by definition show a very large (-23pp) slowdown in investment growth [NB: episodes are defined as periods where five-year average investment/GDP is at least 5pp below the previous five-year average.] </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r>
              <a:rPr lang="en-US" baseline="0" dirty="0" smtClean="0"/>
              <a:t>Housing downturns show a similar pattern (-8pp in investment growth, -2pp in consumption growth). </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r>
              <a:rPr lang="en-US" baseline="0" dirty="0" smtClean="0"/>
              <a:t>The occurrence of more than one of these—say, a credit boom-bust that then results in a systemic financial crisis—leads to correspondingly bigger decelerations in GDP growth and in I and C growth.</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r>
              <a:rPr lang="en-US" baseline="0" dirty="0" smtClean="0"/>
              <a:t>[These historical episodes are based on a sample of all countries. Restricting it only to emerging and developing countries shows similar pictures, although the sample of housing downturns in EMDEs is much smaller due to lack of quarterly data on housing prices for most EMDEs. Further restrictions based on openness or resource-rich/poor also narrow the samples substantially.]</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3A7C6EE0-DFF3-42F3-BE64-4F43B203704D}" type="slidenum">
              <a:rPr lang="en-US" smtClean="0"/>
              <a:t>36</a:t>
            </a:fld>
            <a:endParaRPr lang="en-US"/>
          </a:p>
        </p:txBody>
      </p:sp>
    </p:spTree>
    <p:extLst>
      <p:ext uri="{BB962C8B-B14F-4D97-AF65-F5344CB8AC3E}">
        <p14:creationId xmlns:p14="http://schemas.microsoft.com/office/powerpoint/2010/main" val="7914006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For this exercise, we assume (</a:t>
            </a:r>
            <a:r>
              <a:rPr lang="en-US" sz="800" kern="1200" dirty="0" smtClean="0">
                <a:solidFill>
                  <a:schemeClr val="tx1"/>
                </a:solidFill>
                <a:latin typeface="+mn-lt"/>
                <a:ea typeface="+mn-ea"/>
                <a:cs typeface="+mn-cs"/>
              </a:rPr>
              <a:t>based</a:t>
            </a:r>
            <a:r>
              <a:rPr lang="en-US" sz="800" kern="1200" baseline="0" dirty="0" smtClean="0">
                <a:solidFill>
                  <a:schemeClr val="tx1"/>
                </a:solidFill>
                <a:latin typeface="+mn-lt"/>
                <a:ea typeface="+mn-ea"/>
                <a:cs typeface="+mn-cs"/>
              </a:rPr>
              <a:t> on historical precedents shown in the previous slides) that a hard landing in China would result in a </a:t>
            </a:r>
            <a:r>
              <a:rPr lang="en-US" sz="800" kern="1200" dirty="0" smtClean="0">
                <a:solidFill>
                  <a:schemeClr val="tx1"/>
                </a:solidFill>
                <a:latin typeface="+mn-lt"/>
                <a:ea typeface="+mn-ea"/>
                <a:cs typeface="+mn-cs"/>
              </a:rPr>
              <a:t>10pp ↓ in I, 2pp ↓ in C, and a 1pp ↓ in G.</a:t>
            </a:r>
            <a:r>
              <a:rPr lang="en-US" sz="800" kern="1200" baseline="0" dirty="0" smtClean="0">
                <a:solidFill>
                  <a:schemeClr val="tx1"/>
                </a:solidFill>
                <a:latin typeface="+mn-lt"/>
                <a:ea typeface="+mn-ea"/>
                <a:cs typeface="+mn-cs"/>
              </a:rPr>
              <a:t> </a:t>
            </a:r>
          </a:p>
          <a:p>
            <a:pPr marL="171450" indent="-171450">
              <a:buFont typeface="Arial" panose="020B0604020202020204" pitchFamily="34" charset="0"/>
              <a:buChar char="•"/>
            </a:pPr>
            <a:endParaRPr lang="en-US" sz="800" kern="1200" baseline="0" dirty="0" smtClean="0">
              <a:solidFill>
                <a:schemeClr val="tx1"/>
              </a:solidFill>
              <a:latin typeface="+mn-lt"/>
              <a:ea typeface="+mn-ea"/>
              <a:cs typeface="+mn-cs"/>
            </a:endParaRPr>
          </a:p>
          <a:p>
            <a:pPr marL="171450" indent="-171450">
              <a:buFont typeface="Arial" panose="020B0604020202020204" pitchFamily="34" charset="0"/>
              <a:buChar char="•"/>
            </a:pPr>
            <a:r>
              <a:rPr lang="en-US" sz="800" kern="1200" baseline="0" dirty="0" smtClean="0">
                <a:solidFill>
                  <a:schemeClr val="tx1"/>
                </a:solidFill>
                <a:latin typeface="+mn-lt"/>
                <a:ea typeface="+mn-ea"/>
                <a:cs typeface="+mn-cs"/>
              </a:rPr>
              <a:t>Given China’s current composition of domestic demand (where investment is about 40 percent of GDP and final consumption expenditures including both HH and government C is about 60 percent of GDP), this would imply a fall in GDP growth of about 4½ percentage points.</a:t>
            </a:r>
          </a:p>
          <a:p>
            <a:pPr marL="171450" indent="-171450">
              <a:buFont typeface="Arial" panose="020B0604020202020204" pitchFamily="34" charset="0"/>
              <a:buChar char="•"/>
            </a:pPr>
            <a:endParaRPr lang="en-US" sz="800" kern="1200" baseline="0" dirty="0" smtClean="0">
              <a:solidFill>
                <a:schemeClr val="tx1"/>
              </a:solidFill>
              <a:latin typeface="+mn-lt"/>
              <a:ea typeface="+mn-ea"/>
              <a:cs typeface="+mn-cs"/>
            </a:endParaRPr>
          </a:p>
          <a:p>
            <a:pPr marL="171450" indent="-171450">
              <a:buFont typeface="Arial" panose="020B0604020202020204" pitchFamily="34" charset="0"/>
              <a:buChar char="•"/>
            </a:pPr>
            <a:r>
              <a:rPr lang="en-US" sz="800" kern="1200" baseline="0" dirty="0" smtClean="0">
                <a:solidFill>
                  <a:schemeClr val="tx1"/>
                </a:solidFill>
                <a:latin typeface="+mn-lt"/>
                <a:ea typeface="+mn-ea"/>
                <a:cs typeface="+mn-cs"/>
              </a:rPr>
              <a:t> We then trace the effects on other countries/sectors via the Leontief inverse. Among the 40 countries including in the world input-output tables, the spillovers through trade and production linkages are largest for countries in the region—Taiwan POC, Korea, </a:t>
            </a:r>
            <a:r>
              <a:rPr lang="en-US" sz="800" kern="1200" baseline="0" dirty="0" err="1" smtClean="0">
                <a:solidFill>
                  <a:schemeClr val="tx1"/>
                </a:solidFill>
                <a:latin typeface="+mn-lt"/>
                <a:ea typeface="+mn-ea"/>
                <a:cs typeface="+mn-cs"/>
              </a:rPr>
              <a:t>Malaysiia</a:t>
            </a:r>
            <a:r>
              <a:rPr lang="en-US" sz="800" kern="1200" baseline="0" dirty="0" smtClean="0">
                <a:solidFill>
                  <a:schemeClr val="tx1"/>
                </a:solidFill>
                <a:latin typeface="+mn-lt"/>
                <a:ea typeface="+mn-ea"/>
                <a:cs typeface="+mn-cs"/>
              </a:rPr>
              <a:t>, Australia, and Vietnam are the top five countries most affected by China’s slowdown. </a:t>
            </a:r>
          </a:p>
          <a:p>
            <a:pPr marL="171450" indent="-171450">
              <a:buFont typeface="Arial" panose="020B0604020202020204" pitchFamily="34" charset="0"/>
              <a:buChar char="•"/>
            </a:pPr>
            <a:endParaRPr lang="en-US" sz="800" kern="1200" baseline="0" dirty="0" smtClean="0">
              <a:solidFill>
                <a:schemeClr val="tx1"/>
              </a:solidFill>
              <a:latin typeface="+mn-lt"/>
              <a:ea typeface="+mn-ea"/>
              <a:cs typeface="+mn-cs"/>
            </a:endParaRPr>
          </a:p>
          <a:p>
            <a:pPr marL="171450" indent="-171450">
              <a:buFont typeface="Arial" panose="020B0604020202020204" pitchFamily="34" charset="0"/>
              <a:buChar char="•"/>
            </a:pPr>
            <a:endParaRPr lang="en-US" sz="800" kern="1200" baseline="0" dirty="0" smtClean="0">
              <a:solidFill>
                <a:schemeClr val="tx1"/>
              </a:solidFill>
              <a:latin typeface="+mn-lt"/>
              <a:ea typeface="+mn-ea"/>
              <a:cs typeface="+mn-cs"/>
            </a:endParaRPr>
          </a:p>
          <a:p>
            <a:pPr marL="171450" indent="-171450">
              <a:buFont typeface="Arial" panose="020B0604020202020204" pitchFamily="34" charset="0"/>
              <a:buChar char="•"/>
            </a:pPr>
            <a:endParaRPr lang="en-US" sz="800" kern="1200" baseline="0" dirty="0" smtClean="0">
              <a:solidFill>
                <a:schemeClr val="tx1"/>
              </a:solidFill>
              <a:latin typeface="+mn-lt"/>
              <a:ea typeface="+mn-ea"/>
              <a:cs typeface="+mn-cs"/>
            </a:endParaRP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3A7C6EE0-DFF3-42F3-BE64-4F43B203704D}" type="slidenum">
              <a:rPr lang="en-US" smtClean="0"/>
              <a:t>38</a:t>
            </a:fld>
            <a:endParaRPr lang="en-US"/>
          </a:p>
        </p:txBody>
      </p:sp>
    </p:spTree>
    <p:extLst>
      <p:ext uri="{BB962C8B-B14F-4D97-AF65-F5344CB8AC3E}">
        <p14:creationId xmlns:p14="http://schemas.microsoft.com/office/powerpoint/2010/main" val="33343907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The analysis can be</a:t>
            </a:r>
            <a:r>
              <a:rPr lang="en-US" baseline="0" dirty="0" smtClean="0"/>
              <a:t> more specific about which sectors in these economies are hard-hit by China’s slowdown. In the case of Taiwan POC, Korea, and Malaysia, the impact is primarily through the manufacturing sector. In Australia and Vietnam, in contrast, the impact is primarily through the mining/quarrying sector. </a:t>
            </a:r>
            <a:endParaRPr lang="en-US" dirty="0"/>
          </a:p>
        </p:txBody>
      </p:sp>
      <p:sp>
        <p:nvSpPr>
          <p:cNvPr id="4" name="Slide Number Placeholder 3"/>
          <p:cNvSpPr>
            <a:spLocks noGrp="1"/>
          </p:cNvSpPr>
          <p:nvPr>
            <p:ph type="sldNum" sz="quarter" idx="10"/>
          </p:nvPr>
        </p:nvSpPr>
        <p:spPr/>
        <p:txBody>
          <a:bodyPr/>
          <a:lstStyle/>
          <a:p>
            <a:fld id="{3A7C6EE0-DFF3-42F3-BE64-4F43B203704D}" type="slidenum">
              <a:rPr lang="en-US" smtClean="0"/>
              <a:t>39</a:t>
            </a:fld>
            <a:endParaRPr lang="en-US"/>
          </a:p>
        </p:txBody>
      </p:sp>
    </p:spTree>
    <p:extLst>
      <p:ext uri="{BB962C8B-B14F-4D97-AF65-F5344CB8AC3E}">
        <p14:creationId xmlns:p14="http://schemas.microsoft.com/office/powerpoint/2010/main" val="4821437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83E81E20-31F6-4D54-8A88-73CC7B05C0B7}" type="slidenum">
              <a:rPr lang="en-US" smtClean="0"/>
              <a:pPr/>
              <a:t>41</a:t>
            </a:fld>
            <a:endParaRPr lang="en-US"/>
          </a:p>
        </p:txBody>
      </p:sp>
      <p:sp>
        <p:nvSpPr>
          <p:cNvPr id="5" name="Notes Placeholder 4"/>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20865946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baseline="0" dirty="0" smtClean="0"/>
              <a:t>Motivation: Disappointments and downward revisions of forecasts for China’s growth. ADB forecast for this year was 7.4% as of September last year, and over the course of one year projections have been revised down 0.6pp. </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r>
              <a:rPr lang="en-US" baseline="0" dirty="0" smtClean="0"/>
              <a:t>Downward revisions not unique to ADB forecasts; see similar downgrade in Consensus Forecasts and IMF forecasts, from above 7 percent [7.1 percent to be exact] in Sept/Oct 2014 to current 6.8 percent.</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r>
              <a:rPr lang="en-US" dirty="0" smtClean="0"/>
              <a:t>[For 2016</a:t>
            </a:r>
            <a:r>
              <a:rPr lang="en-US" baseline="0" dirty="0" smtClean="0"/>
              <a:t> ADB forecasts 6.7 percent, down from 7 percent in March; Consensus forecast for 2016 is 6.5 percent, down from 6.8 percent in March.]</a:t>
            </a:r>
            <a:endParaRPr lang="en-US" dirty="0"/>
          </a:p>
        </p:txBody>
      </p:sp>
      <p:sp>
        <p:nvSpPr>
          <p:cNvPr id="4" name="Slide Number Placeholder 3"/>
          <p:cNvSpPr>
            <a:spLocks noGrp="1"/>
          </p:cNvSpPr>
          <p:nvPr>
            <p:ph type="sldNum" sz="quarter" idx="10"/>
          </p:nvPr>
        </p:nvSpPr>
        <p:spPr/>
        <p:txBody>
          <a:bodyPr/>
          <a:lstStyle/>
          <a:p>
            <a:fld id="{3A7C6EE0-DFF3-42F3-BE64-4F43B203704D}" type="slidenum">
              <a:rPr lang="en-US" smtClean="0"/>
              <a:t>22</a:t>
            </a:fld>
            <a:endParaRPr lang="en-US"/>
          </a:p>
        </p:txBody>
      </p:sp>
    </p:spTree>
    <p:extLst>
      <p:ext uri="{BB962C8B-B14F-4D97-AF65-F5344CB8AC3E}">
        <p14:creationId xmlns:p14="http://schemas.microsoft.com/office/powerpoint/2010/main" val="30165744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AC20B1F-3028-45FF-985C-92EFCE1AB658}" type="slidenum">
              <a:rPr lang="en-US" smtClean="0"/>
              <a:t>23</a:t>
            </a:fld>
            <a:endParaRPr lang="en-US"/>
          </a:p>
        </p:txBody>
      </p:sp>
    </p:spTree>
    <p:extLst>
      <p:ext uri="{BB962C8B-B14F-4D97-AF65-F5344CB8AC3E}">
        <p14:creationId xmlns:p14="http://schemas.microsoft.com/office/powerpoint/2010/main" val="24290878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smtClean="0">
                <a:solidFill>
                  <a:schemeClr val="tx1"/>
                </a:solidFill>
                <a:effectLst/>
                <a:latin typeface="+mn-lt"/>
                <a:ea typeface="+mn-ea"/>
                <a:cs typeface="+mn-cs"/>
              </a:rPr>
              <a:t>What</a:t>
            </a:r>
            <a:r>
              <a:rPr lang="en-US" sz="1200" b="0" kern="1200" baseline="0" dirty="0" smtClean="0">
                <a:solidFill>
                  <a:schemeClr val="tx1"/>
                </a:solidFill>
                <a:effectLst/>
                <a:latin typeface="+mn-lt"/>
                <a:ea typeface="+mn-ea"/>
                <a:cs typeface="+mn-cs"/>
              </a:rPr>
              <a:t> might </a:t>
            </a:r>
            <a:r>
              <a:rPr lang="en-US" sz="1200" b="0" kern="1200" dirty="0" smtClean="0">
                <a:solidFill>
                  <a:schemeClr val="tx1"/>
                </a:solidFill>
                <a:effectLst/>
                <a:latin typeface="+mn-lt"/>
                <a:ea typeface="+mn-ea"/>
                <a:cs typeface="+mn-cs"/>
              </a:rPr>
              <a:t>China’s soft and hard landing scenarios look like?</a:t>
            </a:r>
          </a:p>
          <a:p>
            <a:endParaRPr lang="en-US"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China remains a heavily-managed economy, where the state attempts to—and is often successful at—determining the economy’s rate of expansion.</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Authorities target rapid but sustainable growth. The target growth rate has been on a downward trend, driven by long-term factors including shifting demographics, rising labor costs, and the structural shift of the economy from investment to consumption. Authorities had previously been targeting growth of above 7 percent, and more recently aimed for growth of about 7 percent. The recent meetings on China’s 13</a:t>
            </a:r>
            <a:r>
              <a:rPr lang="en-US" sz="1200" kern="1200" baseline="30000" dirty="0" smtClean="0">
                <a:solidFill>
                  <a:schemeClr val="tx1"/>
                </a:solidFill>
                <a:effectLst/>
                <a:latin typeface="+mn-lt"/>
                <a:ea typeface="+mn-ea"/>
                <a:cs typeface="+mn-cs"/>
              </a:rPr>
              <a:t>th</a:t>
            </a:r>
            <a:r>
              <a:rPr lang="en-US" sz="1200" kern="1200" dirty="0" smtClean="0">
                <a:solidFill>
                  <a:schemeClr val="tx1"/>
                </a:solidFill>
                <a:effectLst/>
                <a:latin typeface="+mn-lt"/>
                <a:ea typeface="+mn-ea"/>
                <a:cs typeface="+mn-cs"/>
              </a:rPr>
              <a:t> Five-Year Plan indicate a further adjustment down to about 6½ percent in the coming years.</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It should also be kept in mind that the authorities consistently succeeded in not just meeting their growth target but beating it—so an official target of 7 percent often meant an unofficial target of above 7 percent. </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The sustainable rate of potential growth is unobservable, and authorities have to make adjustments based on developments. Especially for an economy like China’s undergoing structural change, it is difficult to identify how much of slowing growth is structural vs. cyclical. </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Over the past two years (2014-15), the authorities have managed to stay close to their target growth rate, but it has come at a cost—growth was driven by an unsustainable mix of credit and investment, with much of the financing coming from the unregulated shadow banking sector. There are also worries about increased environmental pressures. </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In weighing the achievement of higher growth against the reining in of vulnerabilities, authorities began putting relatively more emphasis on the latter, which was evident in policy actions to rein in credit growth particularly in the shadow banking sector. </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One possible way to model this is to assume that authorities’ expectations of potential growth being above 7 percent were overoptimistic, and these expectations gradua</a:t>
            </a:r>
            <a:r>
              <a:rPr lang="en-US" sz="1200" b="0" kern="1200" dirty="0" smtClean="0">
                <a:solidFill>
                  <a:schemeClr val="tx1"/>
                </a:solidFill>
                <a:effectLst/>
                <a:latin typeface="+mn-lt"/>
                <a:ea typeface="+mn-ea"/>
                <a:cs typeface="+mn-cs"/>
              </a:rPr>
              <a:t>lly adjusted as new data were observed. The updating of these expectations led to a shift in policy, akin to a demand shock. So the shock can be modeled as a negative demand shock of about the size of the shift in their</a:t>
            </a:r>
            <a:r>
              <a:rPr lang="en-US" sz="1200" b="0" kern="1200" baseline="0" dirty="0" smtClean="0">
                <a:solidFill>
                  <a:schemeClr val="tx1"/>
                </a:solidFill>
                <a:effectLst/>
                <a:latin typeface="+mn-lt"/>
                <a:ea typeface="+mn-ea"/>
                <a:cs typeface="+mn-cs"/>
              </a:rPr>
              <a:t> view of </a:t>
            </a:r>
            <a:r>
              <a:rPr lang="en-US" sz="1200" b="0" kern="1200" dirty="0" smtClean="0">
                <a:solidFill>
                  <a:schemeClr val="tx1"/>
                </a:solidFill>
                <a:effectLst/>
                <a:latin typeface="+mn-lt"/>
                <a:ea typeface="+mn-ea"/>
                <a:cs typeface="+mn-cs"/>
              </a:rPr>
              <a:t>potential growth, of about half a percentage point.</a:t>
            </a:r>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FAC20B1F-3028-45FF-985C-92EFCE1AB658}" type="slidenum">
              <a:rPr lang="en-US" smtClean="0"/>
              <a:t>24</a:t>
            </a:fld>
            <a:endParaRPr lang="en-US"/>
          </a:p>
        </p:txBody>
      </p:sp>
    </p:spTree>
    <p:extLst>
      <p:ext uri="{BB962C8B-B14F-4D97-AF65-F5344CB8AC3E}">
        <p14:creationId xmlns:p14="http://schemas.microsoft.com/office/powerpoint/2010/main" val="30410677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GPM: multi-country model developed mostly at IMF, used for forecasting and policy analysis</a:t>
            </a:r>
          </a:p>
          <a:p>
            <a:pPr marL="171450" indent="-171450">
              <a:buFont typeface="Arial" panose="020B0604020202020204" pitchFamily="34" charset="0"/>
              <a:buChar char="•"/>
            </a:pPr>
            <a:endParaRPr lang="en-US" sz="1200" kern="1200" dirty="0" smtClean="0">
              <a:solidFill>
                <a:schemeClr val="tx1"/>
              </a:solidFill>
              <a:effectLst/>
              <a:latin typeface="+mn-lt"/>
              <a:ea typeface="+mn-ea"/>
              <a:cs typeface="+mn-cs"/>
            </a:endParaRPr>
          </a:p>
          <a:p>
            <a:pPr marL="171450" indent="-171450" algn="l">
              <a:buFont typeface="Arial" panose="020B0604020202020204" pitchFamily="34" charset="0"/>
              <a:buChar char="•"/>
            </a:pPr>
            <a:r>
              <a:rPr lang="en-US" sz="1200" kern="1200" dirty="0" smtClean="0">
                <a:solidFill>
                  <a:schemeClr val="tx1"/>
                </a:solidFill>
                <a:effectLst/>
                <a:latin typeface="+mn-lt"/>
                <a:ea typeface="+mn-ea"/>
                <a:cs typeface="+mn-cs"/>
              </a:rPr>
              <a:t>Seven regions: US, euro area, Japan,</a:t>
            </a:r>
            <a:r>
              <a:rPr lang="en-US" sz="1200" kern="1200" baseline="0" dirty="0" smtClean="0">
                <a:solidFill>
                  <a:schemeClr val="tx1"/>
                </a:solidFill>
                <a:effectLst/>
                <a:latin typeface="+mn-lt"/>
                <a:ea typeface="+mn-ea"/>
                <a:cs typeface="+mn-cs"/>
              </a:rPr>
              <a:t> China, </a:t>
            </a:r>
            <a:r>
              <a:rPr lang="en-US" sz="1200" kern="1200" dirty="0" smtClean="0">
                <a:solidFill>
                  <a:schemeClr val="tx1"/>
                </a:solidFill>
                <a:effectLst/>
                <a:latin typeface="+mn-lt"/>
                <a:ea typeface="+mn-ea"/>
                <a:cs typeface="+mn-cs"/>
              </a:rPr>
              <a:t>Latin America, Emerging Asia, and remaining countries (UK,</a:t>
            </a:r>
            <a:r>
              <a:rPr lang="en-US" sz="1200" kern="1200" baseline="0" dirty="0" smtClean="0">
                <a:solidFill>
                  <a:schemeClr val="tx1"/>
                </a:solidFill>
                <a:effectLst/>
                <a:latin typeface="+mn-lt"/>
                <a:ea typeface="+mn-ea"/>
                <a:cs typeface="+mn-cs"/>
              </a:rPr>
              <a:t> AUS, RUS, ZAF, others</a:t>
            </a:r>
            <a:r>
              <a:rPr lang="en-US" sz="1200" kern="1200" dirty="0" smtClean="0">
                <a:solidFill>
                  <a:schemeClr val="tx1"/>
                </a:solidFill>
                <a:effectLst/>
                <a:latin typeface="+mn-lt"/>
                <a:ea typeface="+mn-ea"/>
                <a:cs typeface="+mn-cs"/>
              </a:rPr>
              <a:t>). Countries account for 85 percent of global GDP</a:t>
            </a:r>
          </a:p>
          <a:p>
            <a:pPr marL="171450" indent="-171450" algn="l">
              <a:buFont typeface="Arial" panose="020B0604020202020204" pitchFamily="34" charset="0"/>
              <a:buChar char="•"/>
            </a:pPr>
            <a:endParaRPr lang="en-US"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Modeling approach strikes balance between DSGE modeling (theoretically sound at cost of empirical accuracy) and VARs/time series models (empirically accurate but at cost of theoretical consistency). Just</a:t>
            </a:r>
            <a:r>
              <a:rPr lang="en-US" sz="1200" kern="1200" baseline="0" dirty="0" smtClean="0">
                <a:solidFill>
                  <a:schemeClr val="tx1"/>
                </a:solidFill>
                <a:effectLst/>
                <a:latin typeface="+mn-lt"/>
                <a:ea typeface="+mn-ea"/>
                <a:cs typeface="+mn-cs"/>
              </a:rPr>
              <a:t> a few key variables are modeled: output, inflation, interest rates, and </a:t>
            </a:r>
            <a:r>
              <a:rPr lang="en-US" sz="1200" kern="1200" dirty="0" smtClean="0">
                <a:solidFill>
                  <a:schemeClr val="tx1"/>
                </a:solidFill>
                <a:effectLst/>
                <a:latin typeface="+mn-lt"/>
                <a:ea typeface="+mn-ea"/>
                <a:cs typeface="+mn-cs"/>
              </a:rPr>
              <a:t>exchange rates</a:t>
            </a:r>
            <a:r>
              <a:rPr lang="en-US" sz="1200" kern="1200" baseline="0" dirty="0" smtClean="0">
                <a:solidFill>
                  <a:schemeClr val="tx1"/>
                </a:solidFill>
                <a:effectLst/>
                <a:latin typeface="+mn-lt"/>
                <a:ea typeface="+mn-ea"/>
                <a:cs typeface="+mn-cs"/>
              </a:rPr>
              <a:t> (unemployment also included for G3)</a:t>
            </a:r>
            <a:r>
              <a:rPr lang="en-US" sz="1200" kern="1200" dirty="0" smtClean="0">
                <a:solidFill>
                  <a:schemeClr val="tx1"/>
                </a:solidFill>
                <a:effectLst/>
                <a:latin typeface="+mn-lt"/>
                <a:ea typeface="+mn-ea"/>
                <a:cs typeface="+mn-cs"/>
              </a:rPr>
              <a:t>.</a:t>
            </a:r>
          </a:p>
          <a:p>
            <a:pPr marL="171450" indent="-171450">
              <a:buFont typeface="Arial" panose="020B0604020202020204" pitchFamily="34" charset="0"/>
              <a:buChar char="•"/>
            </a:pPr>
            <a:endParaRPr lang="en-US"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Each region is described by a few behavioral equations familiar/interpretable to most policymakers:</a:t>
            </a:r>
            <a:r>
              <a:rPr lang="en-US" sz="1200" kern="1200" baseline="0" dirty="0" smtClean="0">
                <a:solidFill>
                  <a:schemeClr val="tx1"/>
                </a:solidFill>
                <a:effectLst/>
                <a:latin typeface="+mn-lt"/>
                <a:ea typeface="+mn-ea"/>
                <a:cs typeface="+mn-cs"/>
              </a:rPr>
              <a:t> an output gap equation, Philips curve, Taylor rule, UIP with risk </a:t>
            </a:r>
            <a:r>
              <a:rPr lang="en-US" sz="1200" kern="1200" baseline="0" dirty="0" err="1" smtClean="0">
                <a:solidFill>
                  <a:schemeClr val="tx1"/>
                </a:solidFill>
                <a:effectLst/>
                <a:latin typeface="+mn-lt"/>
                <a:ea typeface="+mn-ea"/>
                <a:cs typeface="+mn-cs"/>
              </a:rPr>
              <a:t>premia</a:t>
            </a:r>
            <a:r>
              <a:rPr lang="en-US" sz="1200" kern="1200" baseline="0" dirty="0" smtClean="0">
                <a:solidFill>
                  <a:schemeClr val="tx1"/>
                </a:solidFill>
                <a:effectLst/>
                <a:latin typeface="+mn-lt"/>
                <a:ea typeface="+mn-ea"/>
                <a:cs typeface="+mn-cs"/>
              </a:rPr>
              <a:t>, and </a:t>
            </a:r>
            <a:r>
              <a:rPr lang="en-US" sz="1200" kern="1200" baseline="0" dirty="0" err="1" smtClean="0">
                <a:solidFill>
                  <a:schemeClr val="tx1"/>
                </a:solidFill>
                <a:effectLst/>
                <a:latin typeface="+mn-lt"/>
                <a:ea typeface="+mn-ea"/>
                <a:cs typeface="+mn-cs"/>
              </a:rPr>
              <a:t>Okun’s</a:t>
            </a:r>
            <a:r>
              <a:rPr lang="en-US" sz="1200" kern="1200" baseline="0" dirty="0" smtClean="0">
                <a:solidFill>
                  <a:schemeClr val="tx1"/>
                </a:solidFill>
                <a:effectLst/>
                <a:latin typeface="+mn-lt"/>
                <a:ea typeface="+mn-ea"/>
                <a:cs typeface="+mn-cs"/>
              </a:rPr>
              <a:t> law. Also i</a:t>
            </a:r>
            <a:r>
              <a:rPr lang="en-US" sz="1200" kern="1200" dirty="0" smtClean="0">
                <a:solidFill>
                  <a:schemeClr val="tx1"/>
                </a:solidFill>
                <a:effectLst/>
                <a:latin typeface="+mn-lt"/>
                <a:ea typeface="+mn-ea"/>
                <a:cs typeface="+mn-cs"/>
              </a:rPr>
              <a:t>ncorporates financial-real linkages (bank lending tightness or</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BLT indicators) for G3 economies [which can substitute for global financial shocks since they are highly correlated across the G3</a:t>
            </a:r>
            <a:r>
              <a:rPr lang="en-US" sz="1200" kern="1200" baseline="0" dirty="0" smtClean="0">
                <a:solidFill>
                  <a:schemeClr val="tx1"/>
                </a:solidFill>
                <a:effectLst/>
                <a:latin typeface="+mn-lt"/>
                <a:ea typeface="+mn-ea"/>
                <a:cs typeface="+mn-cs"/>
              </a:rPr>
              <a:t> and affect all regions]</a:t>
            </a:r>
            <a:r>
              <a:rPr lang="en-US" sz="1200" kern="1200" dirty="0" smtClean="0">
                <a:solidFill>
                  <a:schemeClr val="tx1"/>
                </a:solidFill>
                <a:effectLst/>
                <a:latin typeface="+mn-lt"/>
                <a:ea typeface="+mn-ea"/>
                <a:cs typeface="+mn-cs"/>
              </a:rPr>
              <a:t>, and </a:t>
            </a:r>
            <a:r>
              <a:rPr lang="en-US" sz="1200" kern="1200" dirty="0" err="1" smtClean="0">
                <a:solidFill>
                  <a:schemeClr val="tx1"/>
                </a:solidFill>
                <a:effectLst/>
                <a:latin typeface="+mn-lt"/>
                <a:ea typeface="+mn-ea"/>
                <a:cs typeface="+mn-cs"/>
              </a:rPr>
              <a:t>Balassa</a:t>
            </a:r>
            <a:r>
              <a:rPr lang="en-US" sz="1200" kern="1200" dirty="0" smtClean="0">
                <a:solidFill>
                  <a:schemeClr val="tx1"/>
                </a:solidFill>
                <a:effectLst/>
                <a:latin typeface="+mn-lt"/>
                <a:ea typeface="+mn-ea"/>
                <a:cs typeface="+mn-cs"/>
              </a:rPr>
              <a:t>-Samuelson trend real appreciation in emerging market economies.</a:t>
            </a:r>
          </a:p>
          <a:p>
            <a:pPr marL="171450" indent="-171450">
              <a:buFont typeface="Arial" panose="020B0604020202020204" pitchFamily="34" charset="0"/>
              <a:buChar char="•"/>
            </a:pPr>
            <a:endParaRPr lang="en-US" sz="1200" kern="1200" dirty="0" smtClean="0">
              <a:solidFill>
                <a:schemeClr val="tx1"/>
              </a:solidFill>
              <a:effectLst/>
              <a:latin typeface="+mn-lt"/>
              <a:ea typeface="+mn-ea"/>
              <a:cs typeface="+mn-cs"/>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China is modeled slightly differently from other regions.</a:t>
            </a:r>
            <a:r>
              <a:rPr lang="en-US" sz="1200" kern="1200" baseline="0" dirty="0" smtClean="0">
                <a:solidFill>
                  <a:schemeClr val="tx1"/>
                </a:solidFill>
                <a:effectLst/>
                <a:latin typeface="+mn-lt"/>
                <a:ea typeface="+mn-ea"/>
                <a:cs typeface="+mn-cs"/>
              </a:rPr>
              <a:t> It </a:t>
            </a:r>
            <a:r>
              <a:rPr lang="en-US" sz="1200" kern="1200" dirty="0" smtClean="0">
                <a:solidFill>
                  <a:schemeClr val="tx1"/>
                </a:solidFill>
                <a:effectLst/>
                <a:latin typeface="+mn-lt"/>
                <a:ea typeface="+mn-ea"/>
                <a:cs typeface="+mn-cs"/>
              </a:rPr>
              <a:t>has reserve-requirement ratio as additional policy variable, and exchange rate regime is different—a weighted average of floating and fixing, with the latter getting 2/3 weight.</a:t>
            </a:r>
          </a:p>
          <a:p>
            <a:pPr marL="0" indent="0">
              <a:buFont typeface="Arial" panose="020B0604020202020204" pitchFamily="34" charset="0"/>
              <a:buNone/>
            </a:pPr>
            <a:endParaRPr lang="en-US"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GPM is “gap model” that uses deviations from equilibrium values (potential output, NAIRU, equilibrium real interest rate and equilibrium</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real exchange rate).</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Equilibrium values are unobserved, and are specified as stochastic processes, with lead-lag and stochastic shocks to levels and/or growth rates.</a:t>
            </a:r>
          </a:p>
          <a:p>
            <a:pPr marL="171450" indent="-171450">
              <a:buFont typeface="Arial" panose="020B0604020202020204" pitchFamily="34" charset="0"/>
              <a:buChar char="•"/>
            </a:pPr>
            <a:endParaRPr lang="en-US"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Estimated/calibrated using Bayesian estimation, to ensure that simulation properties are sensible and consistent with priors and data. Allows for estimation even with short samples.</a:t>
            </a:r>
          </a:p>
          <a:p>
            <a:pPr marL="171450" indent="-171450">
              <a:buFont typeface="Arial" panose="020B0604020202020204" pitchFamily="34" charset="0"/>
              <a:buChar char="•"/>
            </a:pPr>
            <a:endParaRPr lang="en-US"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Model also includes world commodity</a:t>
            </a:r>
            <a:r>
              <a:rPr lang="en-US" sz="1200" kern="1200" baseline="0" dirty="0" smtClean="0">
                <a:solidFill>
                  <a:schemeClr val="tx1"/>
                </a:solidFill>
                <a:effectLst/>
                <a:latin typeface="+mn-lt"/>
                <a:ea typeface="+mn-ea"/>
                <a:cs typeface="+mn-cs"/>
              </a:rPr>
              <a:t> prices</a:t>
            </a:r>
            <a:r>
              <a:rPr lang="en-US" sz="1200" kern="1200" dirty="0" smtClean="0">
                <a:solidFill>
                  <a:schemeClr val="tx1"/>
                </a:solidFill>
                <a:effectLst/>
                <a:latin typeface="+mn-lt"/>
                <a:ea typeface="+mn-ea"/>
                <a:cs typeface="+mn-cs"/>
              </a:rPr>
              <a:t> (oil, food, and metals), which are</a:t>
            </a:r>
            <a:r>
              <a:rPr lang="en-US" sz="1200" kern="1200" baseline="0" dirty="0" smtClean="0">
                <a:solidFill>
                  <a:schemeClr val="tx1"/>
                </a:solidFill>
                <a:effectLst/>
                <a:latin typeface="+mn-lt"/>
                <a:ea typeface="+mn-ea"/>
                <a:cs typeface="+mn-cs"/>
              </a:rPr>
              <a:t> a function of the world output gap, and which affect inflation and output</a:t>
            </a:r>
            <a:r>
              <a:rPr lang="en-US" sz="1200" kern="1200" dirty="0" smtClean="0">
                <a:solidFill>
                  <a:schemeClr val="tx1"/>
                </a:solidFill>
                <a:effectLst/>
                <a:latin typeface="+mn-lt"/>
                <a:ea typeface="+mn-ea"/>
                <a:cs typeface="+mn-cs"/>
              </a:rPr>
              <a:t>. </a:t>
            </a:r>
          </a:p>
          <a:p>
            <a:pPr marL="171450" indent="-171450">
              <a:buFont typeface="Arial" panose="020B0604020202020204" pitchFamily="34" charset="0"/>
              <a:buChar char="•"/>
            </a:pPr>
            <a:endParaRPr lang="en-US"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US" dirty="0" smtClean="0"/>
              <a:t>Advantages of model-based</a:t>
            </a:r>
            <a:r>
              <a:rPr lang="en-US" baseline="0" dirty="0" smtClean="0"/>
              <a:t> approach to spillovers: can identify/construct shocks to variable of interest; comprehensive global picture; can trace effects through various channels (and in GPM, all main channels present—trade, financial, commodity prices). </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But cannot tease out effects on individual countries, and does</a:t>
            </a:r>
            <a:r>
              <a:rPr lang="en-US" baseline="0" dirty="0" smtClean="0"/>
              <a:t> not capture production linkages very well.</a:t>
            </a:r>
            <a:endParaRPr lang="en-US" dirty="0"/>
          </a:p>
        </p:txBody>
      </p:sp>
      <p:sp>
        <p:nvSpPr>
          <p:cNvPr id="4" name="Slide Number Placeholder 3"/>
          <p:cNvSpPr>
            <a:spLocks noGrp="1"/>
          </p:cNvSpPr>
          <p:nvPr>
            <p:ph type="sldNum" sz="quarter" idx="10"/>
          </p:nvPr>
        </p:nvSpPr>
        <p:spPr/>
        <p:txBody>
          <a:bodyPr/>
          <a:lstStyle/>
          <a:p>
            <a:fld id="{FAC20B1F-3028-45FF-985C-92EFCE1AB658}" type="slidenum">
              <a:rPr lang="en-US" smtClean="0"/>
              <a:t>25</a:t>
            </a:fld>
            <a:endParaRPr lang="en-US"/>
          </a:p>
        </p:txBody>
      </p:sp>
    </p:spTree>
    <p:extLst>
      <p:ext uri="{BB962C8B-B14F-4D97-AF65-F5344CB8AC3E}">
        <p14:creationId xmlns:p14="http://schemas.microsoft.com/office/powerpoint/2010/main" val="17412956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The GPM simulations</a:t>
            </a:r>
            <a:r>
              <a:rPr lang="en-US" baseline="0" dirty="0" smtClean="0"/>
              <a:t> of the effects of a soft landing in China suggest that the effects on Asia are non-trivial. While Japan and emerging Asia benefit from lower commodity prices (oil prices are 7-10% lower than they otherwise would have been), these are more than offset by the negative impact through trade. The effect on Japan is larger because the adverse shock to demand combined with lower commodity prices reduce inflation, and the zero lower bound then implies a rise in real interest rates, compounding the external shock. </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r>
              <a:rPr lang="en-US" baseline="0" dirty="0" smtClean="0"/>
              <a:t>The effects on the US and Europe, in contrast, are negligible. The trade effects are much smaller, and are offset by the boost from lower commodity prices. [NB: GPM may not adequately capture the growing reliance of shale oil production in the US; lower oil prices may curtail investment in that sector. Nonetheless it remains true that the US economy as a whole is a net beneficiary from lower oil prices.]</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r>
              <a:rPr lang="en-US" baseline="0" dirty="0" smtClean="0"/>
              <a:t>[The way we implement the soft landing in GPM is to examine a counterfactual scenario where growth remains above 7 percent, specifically at the rates forecast in the September 2014 ADO Update. Growth is 0.6pp higher in 2015 and 2016, due to greater demand (credit and investment would have been higher than is currently the case). Since we want to talk about the effects of China’s slowdown, we present the results flipped (multiplied by -1).]  </a:t>
            </a:r>
            <a:endParaRPr lang="en-US" dirty="0"/>
          </a:p>
        </p:txBody>
      </p:sp>
      <p:sp>
        <p:nvSpPr>
          <p:cNvPr id="4" name="Slide Number Placeholder 3"/>
          <p:cNvSpPr>
            <a:spLocks noGrp="1"/>
          </p:cNvSpPr>
          <p:nvPr>
            <p:ph type="sldNum" sz="quarter" idx="10"/>
          </p:nvPr>
        </p:nvSpPr>
        <p:spPr/>
        <p:txBody>
          <a:bodyPr/>
          <a:lstStyle/>
          <a:p>
            <a:fld id="{3A7C6EE0-DFF3-42F3-BE64-4F43B203704D}" type="slidenum">
              <a:rPr lang="en-US" smtClean="0"/>
              <a:t>26</a:t>
            </a:fld>
            <a:endParaRPr lang="en-US"/>
          </a:p>
        </p:txBody>
      </p:sp>
    </p:spTree>
    <p:extLst>
      <p:ext uri="{BB962C8B-B14F-4D97-AF65-F5344CB8AC3E}">
        <p14:creationId xmlns:p14="http://schemas.microsoft.com/office/powerpoint/2010/main" val="6882819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endParaRPr lang="en-US"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A hard landing scenario where there is a disorderly unwinding of imbalances in China’s economy is a low-probability, medium term tail risk. Potential imbalances can arise from one or more of the following: (</a:t>
            </a:r>
            <a:r>
              <a:rPr lang="en-US" sz="1200" kern="1200" dirty="0" err="1" smtClean="0">
                <a:solidFill>
                  <a:schemeClr val="tx1"/>
                </a:solidFill>
                <a:effectLst/>
                <a:latin typeface="+mn-lt"/>
                <a:ea typeface="+mn-ea"/>
                <a:cs typeface="+mn-cs"/>
              </a:rPr>
              <a:t>i</a:t>
            </a:r>
            <a:r>
              <a:rPr lang="en-US" sz="1200" kern="1200" dirty="0" smtClean="0">
                <a:solidFill>
                  <a:schemeClr val="tx1"/>
                </a:solidFill>
                <a:effectLst/>
                <a:latin typeface="+mn-lt"/>
                <a:ea typeface="+mn-ea"/>
                <a:cs typeface="+mn-cs"/>
              </a:rPr>
              <a:t>) an unsustainable credit boom that turns into a bust; (ii) an asset market bubble (in real estate or equities) that corrects; (iii) a sharp and sustained drop in investment; (iv) a full-blown financial crisis, triggered by deterioration in the balance sheets of conventional or shadow banks. </a:t>
            </a:r>
          </a:p>
          <a:p>
            <a:pPr marL="171450" lvl="0" indent="-171450">
              <a:buFont typeface="Arial" panose="020B0604020202020204" pitchFamily="34" charset="0"/>
              <a:buChar char="•"/>
            </a:pPr>
            <a:endParaRPr lang="en-US"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Expectations of how much growth might slow under a hard landing vary widely. Based on the tendency of most countries’ growth rates to revert to the mean, Pritchett and Summers (2014) suggest that growth in China could slow to about 4 percent (5 percent if one allows for asymmetric persistence in periods of high and low growth). </a:t>
            </a:r>
            <a:r>
              <a:rPr lang="en-US" sz="1200" kern="1200" dirty="0" err="1" smtClean="0">
                <a:solidFill>
                  <a:schemeClr val="tx1"/>
                </a:solidFill>
                <a:effectLst/>
                <a:latin typeface="+mn-lt"/>
                <a:ea typeface="+mn-ea"/>
                <a:cs typeface="+mn-cs"/>
              </a:rPr>
              <a:t>Haltmaier</a:t>
            </a:r>
            <a:r>
              <a:rPr lang="en-US" sz="1200" kern="1200" dirty="0" smtClean="0">
                <a:solidFill>
                  <a:schemeClr val="tx1"/>
                </a:solidFill>
                <a:effectLst/>
                <a:latin typeface="+mn-lt"/>
                <a:ea typeface="+mn-ea"/>
                <a:cs typeface="+mn-cs"/>
              </a:rPr>
              <a:t> (2013), Hoffman and Polk (2014) and Albert et al. (2015) describe scenarios where growth slows to about 5 percent. On the low end, </a:t>
            </a:r>
            <a:r>
              <a:rPr lang="en-US" sz="1200" kern="1200" dirty="0" err="1" smtClean="0">
                <a:solidFill>
                  <a:schemeClr val="tx1"/>
                </a:solidFill>
                <a:effectLst/>
                <a:latin typeface="+mn-lt"/>
                <a:ea typeface="+mn-ea"/>
                <a:cs typeface="+mn-cs"/>
              </a:rPr>
              <a:t>Nabar</a:t>
            </a:r>
            <a:r>
              <a:rPr lang="en-US" sz="1200" kern="1200" dirty="0" smtClean="0">
                <a:solidFill>
                  <a:schemeClr val="tx1"/>
                </a:solidFill>
                <a:effectLst/>
                <a:latin typeface="+mn-lt"/>
                <a:ea typeface="+mn-ea"/>
                <a:cs typeface="+mn-cs"/>
              </a:rPr>
              <a:t> and </a:t>
            </a:r>
            <a:r>
              <a:rPr lang="en-US" sz="1200" kern="1200" dirty="0" err="1" smtClean="0">
                <a:solidFill>
                  <a:schemeClr val="tx1"/>
                </a:solidFill>
                <a:effectLst/>
                <a:latin typeface="+mn-lt"/>
                <a:ea typeface="+mn-ea"/>
                <a:cs typeface="+mn-cs"/>
              </a:rPr>
              <a:t>N’Diaye</a:t>
            </a:r>
            <a:r>
              <a:rPr lang="en-US" sz="1200" kern="1200" dirty="0" smtClean="0">
                <a:solidFill>
                  <a:schemeClr val="tx1"/>
                </a:solidFill>
                <a:effectLst/>
                <a:latin typeface="+mn-lt"/>
                <a:ea typeface="+mn-ea"/>
                <a:cs typeface="+mn-cs"/>
              </a:rPr>
              <a:t> (2013), </a:t>
            </a:r>
            <a:r>
              <a:rPr lang="en-US" sz="1200" kern="1200" dirty="0" err="1" smtClean="0">
                <a:solidFill>
                  <a:schemeClr val="tx1"/>
                </a:solidFill>
                <a:effectLst/>
                <a:latin typeface="+mn-lt"/>
                <a:ea typeface="+mn-ea"/>
                <a:cs typeface="+mn-cs"/>
              </a:rPr>
              <a:t>Gauvin</a:t>
            </a:r>
            <a:r>
              <a:rPr lang="en-US" sz="1200" kern="1200" dirty="0" smtClean="0">
                <a:solidFill>
                  <a:schemeClr val="tx1"/>
                </a:solidFill>
                <a:effectLst/>
                <a:latin typeface="+mn-lt"/>
                <a:ea typeface="+mn-ea"/>
                <a:cs typeface="+mn-cs"/>
              </a:rPr>
              <a:t> and </a:t>
            </a:r>
            <a:r>
              <a:rPr lang="en-US" sz="1200" kern="1200" dirty="0" err="1" smtClean="0">
                <a:solidFill>
                  <a:schemeClr val="tx1"/>
                </a:solidFill>
                <a:effectLst/>
                <a:latin typeface="+mn-lt"/>
                <a:ea typeface="+mn-ea"/>
                <a:cs typeface="+mn-cs"/>
              </a:rPr>
              <a:t>Rebillard</a:t>
            </a:r>
            <a:r>
              <a:rPr lang="en-US" sz="1200" kern="1200" dirty="0" smtClean="0">
                <a:solidFill>
                  <a:schemeClr val="tx1"/>
                </a:solidFill>
                <a:effectLst/>
                <a:latin typeface="+mn-lt"/>
                <a:ea typeface="+mn-ea"/>
                <a:cs typeface="+mn-cs"/>
              </a:rPr>
              <a:t> (2015), and Pettis (2013) describe hard landing scenarios where growth slows to 3-4 percent per year. </a:t>
            </a:r>
          </a:p>
          <a:p>
            <a:pPr marL="171450" lvl="0" indent="-171450">
              <a:buFont typeface="Arial" panose="020B0604020202020204" pitchFamily="34" charset="0"/>
              <a:buChar char="•"/>
            </a:pPr>
            <a:endParaRPr lang="en-US"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Based on the experience of countries that have gon</a:t>
            </a:r>
            <a:r>
              <a:rPr lang="en-US" sz="1200" b="0" kern="1200" dirty="0" smtClean="0">
                <a:solidFill>
                  <a:schemeClr val="tx1"/>
                </a:solidFill>
                <a:effectLst/>
                <a:latin typeface="+mn-lt"/>
                <a:ea typeface="+mn-ea"/>
                <a:cs typeface="+mn-cs"/>
              </a:rPr>
              <a:t>e through investment slowdowns, credit boom-busts, housing downturns, and financial crises, the typical decline in growth during such disorderly slowdowns is about 2-3 percentage points. In the hard landing simulation we assume that</a:t>
            </a:r>
            <a:r>
              <a:rPr lang="en-US" sz="1200" b="0" kern="1200" baseline="0" dirty="0" smtClean="0">
                <a:solidFill>
                  <a:schemeClr val="tx1"/>
                </a:solidFill>
                <a:effectLst/>
                <a:latin typeface="+mn-lt"/>
                <a:ea typeface="+mn-ea"/>
                <a:cs typeface="+mn-cs"/>
              </a:rPr>
              <a:t> growth in China is lower by 2 percentage points over a two year period.</a:t>
            </a:r>
            <a:endParaRPr lang="en-US" sz="1200" b="0" kern="1200" dirty="0" smtClean="0">
              <a:solidFill>
                <a:schemeClr val="tx1"/>
              </a:solidFill>
              <a:effectLst/>
              <a:latin typeface="+mn-lt"/>
              <a:ea typeface="+mn-ea"/>
              <a:cs typeface="+mn-cs"/>
            </a:endParaRPr>
          </a:p>
          <a:p>
            <a:pPr marL="171450" lvl="0" indent="-171450">
              <a:buFont typeface="Arial" panose="020B0604020202020204" pitchFamily="34" charset="0"/>
              <a:buChar char="•"/>
            </a:pPr>
            <a:endParaRPr lang="en-US" sz="1200" b="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US" sz="1200" b="0" kern="1200" dirty="0" smtClean="0">
                <a:solidFill>
                  <a:schemeClr val="tx1"/>
                </a:solidFill>
                <a:effectLst/>
                <a:latin typeface="+mn-lt"/>
                <a:ea typeface="+mn-ea"/>
                <a:cs typeface="+mn-cs"/>
              </a:rPr>
              <a:t>[These downturns typically involve both supply and demand elements. The financial sector may become impaired following a financial crisis, for example, and this results in a supply shock (higher cost of capital for producers) but also reduces demand (greater difficulty getting credit for consumption and investment). More generally, on the supply side capital growth may slow during these episodes, or some capital may become obsolete, and there be some skills obsolescence as well if people become employed for protracted periods. On the demand side, On the demand side, lower wage growth reduces consumption growth, and diminished economic prospects can lead to lower investment growth. So to operationalize the hard landing scenario in the model, it makes sense to have a negative shock to demand alongside a reduction a similarly-sized reduction in potential growth. Both of these would be about 2 percentage points. However, negative</a:t>
            </a:r>
            <a:r>
              <a:rPr lang="en-US" sz="1200" b="0" kern="1200" baseline="0" dirty="0" smtClean="0">
                <a:solidFill>
                  <a:schemeClr val="tx1"/>
                </a:solidFill>
                <a:effectLst/>
                <a:latin typeface="+mn-lt"/>
                <a:ea typeface="+mn-ea"/>
                <a:cs typeface="+mn-cs"/>
              </a:rPr>
              <a:t> supply shocks in GPM have a perverse effect—they benefit other countries by increasing demand for imports, since domestic supply is lower. Hence we leave out the supply effect and just model the negative shock to demand.]</a:t>
            </a:r>
          </a:p>
          <a:p>
            <a:pPr marL="0" lvl="0" indent="0">
              <a:buFont typeface="Arial" panose="020B0604020202020204" pitchFamily="34" charset="0"/>
              <a:buNone/>
            </a:pPr>
            <a:endParaRPr lang="en-US" sz="1200" b="0" kern="1200" baseline="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A7C6EE0-DFF3-42F3-BE64-4F43B203704D}" type="slidenum">
              <a:rPr lang="en-US" smtClean="0"/>
              <a:t>27</a:t>
            </a:fld>
            <a:endParaRPr lang="en-US"/>
          </a:p>
        </p:txBody>
      </p:sp>
    </p:spTree>
    <p:extLst>
      <p:ext uri="{BB962C8B-B14F-4D97-AF65-F5344CB8AC3E}">
        <p14:creationId xmlns:p14="http://schemas.microsoft.com/office/powerpoint/2010/main" val="27621226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sz="1200" b="0" kern="1200" baseline="0" dirty="0" smtClean="0">
                <a:solidFill>
                  <a:schemeClr val="tx1"/>
                </a:solidFill>
                <a:effectLst/>
                <a:latin typeface="+mn-lt"/>
                <a:ea typeface="+mn-ea"/>
                <a:cs typeface="+mn-cs"/>
              </a:rPr>
              <a:t>Given China’s size and global importance, one could also expect that a hard landing would generate a global financial shock which results in a tightening of global financial conditions. We already saw a preview of this in August, when a stock market swoon and concerns about China’s growth prospects led to the VIX spiking above 40 for the first time since the euro area crisis.</a:t>
            </a:r>
          </a:p>
          <a:p>
            <a:pPr marL="171450" lvl="0" indent="-171450">
              <a:buFont typeface="Arial" panose="020B0604020202020204" pitchFamily="34" charset="0"/>
              <a:buChar char="•"/>
            </a:pPr>
            <a:endParaRPr lang="en-US" sz="1200" b="0" kern="1200" baseline="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US" sz="1200" b="0" kern="1200" baseline="0" dirty="0" smtClean="0">
                <a:solidFill>
                  <a:schemeClr val="tx1"/>
                </a:solidFill>
                <a:effectLst/>
                <a:latin typeface="+mn-lt"/>
                <a:ea typeface="+mn-ea"/>
                <a:cs typeface="+mn-cs"/>
              </a:rPr>
              <a:t>In the hard landing simulation we assume the global financial tightening is about a third of what we saw during the Lehman crisis.</a:t>
            </a:r>
          </a:p>
          <a:p>
            <a:pPr marL="0" lvl="0" indent="0">
              <a:buFont typeface="Arial" panose="020B0604020202020204" pitchFamily="34" charset="0"/>
              <a:buNone/>
            </a:pPr>
            <a:endParaRPr lang="en-US" sz="1200" b="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US" sz="1200" b="0" kern="1200" dirty="0" smtClean="0">
                <a:solidFill>
                  <a:schemeClr val="tx1"/>
                </a:solidFill>
                <a:effectLst/>
                <a:latin typeface="+mn-lt"/>
                <a:ea typeface="+mn-ea"/>
                <a:cs typeface="+mn-cs"/>
              </a:rPr>
              <a:t>In</a:t>
            </a:r>
            <a:r>
              <a:rPr lang="en-US" sz="1200" b="0" kern="1200" baseline="0" dirty="0" smtClean="0">
                <a:solidFill>
                  <a:schemeClr val="tx1"/>
                </a:solidFill>
                <a:effectLst/>
                <a:latin typeface="+mn-lt"/>
                <a:ea typeface="+mn-ea"/>
                <a:cs typeface="+mn-cs"/>
              </a:rPr>
              <a:t> addition to a rise in global financial volatility and risk aversion, </a:t>
            </a:r>
            <a:r>
              <a:rPr lang="en-US" sz="1200" b="0" kern="1200" dirty="0" smtClean="0">
                <a:solidFill>
                  <a:schemeClr val="tx1"/>
                </a:solidFill>
                <a:effectLst/>
                <a:latin typeface="+mn-lt"/>
                <a:ea typeface="+mn-ea"/>
                <a:cs typeface="+mn-cs"/>
              </a:rPr>
              <a:t>one could also imagine China’s country risk premium going up in</a:t>
            </a:r>
            <a:r>
              <a:rPr lang="en-US" sz="1200" kern="1200" dirty="0" smtClean="0">
                <a:solidFill>
                  <a:schemeClr val="tx1"/>
                </a:solidFill>
                <a:effectLst/>
                <a:latin typeface="+mn-lt"/>
                <a:ea typeface="+mn-ea"/>
                <a:cs typeface="+mn-cs"/>
              </a:rPr>
              <a:t> response to a hard landing,</a:t>
            </a:r>
            <a:r>
              <a:rPr lang="en-US" sz="1200" kern="1200" baseline="0" dirty="0" smtClean="0">
                <a:solidFill>
                  <a:schemeClr val="tx1"/>
                </a:solidFill>
                <a:effectLst/>
                <a:latin typeface="+mn-lt"/>
                <a:ea typeface="+mn-ea"/>
                <a:cs typeface="+mn-cs"/>
              </a:rPr>
              <a:t> leading to a depreciation of the yuan.</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FAC20B1F-3028-45FF-985C-92EFCE1AB658}" type="slidenum">
              <a:rPr lang="en-US" smtClean="0"/>
              <a:t>29</a:t>
            </a:fld>
            <a:endParaRPr lang="en-US"/>
          </a:p>
        </p:txBody>
      </p:sp>
    </p:spTree>
    <p:extLst>
      <p:ext uri="{BB962C8B-B14F-4D97-AF65-F5344CB8AC3E}">
        <p14:creationId xmlns:p14="http://schemas.microsoft.com/office/powerpoint/2010/main" val="25674148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In a hard landing scenario</a:t>
            </a:r>
            <a:r>
              <a:rPr lang="en-US" baseline="0" dirty="0" smtClean="0"/>
              <a:t> where China’s growth falls by about 2 percentage points relative to the current [soft landing] baseline, there are non-trivial effects on all regions of the world. Trade effects are correspondingly bigger, as are commodity prices effects (oil prices fall by 10-25% relative to the baseline), and these two tend once again to cancel each other out for the US and (partially for) Europe. But the additional negative shock that comes from the tightening of global financial conditions results in an overall negative impact—growth is lower by about 0.4pp in the US, and 0.65pp in the euro area. </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r>
              <a:rPr lang="en-US" baseline="0" dirty="0" smtClean="0"/>
              <a:t>The effects on Asia are once again large—Japan’s growth would be lower by about 1¼pp, and emerging Asia’s by about 1½pp. Latin America and the remaining-country block would take a hit both from lower trade and lower commodity prices. On the whole, global growth would be lower by just over 1pp, with four-fifths of the effect coming from trade effects and one-fifth coming from the financial shock. [Commodity prices are primarily redistributive, boosting commodity importers while pulling down commodity exporters, but the net effect on global growth is slightly positive as many commodity exporters can use existing buffers to soften the impact.]</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r>
              <a:rPr lang="en-US" baseline="0" dirty="0" smtClean="0"/>
              <a:t> </a:t>
            </a:r>
            <a:endParaRPr lang="en-US" dirty="0"/>
          </a:p>
        </p:txBody>
      </p:sp>
      <p:sp>
        <p:nvSpPr>
          <p:cNvPr id="4" name="Slide Number Placeholder 3"/>
          <p:cNvSpPr>
            <a:spLocks noGrp="1"/>
          </p:cNvSpPr>
          <p:nvPr>
            <p:ph type="sldNum" sz="quarter" idx="10"/>
          </p:nvPr>
        </p:nvSpPr>
        <p:spPr/>
        <p:txBody>
          <a:bodyPr/>
          <a:lstStyle/>
          <a:p>
            <a:fld id="{3A7C6EE0-DFF3-42F3-BE64-4F43B203704D}" type="slidenum">
              <a:rPr lang="en-US" smtClean="0"/>
              <a:t>30</a:t>
            </a:fld>
            <a:endParaRPr lang="en-US"/>
          </a:p>
        </p:txBody>
      </p:sp>
    </p:spTree>
    <p:extLst>
      <p:ext uri="{BB962C8B-B14F-4D97-AF65-F5344CB8AC3E}">
        <p14:creationId xmlns:p14="http://schemas.microsoft.com/office/powerpoint/2010/main" val="40504826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39164F1-EB04-480D-8A4E-725C4E473DEB}" type="datetimeFigureOut">
              <a:rPr lang="en-US" smtClean="0"/>
              <a:t>4/26/2016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EC8341-E93A-407F-86FE-FD777436AF17}" type="slidenum">
              <a:rPr lang="en-US" smtClean="0"/>
              <a:t>‹#›</a:t>
            </a:fld>
            <a:endParaRPr lang="en-US"/>
          </a:p>
        </p:txBody>
      </p:sp>
    </p:spTree>
    <p:extLst>
      <p:ext uri="{BB962C8B-B14F-4D97-AF65-F5344CB8AC3E}">
        <p14:creationId xmlns:p14="http://schemas.microsoft.com/office/powerpoint/2010/main" val="28222776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39164F1-EB04-480D-8A4E-725C4E473DEB}" type="datetimeFigureOut">
              <a:rPr lang="en-US" smtClean="0"/>
              <a:t>4/26/2016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EC8341-E93A-407F-86FE-FD777436AF17}" type="slidenum">
              <a:rPr lang="en-US" smtClean="0"/>
              <a:t>‹#›</a:t>
            </a:fld>
            <a:endParaRPr lang="en-US"/>
          </a:p>
        </p:txBody>
      </p:sp>
    </p:spTree>
    <p:extLst>
      <p:ext uri="{BB962C8B-B14F-4D97-AF65-F5344CB8AC3E}">
        <p14:creationId xmlns:p14="http://schemas.microsoft.com/office/powerpoint/2010/main" val="26775069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39164F1-EB04-480D-8A4E-725C4E473DEB}" type="datetimeFigureOut">
              <a:rPr lang="en-US" smtClean="0"/>
              <a:t>4/26/2016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EC8341-E93A-407F-86FE-FD777436AF17}" type="slidenum">
              <a:rPr lang="en-US" smtClean="0"/>
              <a:t>‹#›</a:t>
            </a:fld>
            <a:endParaRPr lang="en-US"/>
          </a:p>
        </p:txBody>
      </p:sp>
    </p:spTree>
    <p:extLst>
      <p:ext uri="{BB962C8B-B14F-4D97-AF65-F5344CB8AC3E}">
        <p14:creationId xmlns:p14="http://schemas.microsoft.com/office/powerpoint/2010/main" val="5075555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39164F1-EB04-480D-8A4E-725C4E473DEB}" type="datetimeFigureOut">
              <a:rPr lang="en-US" smtClean="0"/>
              <a:t>4/26/2016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EC8341-E93A-407F-86FE-FD777436AF17}" type="slidenum">
              <a:rPr lang="en-US" smtClean="0"/>
              <a:t>‹#›</a:t>
            </a:fld>
            <a:endParaRPr lang="en-US"/>
          </a:p>
        </p:txBody>
      </p:sp>
    </p:spTree>
    <p:extLst>
      <p:ext uri="{BB962C8B-B14F-4D97-AF65-F5344CB8AC3E}">
        <p14:creationId xmlns:p14="http://schemas.microsoft.com/office/powerpoint/2010/main" val="1710472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9164F1-EB04-480D-8A4E-725C4E473DEB}" type="datetimeFigureOut">
              <a:rPr lang="en-US" smtClean="0"/>
              <a:t>4/26/2016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EC8341-E93A-407F-86FE-FD777436AF17}" type="slidenum">
              <a:rPr lang="en-US" smtClean="0"/>
              <a:t>‹#›</a:t>
            </a:fld>
            <a:endParaRPr lang="en-US"/>
          </a:p>
        </p:txBody>
      </p:sp>
    </p:spTree>
    <p:extLst>
      <p:ext uri="{BB962C8B-B14F-4D97-AF65-F5344CB8AC3E}">
        <p14:creationId xmlns:p14="http://schemas.microsoft.com/office/powerpoint/2010/main" val="1433934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39164F1-EB04-480D-8A4E-725C4E473DEB}" type="datetimeFigureOut">
              <a:rPr lang="en-US" smtClean="0"/>
              <a:t>4/26/2016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EC8341-E93A-407F-86FE-FD777436AF17}" type="slidenum">
              <a:rPr lang="en-US" smtClean="0"/>
              <a:t>‹#›</a:t>
            </a:fld>
            <a:endParaRPr lang="en-US"/>
          </a:p>
        </p:txBody>
      </p:sp>
    </p:spTree>
    <p:extLst>
      <p:ext uri="{BB962C8B-B14F-4D97-AF65-F5344CB8AC3E}">
        <p14:creationId xmlns:p14="http://schemas.microsoft.com/office/powerpoint/2010/main" val="23773006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39164F1-EB04-480D-8A4E-725C4E473DEB}" type="datetimeFigureOut">
              <a:rPr lang="en-US" smtClean="0"/>
              <a:t>4/26/2016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EC8341-E93A-407F-86FE-FD777436AF17}" type="slidenum">
              <a:rPr lang="en-US" smtClean="0"/>
              <a:t>‹#›</a:t>
            </a:fld>
            <a:endParaRPr lang="en-US"/>
          </a:p>
        </p:txBody>
      </p:sp>
    </p:spTree>
    <p:extLst>
      <p:ext uri="{BB962C8B-B14F-4D97-AF65-F5344CB8AC3E}">
        <p14:creationId xmlns:p14="http://schemas.microsoft.com/office/powerpoint/2010/main" val="899289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39164F1-EB04-480D-8A4E-725C4E473DEB}" type="datetimeFigureOut">
              <a:rPr lang="en-US" smtClean="0"/>
              <a:t>4/26/2016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EC8341-E93A-407F-86FE-FD777436AF17}" type="slidenum">
              <a:rPr lang="en-US" smtClean="0"/>
              <a:t>‹#›</a:t>
            </a:fld>
            <a:endParaRPr lang="en-US"/>
          </a:p>
        </p:txBody>
      </p:sp>
    </p:spTree>
    <p:extLst>
      <p:ext uri="{BB962C8B-B14F-4D97-AF65-F5344CB8AC3E}">
        <p14:creationId xmlns:p14="http://schemas.microsoft.com/office/powerpoint/2010/main" val="22067166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9164F1-EB04-480D-8A4E-725C4E473DEB}" type="datetimeFigureOut">
              <a:rPr lang="en-US" smtClean="0"/>
              <a:t>4/26/2016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EC8341-E93A-407F-86FE-FD777436AF17}" type="slidenum">
              <a:rPr lang="en-US" smtClean="0"/>
              <a:t>‹#›</a:t>
            </a:fld>
            <a:endParaRPr lang="en-US"/>
          </a:p>
        </p:txBody>
      </p:sp>
    </p:spTree>
    <p:extLst>
      <p:ext uri="{BB962C8B-B14F-4D97-AF65-F5344CB8AC3E}">
        <p14:creationId xmlns:p14="http://schemas.microsoft.com/office/powerpoint/2010/main" val="38162387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9164F1-EB04-480D-8A4E-725C4E473DEB}" type="datetimeFigureOut">
              <a:rPr lang="en-US" smtClean="0"/>
              <a:t>4/26/2016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EC8341-E93A-407F-86FE-FD777436AF17}" type="slidenum">
              <a:rPr lang="en-US" smtClean="0"/>
              <a:t>‹#›</a:t>
            </a:fld>
            <a:endParaRPr lang="en-US"/>
          </a:p>
        </p:txBody>
      </p:sp>
    </p:spTree>
    <p:extLst>
      <p:ext uri="{BB962C8B-B14F-4D97-AF65-F5344CB8AC3E}">
        <p14:creationId xmlns:p14="http://schemas.microsoft.com/office/powerpoint/2010/main" val="18061883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9164F1-EB04-480D-8A4E-725C4E473DEB}" type="datetimeFigureOut">
              <a:rPr lang="en-US" smtClean="0"/>
              <a:t>4/26/2016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EC8341-E93A-407F-86FE-FD777436AF17}" type="slidenum">
              <a:rPr lang="en-US" smtClean="0"/>
              <a:t>‹#›</a:t>
            </a:fld>
            <a:endParaRPr lang="en-US"/>
          </a:p>
        </p:txBody>
      </p:sp>
    </p:spTree>
    <p:extLst>
      <p:ext uri="{BB962C8B-B14F-4D97-AF65-F5344CB8AC3E}">
        <p14:creationId xmlns:p14="http://schemas.microsoft.com/office/powerpoint/2010/main" val="16566137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9164F1-EB04-480D-8A4E-725C4E473DEB}" type="datetimeFigureOut">
              <a:rPr lang="en-US" smtClean="0"/>
              <a:t>4/26/2016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EC8341-E93A-407F-86FE-FD777436AF17}" type="slidenum">
              <a:rPr lang="en-US" smtClean="0"/>
              <a:t>‹#›</a:t>
            </a:fld>
            <a:endParaRPr lang="en-US"/>
          </a:p>
        </p:txBody>
      </p:sp>
    </p:spTree>
    <p:extLst>
      <p:ext uri="{BB962C8B-B14F-4D97-AF65-F5344CB8AC3E}">
        <p14:creationId xmlns:p14="http://schemas.microsoft.com/office/powerpoint/2010/main" val="18260901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2.xml"/><Relationship Id="rId1" Type="http://schemas.openxmlformats.org/officeDocument/2006/relationships/slideLayout" Target="../slideLayouts/slideLayout6.xml"/><Relationship Id="rId4" Type="http://schemas.openxmlformats.org/officeDocument/2006/relationships/image" Target="../media/image7.emf"/></Relationships>
</file>

<file path=ppt/slides/_rels/slide35.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3.xml"/><Relationship Id="rId1" Type="http://schemas.openxmlformats.org/officeDocument/2006/relationships/slideLayout" Target="../slideLayouts/slideLayout5.xml"/><Relationship Id="rId4" Type="http://schemas.openxmlformats.org/officeDocument/2006/relationships/chart" Target="../charts/chart12.xml"/></Relationships>
</file>

<file path=ppt/slides/_rels/slide36.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4.xml"/><Relationship Id="rId1" Type="http://schemas.openxmlformats.org/officeDocument/2006/relationships/slideLayout" Target="../slideLayouts/slideLayout5.xml"/><Relationship Id="rId4" Type="http://schemas.openxmlformats.org/officeDocument/2006/relationships/chart" Target="../charts/chart1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6.xml"/><Relationship Id="rId1" Type="http://schemas.openxmlformats.org/officeDocument/2006/relationships/slideLayout" Target="../slideLayouts/slideLayout5.xml"/><Relationship Id="rId4" Type="http://schemas.openxmlformats.org/officeDocument/2006/relationships/chart" Target="../charts/chart1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8615" y="1122363"/>
            <a:ext cx="8147713" cy="1702724"/>
          </a:xfrm>
        </p:spPr>
        <p:txBody>
          <a:bodyPr>
            <a:normAutofit/>
          </a:bodyPr>
          <a:lstStyle/>
          <a:p>
            <a:r>
              <a:rPr lang="en-US" sz="4800" b="1" dirty="0" smtClean="0">
                <a:solidFill>
                  <a:srgbClr val="C00000"/>
                </a:solidFill>
              </a:rPr>
              <a:t>Population, Policy, and Prospects</a:t>
            </a:r>
            <a:br>
              <a:rPr lang="en-US" sz="4800" b="1" dirty="0" smtClean="0">
                <a:solidFill>
                  <a:srgbClr val="C00000"/>
                </a:solidFill>
              </a:rPr>
            </a:br>
            <a:r>
              <a:rPr lang="en-US" sz="4800" b="1" dirty="0" smtClean="0">
                <a:solidFill>
                  <a:srgbClr val="C00000"/>
                </a:solidFill>
              </a:rPr>
              <a:t>for Chinese Growth</a:t>
            </a:r>
            <a:endParaRPr lang="en-US" sz="4800" b="1" dirty="0">
              <a:solidFill>
                <a:srgbClr val="C00000"/>
              </a:solidFill>
            </a:endParaRPr>
          </a:p>
        </p:txBody>
      </p:sp>
      <p:sp>
        <p:nvSpPr>
          <p:cNvPr id="3" name="Subtitle 2"/>
          <p:cNvSpPr>
            <a:spLocks noGrp="1"/>
          </p:cNvSpPr>
          <p:nvPr>
            <p:ph type="subTitle" idx="1"/>
          </p:nvPr>
        </p:nvSpPr>
        <p:spPr/>
        <p:txBody>
          <a:bodyPr>
            <a:normAutofit fontScale="92500" lnSpcReduction="10000"/>
          </a:bodyPr>
          <a:lstStyle/>
          <a:p>
            <a:r>
              <a:rPr lang="en-US" dirty="0" smtClean="0"/>
              <a:t>Andrew K. Rose</a:t>
            </a:r>
          </a:p>
          <a:p>
            <a:r>
              <a:rPr lang="en-US" dirty="0" smtClean="0"/>
              <a:t>Berkeley-Haas</a:t>
            </a:r>
          </a:p>
          <a:p>
            <a:r>
              <a:rPr lang="en-US" dirty="0" smtClean="0"/>
              <a:t> with considerable presentation help from </a:t>
            </a:r>
          </a:p>
          <a:p>
            <a:r>
              <a:rPr lang="en-US" dirty="0" smtClean="0"/>
              <a:t>Shang-</a:t>
            </a:r>
            <a:r>
              <a:rPr lang="en-US" dirty="0" err="1" smtClean="0"/>
              <a:t>Jin</a:t>
            </a:r>
            <a:r>
              <a:rPr lang="en-US" dirty="0" smtClean="0"/>
              <a:t> Wei, ADB</a:t>
            </a:r>
          </a:p>
          <a:p>
            <a:endParaRPr lang="en-US" dirty="0"/>
          </a:p>
        </p:txBody>
      </p:sp>
    </p:spTree>
    <p:extLst>
      <p:ext uri="{BB962C8B-B14F-4D97-AF65-F5344CB8AC3E}">
        <p14:creationId xmlns:p14="http://schemas.microsoft.com/office/powerpoint/2010/main" val="20782480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Bad News for Chinese Growth!</a:t>
            </a:r>
            <a:endParaRPr lang="en-US" dirty="0"/>
          </a:p>
        </p:txBody>
      </p:sp>
      <p:sp>
        <p:nvSpPr>
          <p:cNvPr id="3" name="Content Placeholder 2"/>
          <p:cNvSpPr>
            <a:spLocks noGrp="1"/>
          </p:cNvSpPr>
          <p:nvPr>
            <p:ph idx="1"/>
          </p:nvPr>
        </p:nvSpPr>
        <p:spPr/>
        <p:txBody>
          <a:bodyPr/>
          <a:lstStyle/>
          <a:p>
            <a:r>
              <a:rPr lang="en-US" dirty="0" smtClean="0"/>
              <a:t>GDP growth rates, savings rate, and current account/GDP peaked around 2011</a:t>
            </a:r>
          </a:p>
          <a:p>
            <a:r>
              <a:rPr lang="en-US" dirty="0" smtClean="0"/>
              <a:t>Life-cycle theory links the working age cohort pattern to these variables</a:t>
            </a:r>
          </a:p>
          <a:p>
            <a:endParaRPr lang="en-US" dirty="0"/>
          </a:p>
        </p:txBody>
      </p:sp>
      <p:sp>
        <p:nvSpPr>
          <p:cNvPr id="4" name="Slide Number Placeholder 3"/>
          <p:cNvSpPr>
            <a:spLocks noGrp="1"/>
          </p:cNvSpPr>
          <p:nvPr>
            <p:ph type="sldNum" sz="quarter" idx="12"/>
          </p:nvPr>
        </p:nvSpPr>
        <p:spPr/>
        <p:txBody>
          <a:bodyPr/>
          <a:lstStyle/>
          <a:p>
            <a:fld id="{69ACA478-C643-4ECF-A73E-47DC5F88A89E}" type="slidenum">
              <a:rPr lang="en-US" smtClean="0"/>
              <a:pPr/>
              <a:t>10</a:t>
            </a:fld>
            <a:endParaRPr lang="en-US"/>
          </a:p>
        </p:txBody>
      </p:sp>
    </p:spTree>
    <p:extLst>
      <p:ext uri="{BB962C8B-B14F-4D97-AF65-F5344CB8AC3E}">
        <p14:creationId xmlns:p14="http://schemas.microsoft.com/office/powerpoint/2010/main" val="22422361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Something More Sexy</a:t>
            </a:r>
            <a:endParaRPr lang="en-US" dirty="0"/>
          </a:p>
        </p:txBody>
      </p:sp>
      <p:sp>
        <p:nvSpPr>
          <p:cNvPr id="3" name="Content Placeholder 2"/>
          <p:cNvSpPr>
            <a:spLocks noGrp="1"/>
          </p:cNvSpPr>
          <p:nvPr>
            <p:ph idx="1"/>
          </p:nvPr>
        </p:nvSpPr>
        <p:spPr/>
        <p:txBody>
          <a:bodyPr/>
          <a:lstStyle/>
          <a:p>
            <a:r>
              <a:rPr lang="en-US" dirty="0" smtClean="0"/>
              <a:t>The sex ratio pattern plays an important but mostly unrecognized role</a:t>
            </a:r>
          </a:p>
          <a:p>
            <a:r>
              <a:rPr lang="en-US" dirty="0" smtClean="0"/>
              <a:t>Key researcher: Shang-</a:t>
            </a:r>
            <a:r>
              <a:rPr lang="en-US" dirty="0" err="1" smtClean="0"/>
              <a:t>Jin</a:t>
            </a:r>
            <a:r>
              <a:rPr lang="en-US" dirty="0" smtClean="0"/>
              <a:t> Wei (Berkeley student, now on leave from Columbia GSB at ADB)</a:t>
            </a:r>
          </a:p>
          <a:p>
            <a:endParaRPr lang="en-US" dirty="0"/>
          </a:p>
        </p:txBody>
      </p:sp>
      <p:sp>
        <p:nvSpPr>
          <p:cNvPr id="4" name="Slide Number Placeholder 3"/>
          <p:cNvSpPr>
            <a:spLocks noGrp="1"/>
          </p:cNvSpPr>
          <p:nvPr>
            <p:ph type="sldNum" sz="quarter" idx="12"/>
          </p:nvPr>
        </p:nvSpPr>
        <p:spPr/>
        <p:txBody>
          <a:bodyPr/>
          <a:lstStyle/>
          <a:p>
            <a:fld id="{69ACA478-C643-4ECF-A73E-47DC5F88A89E}" type="slidenum">
              <a:rPr lang="en-US" smtClean="0"/>
              <a:pPr/>
              <a:t>11</a:t>
            </a:fld>
            <a:endParaRPr lang="en-US"/>
          </a:p>
        </p:txBody>
      </p:sp>
    </p:spTree>
    <p:extLst>
      <p:ext uri="{BB962C8B-B14F-4D97-AF65-F5344CB8AC3E}">
        <p14:creationId xmlns:p14="http://schemas.microsoft.com/office/powerpoint/2010/main" val="67506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04800" y="304800"/>
            <a:ext cx="8382000" cy="838200"/>
          </a:xfrm>
        </p:spPr>
        <p:txBody>
          <a:bodyPr>
            <a:normAutofit/>
          </a:bodyPr>
          <a:lstStyle/>
          <a:p>
            <a:r>
              <a:rPr lang="en-US" altLang="zh-CN" sz="4000" dirty="0" smtClean="0">
                <a:cs typeface="Times New Roman" pitchFamily="18" charset="0"/>
              </a:rPr>
              <a:t>Sex Ratio (age 0-14)</a:t>
            </a:r>
            <a:endParaRPr lang="zh-CN" altLang="en-US" sz="4000" dirty="0">
              <a:cs typeface="Times New Roman" pitchFamily="18" charset="0"/>
            </a:endParaRPr>
          </a:p>
        </p:txBody>
      </p:sp>
      <p:sp>
        <p:nvSpPr>
          <p:cNvPr id="4" name="灯片编号占位符 3"/>
          <p:cNvSpPr>
            <a:spLocks noGrp="1"/>
          </p:cNvSpPr>
          <p:nvPr>
            <p:ph type="sldNum" sz="quarter" idx="12"/>
          </p:nvPr>
        </p:nvSpPr>
        <p:spPr/>
        <p:txBody>
          <a:bodyPr/>
          <a:lstStyle/>
          <a:p>
            <a:fld id="{69ACA478-C643-4ECF-A73E-47DC5F88A89E}" type="slidenum">
              <a:rPr lang="en-US" smtClean="0"/>
              <a:pPr/>
              <a:t>12</a:t>
            </a:fld>
            <a:endParaRPr lang="en-US"/>
          </a:p>
        </p:txBody>
      </p:sp>
      <p:graphicFrame>
        <p:nvGraphicFramePr>
          <p:cNvPr id="5" name="图表 4"/>
          <p:cNvGraphicFramePr/>
          <p:nvPr/>
        </p:nvGraphicFramePr>
        <p:xfrm>
          <a:off x="457200" y="1219200"/>
          <a:ext cx="8153400" cy="51054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3"/>
          <p:cNvSpPr txBox="1"/>
          <p:nvPr/>
        </p:nvSpPr>
        <p:spPr>
          <a:xfrm>
            <a:off x="6324600" y="1752600"/>
            <a:ext cx="623207" cy="310243"/>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altLang="zh-CN" sz="1500" b="1" dirty="0">
                <a:solidFill>
                  <a:srgbClr val="C00000"/>
                </a:solidFill>
              </a:rPr>
              <a:t>PRC</a:t>
            </a:r>
            <a:endParaRPr lang="zh-CN" altLang="en-US" sz="1500" b="1" dirty="0">
              <a:solidFill>
                <a:srgbClr val="C00000"/>
              </a:solidFill>
            </a:endParaRPr>
          </a:p>
        </p:txBody>
      </p:sp>
      <p:sp>
        <p:nvSpPr>
          <p:cNvPr id="7" name="TextBox 4"/>
          <p:cNvSpPr txBox="1"/>
          <p:nvPr/>
        </p:nvSpPr>
        <p:spPr>
          <a:xfrm>
            <a:off x="6096000" y="2590800"/>
            <a:ext cx="623207" cy="315685"/>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altLang="zh-CN" sz="1500" b="1" dirty="0">
                <a:solidFill>
                  <a:schemeClr val="accent3">
                    <a:lumMod val="50000"/>
                  </a:schemeClr>
                </a:solidFill>
              </a:rPr>
              <a:t>India</a:t>
            </a:r>
            <a:endParaRPr lang="zh-CN" altLang="en-US" sz="1500" b="1" dirty="0">
              <a:solidFill>
                <a:schemeClr val="accent3">
                  <a:lumMod val="50000"/>
                </a:schemeClr>
              </a:solidFill>
            </a:endParaRPr>
          </a:p>
        </p:txBody>
      </p:sp>
      <p:sp>
        <p:nvSpPr>
          <p:cNvPr id="8" name="TextBox 5"/>
          <p:cNvSpPr txBox="1"/>
          <p:nvPr/>
        </p:nvSpPr>
        <p:spPr>
          <a:xfrm>
            <a:off x="6210981" y="3716110"/>
            <a:ext cx="623207" cy="310243"/>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altLang="zh-CN" sz="1500" b="1">
                <a:solidFill>
                  <a:schemeClr val="tx2"/>
                </a:solidFill>
              </a:rPr>
              <a:t>US</a:t>
            </a:r>
            <a:endParaRPr lang="zh-CN" altLang="en-US" sz="1500" b="1">
              <a:solidFill>
                <a:schemeClr val="tx2"/>
              </a:solidFill>
            </a:endParaRPr>
          </a:p>
        </p:txBody>
      </p:sp>
    </p:spTree>
    <p:extLst>
      <p:ext uri="{BB962C8B-B14F-4D97-AF65-F5344CB8AC3E}">
        <p14:creationId xmlns:p14="http://schemas.microsoft.com/office/powerpoint/2010/main" val="8779567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7546" y="423081"/>
            <a:ext cx="8707272" cy="6434919"/>
          </a:xfrm>
        </p:spPr>
        <p:txBody>
          <a:bodyPr>
            <a:normAutofit/>
          </a:bodyPr>
          <a:lstStyle/>
          <a:p>
            <a:r>
              <a:rPr lang="en-US" dirty="0" smtClean="0"/>
              <a:t>The </a:t>
            </a:r>
            <a:r>
              <a:rPr lang="en-US" i="1" dirty="0" smtClean="0"/>
              <a:t>competitive saving </a:t>
            </a:r>
            <a:r>
              <a:rPr lang="en-US" dirty="0" smtClean="0"/>
              <a:t>motive: people save partly due to a desire to improve their status in the dating/marriage market</a:t>
            </a:r>
          </a:p>
          <a:p>
            <a:pPr lvl="1"/>
            <a:r>
              <a:rPr lang="en-US" dirty="0" smtClean="0"/>
              <a:t>Can hold in any society</a:t>
            </a:r>
          </a:p>
          <a:p>
            <a:pPr lvl="1"/>
            <a:r>
              <a:rPr lang="en-US" dirty="0" smtClean="0"/>
              <a:t>But a rise in the sex ratio both greatly exacerbates its relative importance as a determinant of the savings rate and make it possible to estimate it empirically</a:t>
            </a:r>
          </a:p>
          <a:p>
            <a:pPr lvl="1"/>
            <a:r>
              <a:rPr lang="en-US" dirty="0" smtClean="0"/>
              <a:t>The effect can go through the parent cohort</a:t>
            </a:r>
          </a:p>
          <a:p>
            <a:r>
              <a:rPr lang="en-US" dirty="0" smtClean="0">
                <a:solidFill>
                  <a:srgbClr val="C00000"/>
                </a:solidFill>
              </a:rPr>
              <a:t>Finding: about ½ of the rise in the household savings from 1990-2009 may be linked to a rise in the sex ratio</a:t>
            </a:r>
          </a:p>
          <a:p>
            <a:pPr marL="514350" indent="-457200"/>
            <a:endParaRPr lang="en-US" i="1" dirty="0" smtClean="0"/>
          </a:p>
          <a:p>
            <a:pPr marL="0" indent="0">
              <a:buNone/>
            </a:pPr>
            <a:endParaRPr lang="en-US" dirty="0"/>
          </a:p>
        </p:txBody>
      </p:sp>
      <p:sp>
        <p:nvSpPr>
          <p:cNvPr id="4" name="Slide Number Placeholder 3"/>
          <p:cNvSpPr>
            <a:spLocks noGrp="1"/>
          </p:cNvSpPr>
          <p:nvPr>
            <p:ph type="sldNum" sz="quarter" idx="12"/>
          </p:nvPr>
        </p:nvSpPr>
        <p:spPr/>
        <p:txBody>
          <a:bodyPr/>
          <a:lstStyle/>
          <a:p>
            <a:fld id="{69ACA478-C643-4ECF-A73E-47DC5F88A89E}" type="slidenum">
              <a:rPr lang="en-US" smtClean="0"/>
              <a:pPr/>
              <a:t>13</a:t>
            </a:fld>
            <a:endParaRPr lang="en-US"/>
          </a:p>
        </p:txBody>
      </p:sp>
    </p:spTree>
    <p:extLst>
      <p:ext uri="{BB962C8B-B14F-4D97-AF65-F5344CB8AC3E}">
        <p14:creationId xmlns:p14="http://schemas.microsoft.com/office/powerpoint/2010/main" val="23318260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Many Implications!</a:t>
            </a:r>
            <a:endParaRPr lang="en-US" dirty="0"/>
          </a:p>
        </p:txBody>
      </p:sp>
      <p:sp>
        <p:nvSpPr>
          <p:cNvPr id="3" name="Content Placeholder 2"/>
          <p:cNvSpPr>
            <a:spLocks noGrp="1"/>
          </p:cNvSpPr>
          <p:nvPr>
            <p:ph idx="1"/>
          </p:nvPr>
        </p:nvSpPr>
        <p:spPr/>
        <p:txBody>
          <a:bodyPr>
            <a:normAutofit/>
          </a:bodyPr>
          <a:lstStyle/>
          <a:p>
            <a:r>
              <a:rPr lang="en-US" dirty="0" smtClean="0"/>
              <a:t>Higher savings and thus higher current account surplus results from a rise in the sex ratio</a:t>
            </a:r>
          </a:p>
          <a:p>
            <a:pPr lvl="1"/>
            <a:r>
              <a:rPr lang="en-US" dirty="0" smtClean="0"/>
              <a:t>Relationship between competition on human capital vs physical capital accumulation</a:t>
            </a:r>
            <a:endParaRPr lang="en-US" dirty="0"/>
          </a:p>
          <a:p>
            <a:r>
              <a:rPr lang="en-US" dirty="0" smtClean="0"/>
              <a:t>Can also have </a:t>
            </a:r>
            <a:r>
              <a:rPr lang="en-US" i="1" dirty="0" smtClean="0"/>
              <a:t>major</a:t>
            </a:r>
            <a:r>
              <a:rPr lang="en-US" dirty="0" smtClean="0"/>
              <a:t> effects on housing prices</a:t>
            </a:r>
          </a:p>
          <a:p>
            <a:r>
              <a:rPr lang="en-US" dirty="0" smtClean="0"/>
              <a:t>Important for other countries (India …)</a:t>
            </a:r>
            <a:endParaRPr lang="en-US" dirty="0"/>
          </a:p>
        </p:txBody>
      </p:sp>
      <p:sp>
        <p:nvSpPr>
          <p:cNvPr id="4" name="Slide Number Placeholder 3"/>
          <p:cNvSpPr>
            <a:spLocks noGrp="1"/>
          </p:cNvSpPr>
          <p:nvPr>
            <p:ph type="sldNum" sz="quarter" idx="12"/>
          </p:nvPr>
        </p:nvSpPr>
        <p:spPr/>
        <p:txBody>
          <a:bodyPr/>
          <a:lstStyle/>
          <a:p>
            <a:fld id="{69ACA478-C643-4ECF-A73E-47DC5F88A89E}" type="slidenum">
              <a:rPr lang="en-US" smtClean="0"/>
              <a:pPr/>
              <a:t>14</a:t>
            </a:fld>
            <a:endParaRPr lang="en-US"/>
          </a:p>
        </p:txBody>
      </p:sp>
    </p:spTree>
    <p:extLst>
      <p:ext uri="{BB962C8B-B14F-4D97-AF65-F5344CB8AC3E}">
        <p14:creationId xmlns:p14="http://schemas.microsoft.com/office/powerpoint/2010/main" val="41046960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69ACA478-C643-4ECF-A73E-47DC5F88A89E}" type="slidenum">
              <a:rPr lang="en-US" smtClean="0"/>
              <a:pPr/>
              <a:t>15</a:t>
            </a:fld>
            <a:endParaRPr lang="en-US"/>
          </a:p>
        </p:txBody>
      </p:sp>
      <p:pic>
        <p:nvPicPr>
          <p:cNvPr id="1026" name="Picture 2"/>
          <p:cNvPicPr>
            <a:picLocks noChangeAspect="1" noChangeArrowheads="1"/>
          </p:cNvPicPr>
          <p:nvPr/>
        </p:nvPicPr>
        <p:blipFill>
          <a:blip r:embed="rId2" cstate="print"/>
          <a:srcRect/>
          <a:stretch>
            <a:fillRect/>
          </a:stretch>
        </p:blipFill>
        <p:spPr bwMode="auto">
          <a:xfrm>
            <a:off x="228600" y="-13648"/>
            <a:ext cx="8581913" cy="6821521"/>
          </a:xfrm>
          <a:prstGeom prst="rect">
            <a:avLst/>
          </a:prstGeom>
          <a:noFill/>
          <a:ln w="9525">
            <a:noFill/>
            <a:miter lim="800000"/>
            <a:headEnd/>
            <a:tailEnd/>
          </a:ln>
        </p:spPr>
      </p:pic>
      <p:sp>
        <p:nvSpPr>
          <p:cNvPr id="9" name="TextBox 8"/>
          <p:cNvSpPr txBox="1"/>
          <p:nvPr/>
        </p:nvSpPr>
        <p:spPr>
          <a:xfrm>
            <a:off x="2057400" y="2057400"/>
            <a:ext cx="1600200" cy="646331"/>
          </a:xfrm>
          <a:prstGeom prst="rect">
            <a:avLst/>
          </a:prstGeom>
          <a:noFill/>
        </p:spPr>
        <p:txBody>
          <a:bodyPr wrap="square" rtlCol="0">
            <a:spAutoFit/>
          </a:bodyPr>
          <a:lstStyle/>
          <a:p>
            <a:r>
              <a:rPr lang="en-US" altLang="zh-CN" dirty="0" smtClean="0"/>
              <a:t>High sex ratio region</a:t>
            </a:r>
            <a:endParaRPr lang="zh-CN" altLang="en-US" dirty="0"/>
          </a:p>
        </p:txBody>
      </p:sp>
      <p:sp>
        <p:nvSpPr>
          <p:cNvPr id="10" name="TextBox 9"/>
          <p:cNvSpPr txBox="1"/>
          <p:nvPr/>
        </p:nvSpPr>
        <p:spPr>
          <a:xfrm>
            <a:off x="2362200" y="4114800"/>
            <a:ext cx="1459173" cy="646331"/>
          </a:xfrm>
          <a:prstGeom prst="rect">
            <a:avLst/>
          </a:prstGeom>
          <a:noFill/>
        </p:spPr>
        <p:txBody>
          <a:bodyPr wrap="square" rtlCol="0">
            <a:spAutoFit/>
          </a:bodyPr>
          <a:lstStyle/>
          <a:p>
            <a:r>
              <a:rPr lang="en-US" altLang="zh-CN" dirty="0" smtClean="0"/>
              <a:t>Low sex ratio regions</a:t>
            </a:r>
            <a:endParaRPr lang="zh-CN" altLang="en-US" dirty="0"/>
          </a:p>
        </p:txBody>
      </p:sp>
      <p:sp>
        <p:nvSpPr>
          <p:cNvPr id="15" name="TextBox 14"/>
          <p:cNvSpPr txBox="1"/>
          <p:nvPr/>
        </p:nvSpPr>
        <p:spPr>
          <a:xfrm>
            <a:off x="6172200" y="2499954"/>
            <a:ext cx="1600200" cy="646331"/>
          </a:xfrm>
          <a:prstGeom prst="rect">
            <a:avLst/>
          </a:prstGeom>
          <a:noFill/>
        </p:spPr>
        <p:txBody>
          <a:bodyPr wrap="square" rtlCol="0">
            <a:spAutoFit/>
          </a:bodyPr>
          <a:lstStyle/>
          <a:p>
            <a:r>
              <a:rPr lang="en-US" altLang="zh-CN" dirty="0" smtClean="0"/>
              <a:t>High sex ratio region</a:t>
            </a:r>
            <a:endParaRPr lang="zh-CN" altLang="en-US" dirty="0"/>
          </a:p>
        </p:txBody>
      </p:sp>
      <p:sp>
        <p:nvSpPr>
          <p:cNvPr id="16" name="TextBox 15"/>
          <p:cNvSpPr txBox="1"/>
          <p:nvPr/>
        </p:nvSpPr>
        <p:spPr>
          <a:xfrm>
            <a:off x="6763034" y="4113662"/>
            <a:ext cx="1600200" cy="646331"/>
          </a:xfrm>
          <a:prstGeom prst="rect">
            <a:avLst/>
          </a:prstGeom>
          <a:noFill/>
        </p:spPr>
        <p:txBody>
          <a:bodyPr wrap="square" rtlCol="0">
            <a:spAutoFit/>
          </a:bodyPr>
          <a:lstStyle/>
          <a:p>
            <a:r>
              <a:rPr lang="en-US" altLang="zh-CN" dirty="0" smtClean="0"/>
              <a:t>Low sex ratio region</a:t>
            </a:r>
            <a:endParaRPr lang="zh-CN" altLang="en-US" dirty="0"/>
          </a:p>
        </p:txBody>
      </p:sp>
    </p:spTree>
    <p:extLst>
      <p:ext uri="{BB962C8B-B14F-4D97-AF65-F5344CB8AC3E}">
        <p14:creationId xmlns:p14="http://schemas.microsoft.com/office/powerpoint/2010/main" val="39422951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69ACA478-C643-4ECF-A73E-47DC5F88A89E}" type="slidenum">
              <a:rPr lang="en-US" smtClean="0"/>
              <a:pPr/>
              <a:t>16</a:t>
            </a:fld>
            <a:endParaRPr lang="en-US"/>
          </a:p>
        </p:txBody>
      </p:sp>
      <p:pic>
        <p:nvPicPr>
          <p:cNvPr id="2050" name="Picture 2"/>
          <p:cNvPicPr>
            <a:picLocks noChangeAspect="1" noChangeArrowheads="1"/>
          </p:cNvPicPr>
          <p:nvPr/>
        </p:nvPicPr>
        <p:blipFill>
          <a:blip r:embed="rId2" cstate="print"/>
          <a:srcRect/>
          <a:stretch>
            <a:fillRect/>
          </a:stretch>
        </p:blipFill>
        <p:spPr bwMode="auto">
          <a:xfrm>
            <a:off x="762000" y="0"/>
            <a:ext cx="8296493" cy="6629400"/>
          </a:xfrm>
          <a:prstGeom prst="rect">
            <a:avLst/>
          </a:prstGeom>
          <a:noFill/>
          <a:ln w="9525">
            <a:noFill/>
            <a:miter lim="800000"/>
            <a:headEnd/>
            <a:tailEnd/>
          </a:ln>
        </p:spPr>
      </p:pic>
    </p:spTree>
    <p:extLst>
      <p:ext uri="{BB962C8B-B14F-4D97-AF65-F5344CB8AC3E}">
        <p14:creationId xmlns:p14="http://schemas.microsoft.com/office/powerpoint/2010/main" val="21781005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fld id="{69ACA478-C643-4ECF-A73E-47DC5F88A89E}" type="slidenum">
              <a:rPr lang="en-US" smtClean="0"/>
              <a:pPr/>
              <a:t>17</a:t>
            </a:fld>
            <a:endParaRPr lang="en-US"/>
          </a:p>
        </p:txBody>
      </p:sp>
      <p:pic>
        <p:nvPicPr>
          <p:cNvPr id="4098" name="Picture 1"/>
          <p:cNvPicPr>
            <a:picLocks noChangeAspect="1" noChangeArrowheads="1"/>
          </p:cNvPicPr>
          <p:nvPr/>
        </p:nvPicPr>
        <p:blipFill>
          <a:blip r:embed="rId2" cstate="print"/>
          <a:srcRect/>
          <a:stretch>
            <a:fillRect/>
          </a:stretch>
        </p:blipFill>
        <p:spPr bwMode="auto">
          <a:xfrm>
            <a:off x="914400" y="228600"/>
            <a:ext cx="8121408" cy="5943600"/>
          </a:xfrm>
          <a:prstGeom prst="rect">
            <a:avLst/>
          </a:prstGeom>
          <a:noFill/>
          <a:ln w="9525">
            <a:noFill/>
            <a:miter lim="800000"/>
            <a:headEnd/>
            <a:tailEnd/>
          </a:ln>
        </p:spPr>
      </p:pic>
    </p:spTree>
    <p:extLst>
      <p:ext uri="{BB962C8B-B14F-4D97-AF65-F5344CB8AC3E}">
        <p14:creationId xmlns:p14="http://schemas.microsoft.com/office/powerpoint/2010/main" val="15642803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1026946"/>
          </a:xfrm>
        </p:spPr>
        <p:txBody>
          <a:bodyPr/>
          <a:lstStyle/>
          <a:p>
            <a:r>
              <a:rPr lang="en-US" dirty="0" smtClean="0"/>
              <a:t>Impact on Economic Growth</a:t>
            </a:r>
            <a:endParaRPr lang="en-US" dirty="0"/>
          </a:p>
        </p:txBody>
      </p:sp>
      <p:sp>
        <p:nvSpPr>
          <p:cNvPr id="3" name="Content Placeholder 2"/>
          <p:cNvSpPr>
            <a:spLocks noGrp="1"/>
          </p:cNvSpPr>
          <p:nvPr>
            <p:ph idx="1"/>
          </p:nvPr>
        </p:nvSpPr>
        <p:spPr>
          <a:xfrm>
            <a:off x="628650" y="1433015"/>
            <a:ext cx="7886700" cy="4743948"/>
          </a:xfrm>
        </p:spPr>
        <p:txBody>
          <a:bodyPr>
            <a:normAutofit fontScale="92500" lnSpcReduction="20000"/>
          </a:bodyPr>
          <a:lstStyle/>
          <a:p>
            <a:r>
              <a:rPr lang="en-US" dirty="0" smtClean="0"/>
              <a:t>Much evidence that sex imbalances adversely affect crime</a:t>
            </a:r>
          </a:p>
          <a:p>
            <a:r>
              <a:rPr lang="en-US" dirty="0" smtClean="0"/>
              <a:t>But some potential benefits</a:t>
            </a:r>
          </a:p>
          <a:p>
            <a:pPr lvl="1"/>
            <a:r>
              <a:rPr lang="en-US" dirty="0" smtClean="0"/>
              <a:t>Entrepreneurship induced by sex imbalance</a:t>
            </a:r>
          </a:p>
          <a:p>
            <a:pPr lvl="1"/>
            <a:r>
              <a:rPr lang="en-US" dirty="0" smtClean="0"/>
              <a:t>New domestic private firms – important growth engine – more likely to emerge in regions with sex imbalances</a:t>
            </a:r>
          </a:p>
          <a:p>
            <a:pPr lvl="1"/>
            <a:r>
              <a:rPr lang="en-US" dirty="0" smtClean="0"/>
              <a:t>Parents with sons more likely to be entrepreneurs with local sex imbalances</a:t>
            </a:r>
          </a:p>
          <a:p>
            <a:pPr lvl="1"/>
            <a:r>
              <a:rPr lang="en-US" dirty="0" smtClean="0"/>
              <a:t>More dangerous/unpleasant work (e.g., mining) by households with sons in regions with sex imbalances</a:t>
            </a:r>
          </a:p>
          <a:p>
            <a:pPr lvl="1"/>
            <a:r>
              <a:rPr lang="en-US" dirty="0" smtClean="0"/>
              <a:t>No effect on labor supply of households with daughters</a:t>
            </a:r>
          </a:p>
          <a:p>
            <a:pPr lvl="1"/>
            <a:r>
              <a:rPr lang="en-US" dirty="0" smtClean="0"/>
              <a:t>Regional GDP grows faster in provinces with higher sex imbalances</a:t>
            </a:r>
          </a:p>
          <a:p>
            <a:pPr lvl="1"/>
            <a:endParaRPr lang="en-US" dirty="0" smtClean="0"/>
          </a:p>
          <a:p>
            <a:r>
              <a:rPr lang="en-US" dirty="0" smtClean="0"/>
              <a:t>Net Result: possibly extra 2 </a:t>
            </a:r>
            <a:r>
              <a:rPr lang="en-US" dirty="0" err="1" smtClean="0"/>
              <a:t>ppts</a:t>
            </a:r>
            <a:r>
              <a:rPr lang="en-US" dirty="0" smtClean="0"/>
              <a:t>/year (!)</a:t>
            </a:r>
          </a:p>
        </p:txBody>
      </p:sp>
    </p:spTree>
    <p:extLst>
      <p:ext uri="{BB962C8B-B14F-4D97-AF65-F5344CB8AC3E}">
        <p14:creationId xmlns:p14="http://schemas.microsoft.com/office/powerpoint/2010/main" val="31948372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Effects of Recent Changes in Population Policy</a:t>
            </a:r>
            <a:endParaRPr lang="en-US" sz="3200" b="1" dirty="0"/>
          </a:p>
        </p:txBody>
      </p:sp>
      <p:sp>
        <p:nvSpPr>
          <p:cNvPr id="3" name="Content Placeholder 2"/>
          <p:cNvSpPr>
            <a:spLocks noGrp="1"/>
          </p:cNvSpPr>
          <p:nvPr>
            <p:ph idx="1"/>
          </p:nvPr>
        </p:nvSpPr>
        <p:spPr>
          <a:xfrm>
            <a:off x="628650" y="1825625"/>
            <a:ext cx="7886700" cy="4629766"/>
          </a:xfrm>
        </p:spPr>
        <p:txBody>
          <a:bodyPr/>
          <a:lstStyle/>
          <a:p>
            <a:r>
              <a:rPr lang="en-US" dirty="0" smtClean="0"/>
              <a:t>From “one-child policy” to “two-child policy”</a:t>
            </a:r>
            <a:endParaRPr lang="en-US" dirty="0"/>
          </a:p>
          <a:p>
            <a:r>
              <a:rPr lang="en-US" dirty="0" smtClean="0"/>
              <a:t>Elasticity of child-bearing parents</a:t>
            </a:r>
          </a:p>
          <a:p>
            <a:pPr lvl="1"/>
            <a:r>
              <a:rPr lang="en-US" dirty="0" smtClean="0"/>
              <a:t>The short run response is mild: about 20%</a:t>
            </a:r>
          </a:p>
          <a:p>
            <a:pPr lvl="1"/>
            <a:r>
              <a:rPr lang="en-US" dirty="0" smtClean="0"/>
              <a:t>Medium term: could rise to 40-60%</a:t>
            </a:r>
            <a:endParaRPr lang="en-US" dirty="0"/>
          </a:p>
          <a:p>
            <a:r>
              <a:rPr lang="en-US" dirty="0" smtClean="0"/>
              <a:t>On working cohort: </a:t>
            </a:r>
          </a:p>
          <a:p>
            <a:pPr lvl="1"/>
            <a:r>
              <a:rPr lang="en-US" dirty="0" smtClean="0"/>
              <a:t>No effect in the next 15 years; then improving</a:t>
            </a:r>
          </a:p>
          <a:p>
            <a:r>
              <a:rPr lang="en-US" dirty="0" smtClean="0"/>
              <a:t>On dependence ratio</a:t>
            </a:r>
          </a:p>
          <a:p>
            <a:pPr lvl="1"/>
            <a:r>
              <a:rPr lang="en-US" dirty="0" smtClean="0"/>
              <a:t>Worsening in the next 15-20 years; then improving</a:t>
            </a:r>
          </a:p>
          <a:p>
            <a:r>
              <a:rPr lang="en-US" dirty="0" smtClean="0"/>
              <a:t>On the sex ratio for the pre-marital cohort</a:t>
            </a:r>
          </a:p>
          <a:p>
            <a:pPr lvl="1"/>
            <a:r>
              <a:rPr lang="en-US" dirty="0" smtClean="0"/>
              <a:t>Improving</a:t>
            </a:r>
          </a:p>
          <a:p>
            <a:pPr lvl="1"/>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27809365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Outline</a:t>
            </a:r>
            <a:endParaRPr lang="en-US" b="1" dirty="0"/>
          </a:p>
        </p:txBody>
      </p:sp>
      <p:sp>
        <p:nvSpPr>
          <p:cNvPr id="3" name="Content Placeholder 2"/>
          <p:cNvSpPr>
            <a:spLocks noGrp="1"/>
          </p:cNvSpPr>
          <p:nvPr>
            <p:ph idx="1"/>
          </p:nvPr>
        </p:nvSpPr>
        <p:spPr/>
        <p:txBody>
          <a:bodyPr/>
          <a:lstStyle/>
          <a:p>
            <a:endParaRPr lang="en-US" dirty="0"/>
          </a:p>
          <a:p>
            <a:r>
              <a:rPr lang="en-US" dirty="0" smtClean="0"/>
              <a:t>Recent changes in the population control policy and their impact on the Chinese economy</a:t>
            </a:r>
          </a:p>
          <a:p>
            <a:pPr lvl="1"/>
            <a:r>
              <a:rPr lang="en-US" dirty="0" smtClean="0"/>
              <a:t>From “one-child policy” to “two-child policy”</a:t>
            </a:r>
          </a:p>
          <a:p>
            <a:pPr lvl="1"/>
            <a:endParaRPr lang="en-US" dirty="0"/>
          </a:p>
          <a:p>
            <a:r>
              <a:rPr lang="en-US" dirty="0"/>
              <a:t>China’s growth slowdown and impact on other economies</a:t>
            </a:r>
          </a:p>
          <a:p>
            <a:endParaRPr lang="en-US" dirty="0"/>
          </a:p>
        </p:txBody>
      </p:sp>
    </p:spTree>
    <p:extLst>
      <p:ext uri="{BB962C8B-B14F-4D97-AF65-F5344CB8AC3E}">
        <p14:creationId xmlns:p14="http://schemas.microsoft.com/office/powerpoint/2010/main" val="8406657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p:spPr>
        <p:txBody>
          <a:bodyPr>
            <a:normAutofit/>
          </a:bodyPr>
          <a:lstStyle/>
          <a:p>
            <a:r>
              <a:rPr lang="en-US" sz="3200" b="1" dirty="0" smtClean="0"/>
              <a:t>Effects, continued</a:t>
            </a:r>
            <a:endParaRPr lang="en-US" sz="3200" b="1" dirty="0"/>
          </a:p>
        </p:txBody>
      </p:sp>
      <p:sp>
        <p:nvSpPr>
          <p:cNvPr id="3" name="Content Placeholder 2"/>
          <p:cNvSpPr>
            <a:spLocks noGrp="1"/>
          </p:cNvSpPr>
          <p:nvPr>
            <p:ph idx="1"/>
          </p:nvPr>
        </p:nvSpPr>
        <p:spPr>
          <a:xfrm>
            <a:off x="628649" y="1825625"/>
            <a:ext cx="8105917" cy="4629766"/>
          </a:xfrm>
        </p:spPr>
        <p:txBody>
          <a:bodyPr/>
          <a:lstStyle/>
          <a:p>
            <a:r>
              <a:rPr lang="en-US" dirty="0" smtClean="0"/>
              <a:t>On household savings and current account</a:t>
            </a:r>
          </a:p>
          <a:p>
            <a:pPr lvl="1"/>
            <a:r>
              <a:rPr lang="en-US" dirty="0" smtClean="0"/>
              <a:t>Decline/improving</a:t>
            </a:r>
          </a:p>
          <a:p>
            <a:pPr lvl="1"/>
            <a:r>
              <a:rPr lang="en-US" dirty="0" smtClean="0"/>
              <a:t>Will see discussion on the “success of the rebalancing policies of the government” even though it could be an unintended consequence of the changes in the population control policy</a:t>
            </a:r>
          </a:p>
          <a:p>
            <a:pPr lvl="1"/>
            <a:endParaRPr lang="en-US" dirty="0"/>
          </a:p>
          <a:p>
            <a:r>
              <a:rPr lang="en-US" dirty="0" smtClean="0"/>
              <a:t>On GDP growth</a:t>
            </a:r>
          </a:p>
          <a:p>
            <a:pPr lvl="1"/>
            <a:r>
              <a:rPr lang="en-US" dirty="0" smtClean="0"/>
              <a:t>The sex ratio effect: further moderation of the growth rate</a:t>
            </a:r>
          </a:p>
          <a:p>
            <a:pPr lvl="1"/>
            <a:r>
              <a:rPr lang="en-US" dirty="0" smtClean="0"/>
              <a:t>The working age cohort effect: </a:t>
            </a:r>
          </a:p>
          <a:p>
            <a:pPr lvl="2"/>
            <a:r>
              <a:rPr lang="en-US" dirty="0" smtClean="0"/>
              <a:t>No effect to small further moderation in the next 15 years</a:t>
            </a:r>
          </a:p>
          <a:p>
            <a:pPr lvl="2"/>
            <a:r>
              <a:rPr lang="en-US" dirty="0" smtClean="0"/>
              <a:t>Improvement after 15 years </a:t>
            </a:r>
          </a:p>
          <a:p>
            <a:pPr lvl="1"/>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20842808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China Slowdown Question</a:t>
            </a:r>
            <a:endParaRPr lang="en-US" dirty="0"/>
          </a:p>
        </p:txBody>
      </p:sp>
      <p:sp>
        <p:nvSpPr>
          <p:cNvPr id="3" name="Content Placeholder 2"/>
          <p:cNvSpPr>
            <a:spLocks noGrp="1"/>
          </p:cNvSpPr>
          <p:nvPr>
            <p:ph idx="1"/>
          </p:nvPr>
        </p:nvSpPr>
        <p:spPr/>
        <p:txBody>
          <a:bodyPr>
            <a:normAutofit/>
          </a:bodyPr>
          <a:lstStyle/>
          <a:p>
            <a:endParaRPr lang="en-US" dirty="0">
              <a:latin typeface="+mj-lt"/>
            </a:endParaRPr>
          </a:p>
        </p:txBody>
      </p:sp>
    </p:spTree>
    <p:extLst>
      <p:ext uri="{BB962C8B-B14F-4D97-AF65-F5344CB8AC3E}">
        <p14:creationId xmlns:p14="http://schemas.microsoft.com/office/powerpoint/2010/main" val="9362390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sz="3200" dirty="0"/>
              <a:t>Motivation: </a:t>
            </a:r>
            <a:r>
              <a:rPr lang="en-US" sz="3200" dirty="0" smtClean="0"/>
              <a:t>China </a:t>
            </a:r>
            <a:r>
              <a:rPr lang="en-US" sz="3200" dirty="0"/>
              <a:t>Growth Downgrades</a:t>
            </a:r>
          </a:p>
        </p:txBody>
      </p:sp>
      <p:graphicFrame>
        <p:nvGraphicFramePr>
          <p:cNvPr id="5" name="Chart 4"/>
          <p:cNvGraphicFramePr>
            <a:graphicFrameLocks noGrp="1"/>
          </p:cNvGraphicFramePr>
          <p:nvPr>
            <p:extLst>
              <p:ext uri="{D42A27DB-BD31-4B8C-83A1-F6EECF244321}">
                <p14:modId xmlns:p14="http://schemas.microsoft.com/office/powerpoint/2010/main" val="2565659746"/>
              </p:ext>
            </p:extLst>
          </p:nvPr>
        </p:nvGraphicFramePr>
        <p:xfrm>
          <a:off x="914400" y="1295400"/>
          <a:ext cx="7383780" cy="528066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121762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endParaRPr lang="en-US" dirty="0"/>
          </a:p>
        </p:txBody>
      </p:sp>
      <p:sp>
        <p:nvSpPr>
          <p:cNvPr id="3" name="Content Placeholder 2"/>
          <p:cNvSpPr>
            <a:spLocks noGrp="1"/>
          </p:cNvSpPr>
          <p:nvPr>
            <p:ph idx="1"/>
          </p:nvPr>
        </p:nvSpPr>
        <p:spPr/>
        <p:txBody>
          <a:bodyPr>
            <a:normAutofit lnSpcReduction="10000"/>
          </a:bodyPr>
          <a:lstStyle/>
          <a:p>
            <a:r>
              <a:rPr lang="en-US" dirty="0" smtClean="0">
                <a:latin typeface="+mj-lt"/>
              </a:rPr>
              <a:t>What exactly do we mean by a PRC slowdown? </a:t>
            </a:r>
          </a:p>
          <a:p>
            <a:pPr lvl="1"/>
            <a:r>
              <a:rPr lang="en-US" dirty="0" smtClean="0">
                <a:latin typeface="+mj-lt"/>
              </a:rPr>
              <a:t>Soft vs. hard landing scenarios</a:t>
            </a:r>
          </a:p>
          <a:p>
            <a:endParaRPr lang="en-US" dirty="0" smtClean="0">
              <a:latin typeface="+mj-lt"/>
            </a:endParaRPr>
          </a:p>
          <a:p>
            <a:r>
              <a:rPr lang="en-US" dirty="0" smtClean="0">
                <a:latin typeface="+mj-lt"/>
              </a:rPr>
              <a:t>How big is the impact on different regions and countries? </a:t>
            </a:r>
            <a:endParaRPr lang="en-US" dirty="0">
              <a:latin typeface="+mj-lt"/>
            </a:endParaRPr>
          </a:p>
          <a:p>
            <a:endParaRPr lang="en-US" dirty="0">
              <a:latin typeface="+mj-lt"/>
            </a:endParaRPr>
          </a:p>
          <a:p>
            <a:r>
              <a:rPr lang="en-US" dirty="0" smtClean="0">
                <a:latin typeface="+mj-lt"/>
              </a:rPr>
              <a:t>Two approaches: </a:t>
            </a:r>
          </a:p>
          <a:p>
            <a:pPr lvl="1"/>
            <a:r>
              <a:rPr lang="en-US" dirty="0" smtClean="0">
                <a:latin typeface="+mj-lt"/>
              </a:rPr>
              <a:t>“Standard analysis” - Global </a:t>
            </a:r>
            <a:r>
              <a:rPr lang="en-US" dirty="0">
                <a:latin typeface="+mj-lt"/>
              </a:rPr>
              <a:t>Projection Model </a:t>
            </a:r>
            <a:r>
              <a:rPr lang="en-US" dirty="0" smtClean="0">
                <a:latin typeface="+mj-lt"/>
              </a:rPr>
              <a:t>simulations, </a:t>
            </a:r>
          </a:p>
          <a:p>
            <a:pPr lvl="1"/>
            <a:r>
              <a:rPr lang="en-US" dirty="0" smtClean="0">
                <a:latin typeface="+mj-lt"/>
              </a:rPr>
              <a:t>Taking into account GVCs - using inter-country I-O tables</a:t>
            </a:r>
            <a:endParaRPr lang="en-US" dirty="0">
              <a:latin typeface="+mj-lt"/>
            </a:endParaRPr>
          </a:p>
        </p:txBody>
      </p:sp>
    </p:spTree>
    <p:extLst>
      <p:ext uri="{BB962C8B-B14F-4D97-AF65-F5344CB8AC3E}">
        <p14:creationId xmlns:p14="http://schemas.microsoft.com/office/powerpoint/2010/main" val="77019402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a:t>S</a:t>
            </a:r>
            <a:r>
              <a:rPr lang="en-US" sz="4000" dirty="0" smtClean="0"/>
              <a:t>oft vs. Hard landing scenarios </a:t>
            </a:r>
            <a:endParaRPr lang="en-US" sz="4000" dirty="0"/>
          </a:p>
        </p:txBody>
      </p:sp>
      <p:sp>
        <p:nvSpPr>
          <p:cNvPr id="3" name="Content Placeholder 2"/>
          <p:cNvSpPr>
            <a:spLocks noGrp="1"/>
          </p:cNvSpPr>
          <p:nvPr>
            <p:ph idx="1"/>
          </p:nvPr>
        </p:nvSpPr>
        <p:spPr/>
        <p:txBody>
          <a:bodyPr>
            <a:normAutofit/>
          </a:bodyPr>
          <a:lstStyle/>
          <a:p>
            <a:r>
              <a:rPr lang="en-US" dirty="0" smtClean="0">
                <a:solidFill>
                  <a:srgbClr val="C00000"/>
                </a:solidFill>
                <a:latin typeface="+mj-lt"/>
              </a:rPr>
              <a:t>“Soft landing” scenario</a:t>
            </a:r>
          </a:p>
          <a:p>
            <a:pPr lvl="1"/>
            <a:r>
              <a:rPr lang="en-US" dirty="0" smtClean="0">
                <a:latin typeface="+mj-lt"/>
              </a:rPr>
              <a:t>A reduction in GDP growth by 25 basis points /year</a:t>
            </a:r>
          </a:p>
          <a:p>
            <a:pPr lvl="2"/>
            <a:r>
              <a:rPr lang="en-US" dirty="0" smtClean="0">
                <a:latin typeface="+mj-lt"/>
              </a:rPr>
              <a:t>Corresponding deceleration in investment</a:t>
            </a:r>
          </a:p>
          <a:p>
            <a:pPr lvl="1"/>
            <a:r>
              <a:rPr lang="en-US" dirty="0" smtClean="0">
                <a:latin typeface="+mj-lt"/>
              </a:rPr>
              <a:t>Current baseline - we’ve seen it in the last two years</a:t>
            </a:r>
          </a:p>
          <a:p>
            <a:pPr lvl="1"/>
            <a:r>
              <a:rPr lang="en-US" dirty="0" smtClean="0">
                <a:latin typeface="+mj-lt"/>
              </a:rPr>
              <a:t>Relatively “orderly”</a:t>
            </a:r>
          </a:p>
          <a:p>
            <a:r>
              <a:rPr lang="en-US" dirty="0" smtClean="0">
                <a:solidFill>
                  <a:srgbClr val="C00000"/>
                </a:solidFill>
                <a:latin typeface="+mj-lt"/>
              </a:rPr>
              <a:t>“Hard landing scenario”</a:t>
            </a:r>
          </a:p>
          <a:p>
            <a:pPr lvl="1"/>
            <a:r>
              <a:rPr lang="en-US" dirty="0" smtClean="0">
                <a:latin typeface="+mj-lt"/>
              </a:rPr>
              <a:t>Sharper and more persistent growth deceleration </a:t>
            </a:r>
          </a:p>
          <a:p>
            <a:pPr lvl="2"/>
            <a:r>
              <a:rPr lang="en-US" dirty="0" smtClean="0">
                <a:latin typeface="+mj-lt"/>
              </a:rPr>
              <a:t>~2pp per year for two years)</a:t>
            </a:r>
          </a:p>
          <a:p>
            <a:pPr lvl="1"/>
            <a:r>
              <a:rPr lang="en-US" dirty="0" smtClean="0">
                <a:latin typeface="+mj-lt"/>
              </a:rPr>
              <a:t>Accompanied by a spike in global risk aversion</a:t>
            </a:r>
          </a:p>
          <a:p>
            <a:pPr lvl="2"/>
            <a:r>
              <a:rPr lang="en-US" dirty="0" smtClean="0">
                <a:latin typeface="+mj-lt"/>
              </a:rPr>
              <a:t>About one-third of a “Lehman” in VIX</a:t>
            </a:r>
          </a:p>
          <a:p>
            <a:endParaRPr lang="en-US" dirty="0">
              <a:latin typeface="+mj-lt"/>
            </a:endParaRPr>
          </a:p>
        </p:txBody>
      </p:sp>
    </p:spTree>
    <p:extLst>
      <p:ext uri="{BB962C8B-B14F-4D97-AF65-F5344CB8AC3E}">
        <p14:creationId xmlns:p14="http://schemas.microsoft.com/office/powerpoint/2010/main" val="14637450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785" y="365127"/>
            <a:ext cx="8338781" cy="1095184"/>
          </a:xfrm>
        </p:spPr>
        <p:txBody>
          <a:bodyPr>
            <a:normAutofit/>
          </a:bodyPr>
          <a:lstStyle/>
          <a:p>
            <a:pPr algn="ctr"/>
            <a:r>
              <a:rPr lang="en-US" sz="3200" b="1" dirty="0" smtClean="0">
                <a:cs typeface="Times New Roman" panose="02020603050405020304" pitchFamily="18" charset="0"/>
              </a:rPr>
              <a:t>Guestimates from Global Projection Model</a:t>
            </a:r>
            <a:endParaRPr lang="en-US" sz="3200" b="1" dirty="0">
              <a:cs typeface="Times New Roman" panose="02020603050405020304" pitchFamily="18" charset="0"/>
            </a:endParaRPr>
          </a:p>
        </p:txBody>
      </p:sp>
      <p:sp>
        <p:nvSpPr>
          <p:cNvPr id="3" name="Content Placeholder 2"/>
          <p:cNvSpPr>
            <a:spLocks noGrp="1"/>
          </p:cNvSpPr>
          <p:nvPr>
            <p:ph idx="1"/>
          </p:nvPr>
        </p:nvSpPr>
        <p:spPr>
          <a:xfrm>
            <a:off x="395785" y="1473957"/>
            <a:ext cx="8447963" cy="4872251"/>
          </a:xfrm>
        </p:spPr>
        <p:txBody>
          <a:bodyPr>
            <a:normAutofit/>
          </a:bodyPr>
          <a:lstStyle/>
          <a:p>
            <a:r>
              <a:rPr lang="en-US" dirty="0" smtClean="0">
                <a:latin typeface="+mj-lt"/>
              </a:rPr>
              <a:t>7 regions (US, Euro area, Japan, China, Emerging Asia ex-China, Latin America, and Remaining Countries); </a:t>
            </a:r>
            <a:r>
              <a:rPr lang="en-US" sz="2200" dirty="0" smtClean="0">
                <a:latin typeface="+mj-lt"/>
              </a:rPr>
              <a:t>85% of world GDP</a:t>
            </a:r>
          </a:p>
          <a:p>
            <a:r>
              <a:rPr lang="en-US" dirty="0" smtClean="0">
                <a:solidFill>
                  <a:srgbClr val="0070C0"/>
                </a:solidFill>
                <a:latin typeface="+mj-lt"/>
              </a:rPr>
              <a:t>(Aims to strike a balance between DSGE and VAR/time series models)</a:t>
            </a:r>
          </a:p>
          <a:p>
            <a:r>
              <a:rPr lang="en-US" dirty="0" smtClean="0">
                <a:latin typeface="+mj-lt"/>
              </a:rPr>
              <a:t>Developed mostly at the IMF</a:t>
            </a:r>
          </a:p>
          <a:p>
            <a:r>
              <a:rPr lang="en-US" dirty="0" smtClean="0">
                <a:latin typeface="+mj-lt"/>
              </a:rPr>
              <a:t>Can </a:t>
            </a:r>
            <a:r>
              <a:rPr lang="en-US" dirty="0">
                <a:latin typeface="+mj-lt"/>
              </a:rPr>
              <a:t>identify shocks, </a:t>
            </a:r>
            <a:r>
              <a:rPr lang="en-US" dirty="0" smtClean="0">
                <a:latin typeface="+mj-lt"/>
              </a:rPr>
              <a:t>(some) transmission </a:t>
            </a:r>
            <a:r>
              <a:rPr lang="en-US" dirty="0">
                <a:latin typeface="+mj-lt"/>
              </a:rPr>
              <a:t>channels, policy </a:t>
            </a:r>
            <a:r>
              <a:rPr lang="en-US" dirty="0" smtClean="0">
                <a:latin typeface="+mj-lt"/>
              </a:rPr>
              <a:t>responses; gives </a:t>
            </a:r>
            <a:r>
              <a:rPr lang="en-US" dirty="0">
                <a:latin typeface="+mj-lt"/>
              </a:rPr>
              <a:t>comprehensive picture, as it contains trade, financial, and commodity price </a:t>
            </a:r>
            <a:r>
              <a:rPr lang="en-US" dirty="0" smtClean="0">
                <a:latin typeface="+mj-lt"/>
              </a:rPr>
              <a:t>channels</a:t>
            </a:r>
          </a:p>
          <a:p>
            <a:r>
              <a:rPr lang="en-US" dirty="0" smtClean="0">
                <a:solidFill>
                  <a:srgbClr val="0070C0"/>
                </a:solidFill>
                <a:latin typeface="+mj-lt"/>
              </a:rPr>
              <a:t>Caveats</a:t>
            </a:r>
            <a:r>
              <a:rPr lang="en-US" dirty="0">
                <a:solidFill>
                  <a:srgbClr val="0070C0"/>
                </a:solidFill>
                <a:latin typeface="+mj-lt"/>
              </a:rPr>
              <a:t>: (a) no GVCs, and (b) few individual countries</a:t>
            </a:r>
          </a:p>
          <a:p>
            <a:pPr marL="0" indent="0">
              <a:buNone/>
            </a:pPr>
            <a:endParaRPr lang="en-US" dirty="0">
              <a:latin typeface="+mj-lt"/>
            </a:endParaRPr>
          </a:p>
        </p:txBody>
      </p:sp>
    </p:spTree>
    <p:extLst>
      <p:ext uri="{BB962C8B-B14F-4D97-AF65-F5344CB8AC3E}">
        <p14:creationId xmlns:p14="http://schemas.microsoft.com/office/powerpoint/2010/main" val="215433598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8187804" cy="1325563"/>
          </a:xfrm>
        </p:spPr>
        <p:txBody>
          <a:bodyPr>
            <a:normAutofit fontScale="90000"/>
          </a:bodyPr>
          <a:lstStyle/>
          <a:p>
            <a:pPr algn="ctr"/>
            <a:r>
              <a:rPr lang="en-US" sz="3200" dirty="0" smtClean="0"/>
              <a:t>“Soft Landing”</a:t>
            </a:r>
            <a:br>
              <a:rPr lang="en-US" sz="3200" dirty="0" smtClean="0"/>
            </a:br>
            <a:r>
              <a:rPr lang="en-US" sz="3200" dirty="0" smtClean="0"/>
              <a:t>Substantial effects on Japan and Emerging Asia,</a:t>
            </a:r>
            <a:br>
              <a:rPr lang="en-US" sz="3200" dirty="0" smtClean="0"/>
            </a:br>
            <a:r>
              <a:rPr lang="en-US" sz="3200" dirty="0" smtClean="0"/>
              <a:t>little effect on US and Europe…</a:t>
            </a:r>
            <a:endParaRPr lang="en-US" sz="3200" dirty="0"/>
          </a:p>
        </p:txBody>
      </p:sp>
      <p:graphicFrame>
        <p:nvGraphicFramePr>
          <p:cNvPr id="4" name="Chart 3"/>
          <p:cNvGraphicFramePr>
            <a:graphicFrameLocks/>
          </p:cNvGraphicFramePr>
          <p:nvPr>
            <p:extLst>
              <p:ext uri="{D42A27DB-BD31-4B8C-83A1-F6EECF244321}">
                <p14:modId xmlns:p14="http://schemas.microsoft.com/office/powerpoint/2010/main" val="279987806"/>
              </p:ext>
            </p:extLst>
          </p:nvPr>
        </p:nvGraphicFramePr>
        <p:xfrm>
          <a:off x="395764" y="1656635"/>
          <a:ext cx="8390096" cy="48051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4844274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650" y="1461385"/>
            <a:ext cx="7886700" cy="857932"/>
          </a:xfrm>
        </p:spPr>
        <p:txBody>
          <a:bodyPr>
            <a:normAutofit/>
          </a:bodyPr>
          <a:lstStyle/>
          <a:p>
            <a:r>
              <a:rPr lang="en-US" sz="2200" dirty="0" smtClean="0"/>
              <a:t>Magnitudes of Growth Decelerations During Disorderly Slowdowns</a:t>
            </a:r>
            <a:r>
              <a:rPr lang="en-US" dirty="0" smtClean="0"/>
              <a:t/>
            </a:r>
            <a:br>
              <a:rPr lang="en-US" dirty="0" smtClean="0"/>
            </a:br>
            <a:r>
              <a:rPr lang="en-US" sz="1600" dirty="0"/>
              <a:t>(Growth in the 1</a:t>
            </a:r>
            <a:r>
              <a:rPr lang="en-US" sz="1600" baseline="30000" dirty="0"/>
              <a:t>st</a:t>
            </a:r>
            <a:r>
              <a:rPr lang="en-US" sz="1600" dirty="0"/>
              <a:t> 2 years after the event relative to growth in previous 5 years, </a:t>
            </a:r>
            <a:r>
              <a:rPr lang="en-US" sz="1600" dirty="0" smtClean="0"/>
              <a:t>% </a:t>
            </a:r>
            <a:r>
              <a:rPr lang="en-US" sz="1600" dirty="0"/>
              <a:t>points)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878185506"/>
              </p:ext>
            </p:extLst>
          </p:nvPr>
        </p:nvGraphicFramePr>
        <p:xfrm>
          <a:off x="628650" y="2226469"/>
          <a:ext cx="7886706" cy="2057400"/>
        </p:xfrm>
        <a:graphic>
          <a:graphicData uri="http://schemas.openxmlformats.org/drawingml/2006/table">
            <a:tbl>
              <a:tblPr firstRow="1" bandRow="1">
                <a:tableStyleId>{5C22544A-7EE6-4342-B048-85BDC9FD1C3A}</a:tableStyleId>
              </a:tblPr>
              <a:tblGrid>
                <a:gridCol w="1496712"/>
                <a:gridCol w="1064999"/>
                <a:gridCol w="1064999"/>
                <a:gridCol w="1064999"/>
                <a:gridCol w="1064999"/>
                <a:gridCol w="1064999"/>
                <a:gridCol w="1064999"/>
              </a:tblGrid>
              <a:tr h="434340">
                <a:tc>
                  <a:txBody>
                    <a:bodyPr/>
                    <a:lstStyle/>
                    <a:p>
                      <a:endParaRPr lang="en-US" sz="1400" dirty="0"/>
                    </a:p>
                  </a:txBody>
                  <a:tcPr marL="68580" marR="68580" marT="34290" marB="34290"/>
                </a:tc>
                <a:tc>
                  <a:txBody>
                    <a:bodyPr/>
                    <a:lstStyle/>
                    <a:p>
                      <a:pPr algn="ctr"/>
                      <a:r>
                        <a:rPr lang="en-US" sz="1200" dirty="0" smtClean="0"/>
                        <a:t>Real GDP</a:t>
                      </a:r>
                      <a:endParaRPr lang="en-US" sz="1200" dirty="0"/>
                    </a:p>
                  </a:txBody>
                  <a:tcPr marL="68580" marR="68580" marT="34290" marB="34290"/>
                </a:tc>
                <a:tc>
                  <a:txBody>
                    <a:bodyPr/>
                    <a:lstStyle/>
                    <a:p>
                      <a:pPr algn="ctr"/>
                      <a:r>
                        <a:rPr lang="en-US" sz="1200" dirty="0" smtClean="0"/>
                        <a:t>Government consumption</a:t>
                      </a:r>
                      <a:endParaRPr lang="en-US" sz="1200" dirty="0"/>
                    </a:p>
                  </a:txBody>
                  <a:tcPr marL="68580" marR="68580" marT="34290" marB="34290"/>
                </a:tc>
                <a:tc>
                  <a:txBody>
                    <a:bodyPr/>
                    <a:lstStyle/>
                    <a:p>
                      <a:pPr algn="ctr"/>
                      <a:r>
                        <a:rPr lang="en-US" sz="1200" dirty="0" smtClean="0"/>
                        <a:t>Investment</a:t>
                      </a:r>
                      <a:endParaRPr lang="en-US" sz="1200" dirty="0"/>
                    </a:p>
                  </a:txBody>
                  <a:tcPr marL="68580" marR="68580" marT="34290" marB="34290"/>
                </a:tc>
                <a:tc>
                  <a:txBody>
                    <a:bodyPr/>
                    <a:lstStyle/>
                    <a:p>
                      <a:pPr algn="ctr"/>
                      <a:r>
                        <a:rPr lang="en-US" sz="1200" dirty="0" smtClean="0"/>
                        <a:t>Private consumption</a:t>
                      </a:r>
                      <a:endParaRPr lang="en-US" sz="1200" dirty="0"/>
                    </a:p>
                  </a:txBody>
                  <a:tcPr marL="68580" marR="68580" marT="34290" marB="34290"/>
                </a:tc>
                <a:tc>
                  <a:txBody>
                    <a:bodyPr/>
                    <a:lstStyle/>
                    <a:p>
                      <a:pPr algn="ctr"/>
                      <a:r>
                        <a:rPr lang="en-US" sz="1200" dirty="0" smtClean="0"/>
                        <a:t>Imports</a:t>
                      </a:r>
                      <a:endParaRPr lang="en-US" sz="1200" dirty="0"/>
                    </a:p>
                  </a:txBody>
                  <a:tcPr marL="68580" marR="68580" marT="34290" marB="34290"/>
                </a:tc>
                <a:tc>
                  <a:txBody>
                    <a:bodyPr/>
                    <a:lstStyle/>
                    <a:p>
                      <a:pPr algn="ctr"/>
                      <a:r>
                        <a:rPr lang="en-US" sz="1200" dirty="0" smtClean="0"/>
                        <a:t>Exports</a:t>
                      </a:r>
                      <a:endParaRPr lang="en-US" sz="1200" dirty="0"/>
                    </a:p>
                  </a:txBody>
                  <a:tcPr marL="68580" marR="68580" marT="34290" marB="34290"/>
                </a:tc>
              </a:tr>
              <a:tr h="278130">
                <a:tc>
                  <a:txBody>
                    <a:bodyPr/>
                    <a:lstStyle/>
                    <a:p>
                      <a:r>
                        <a:rPr lang="en-US" sz="1400" dirty="0" smtClean="0"/>
                        <a:t>Credit boom-bust</a:t>
                      </a:r>
                      <a:endParaRPr lang="en-US" sz="1400" dirty="0"/>
                    </a:p>
                  </a:txBody>
                  <a:tcPr marL="68580" marR="68580" marT="34290" marB="34290"/>
                </a:tc>
                <a:tc>
                  <a:txBody>
                    <a:bodyPr/>
                    <a:lstStyle/>
                    <a:p>
                      <a:pPr algn="ctr"/>
                      <a:r>
                        <a:rPr lang="en-US" sz="1400" dirty="0" smtClean="0"/>
                        <a:t>-3.4</a:t>
                      </a:r>
                      <a:endParaRPr lang="en-US" sz="1400" dirty="0"/>
                    </a:p>
                  </a:txBody>
                  <a:tcPr marL="68580" marR="68580" marT="34290" marB="34290" anchor="ctr"/>
                </a:tc>
                <a:tc>
                  <a:txBody>
                    <a:bodyPr/>
                    <a:lstStyle/>
                    <a:p>
                      <a:pPr algn="ctr"/>
                      <a:r>
                        <a:rPr lang="en-US" sz="1400" dirty="0" smtClean="0"/>
                        <a:t>-1.0</a:t>
                      </a:r>
                      <a:endParaRPr lang="en-US" sz="1400" dirty="0"/>
                    </a:p>
                  </a:txBody>
                  <a:tcPr marL="68580" marR="68580" marT="34290" marB="34290" anchor="ctr"/>
                </a:tc>
                <a:tc>
                  <a:txBody>
                    <a:bodyPr/>
                    <a:lstStyle/>
                    <a:p>
                      <a:pPr algn="ctr"/>
                      <a:r>
                        <a:rPr lang="en-US" sz="1400" dirty="0" smtClean="0"/>
                        <a:t>-11.7</a:t>
                      </a:r>
                      <a:endParaRPr lang="en-US" sz="1400" dirty="0"/>
                    </a:p>
                  </a:txBody>
                  <a:tcPr marL="68580" marR="68580" marT="34290" marB="34290" anchor="ctr"/>
                </a:tc>
                <a:tc>
                  <a:txBody>
                    <a:bodyPr/>
                    <a:lstStyle/>
                    <a:p>
                      <a:pPr algn="ctr"/>
                      <a:r>
                        <a:rPr lang="en-US" sz="1400" dirty="0" smtClean="0"/>
                        <a:t>-2.8</a:t>
                      </a:r>
                      <a:endParaRPr lang="en-US" sz="1400" dirty="0"/>
                    </a:p>
                  </a:txBody>
                  <a:tcPr marL="68580" marR="68580" marT="34290" marB="34290" anchor="ctr"/>
                </a:tc>
                <a:tc>
                  <a:txBody>
                    <a:bodyPr/>
                    <a:lstStyle/>
                    <a:p>
                      <a:pPr algn="ctr"/>
                      <a:r>
                        <a:rPr lang="en-US" sz="1400" dirty="0" smtClean="0"/>
                        <a:t>-7.9</a:t>
                      </a:r>
                      <a:endParaRPr lang="en-US" sz="1400" dirty="0"/>
                    </a:p>
                  </a:txBody>
                  <a:tcPr marL="68580" marR="68580" marT="34290" marB="34290" anchor="ctr"/>
                </a:tc>
                <a:tc>
                  <a:txBody>
                    <a:bodyPr/>
                    <a:lstStyle/>
                    <a:p>
                      <a:pPr algn="ctr"/>
                      <a:r>
                        <a:rPr lang="en-US" sz="1400" dirty="0" smtClean="0"/>
                        <a:t>-3.1</a:t>
                      </a:r>
                      <a:endParaRPr lang="en-US" sz="1400" dirty="0"/>
                    </a:p>
                  </a:txBody>
                  <a:tcPr marL="68580" marR="68580" marT="34290" marB="34290" anchor="ctr"/>
                </a:tc>
              </a:tr>
              <a:tr h="278130">
                <a:tc>
                  <a:txBody>
                    <a:bodyPr/>
                    <a:lstStyle/>
                    <a:p>
                      <a:r>
                        <a:rPr lang="en-US" sz="1400" dirty="0" smtClean="0"/>
                        <a:t>Banking crisis</a:t>
                      </a:r>
                      <a:endParaRPr lang="en-US" sz="1400" dirty="0"/>
                    </a:p>
                  </a:txBody>
                  <a:tcPr marL="68580" marR="68580" marT="34290" marB="34290"/>
                </a:tc>
                <a:tc>
                  <a:txBody>
                    <a:bodyPr/>
                    <a:lstStyle/>
                    <a:p>
                      <a:pPr algn="ctr"/>
                      <a:r>
                        <a:rPr lang="en-US" sz="1400" dirty="0" smtClean="0"/>
                        <a:t>-2.0</a:t>
                      </a:r>
                      <a:endParaRPr lang="en-US" sz="1400" dirty="0"/>
                    </a:p>
                  </a:txBody>
                  <a:tcPr marL="68580" marR="68580" marT="34290" marB="34290" anchor="ctr"/>
                </a:tc>
                <a:tc>
                  <a:txBody>
                    <a:bodyPr/>
                    <a:lstStyle/>
                    <a:p>
                      <a:pPr algn="ctr"/>
                      <a:r>
                        <a:rPr lang="en-US" sz="1400" dirty="0" smtClean="0"/>
                        <a:t>-1.0</a:t>
                      </a:r>
                      <a:endParaRPr lang="en-US" sz="1400" dirty="0"/>
                    </a:p>
                  </a:txBody>
                  <a:tcPr marL="68580" marR="68580" marT="34290" marB="34290" anchor="ctr"/>
                </a:tc>
                <a:tc>
                  <a:txBody>
                    <a:bodyPr/>
                    <a:lstStyle/>
                    <a:p>
                      <a:pPr algn="ctr"/>
                      <a:r>
                        <a:rPr lang="en-US" sz="1400" dirty="0" smtClean="0"/>
                        <a:t>-8.0</a:t>
                      </a:r>
                      <a:endParaRPr lang="en-US" sz="1400" dirty="0"/>
                    </a:p>
                  </a:txBody>
                  <a:tcPr marL="68580" marR="68580" marT="34290" marB="34290" anchor="ctr"/>
                </a:tc>
                <a:tc>
                  <a:txBody>
                    <a:bodyPr/>
                    <a:lstStyle/>
                    <a:p>
                      <a:pPr algn="ctr"/>
                      <a:r>
                        <a:rPr lang="en-US" sz="1400" dirty="0" smtClean="0"/>
                        <a:t>-2.0</a:t>
                      </a:r>
                      <a:endParaRPr lang="en-US" sz="1400" dirty="0"/>
                    </a:p>
                  </a:txBody>
                  <a:tcPr marL="68580" marR="68580" marT="34290" marB="34290" anchor="ctr"/>
                </a:tc>
                <a:tc>
                  <a:txBody>
                    <a:bodyPr/>
                    <a:lstStyle/>
                    <a:p>
                      <a:pPr algn="ctr"/>
                      <a:r>
                        <a:rPr lang="en-US" sz="1400" dirty="0" smtClean="0"/>
                        <a:t>-6.3</a:t>
                      </a:r>
                      <a:endParaRPr lang="en-US" sz="1400" dirty="0"/>
                    </a:p>
                  </a:txBody>
                  <a:tcPr marL="68580" marR="68580" marT="34290" marB="34290" anchor="ctr"/>
                </a:tc>
                <a:tc>
                  <a:txBody>
                    <a:bodyPr/>
                    <a:lstStyle/>
                    <a:p>
                      <a:pPr algn="ctr"/>
                      <a:r>
                        <a:rPr lang="en-US" sz="1400" dirty="0" smtClean="0"/>
                        <a:t>-1.5</a:t>
                      </a:r>
                      <a:endParaRPr lang="en-US" sz="1400" dirty="0"/>
                    </a:p>
                  </a:txBody>
                  <a:tcPr marL="68580" marR="68580" marT="34290" marB="34290" anchor="ctr"/>
                </a:tc>
              </a:tr>
              <a:tr h="480060">
                <a:tc>
                  <a:txBody>
                    <a:bodyPr/>
                    <a:lstStyle/>
                    <a:p>
                      <a:r>
                        <a:rPr lang="en-US" sz="1400" dirty="0" smtClean="0"/>
                        <a:t>Investment slowdown</a:t>
                      </a:r>
                      <a:endParaRPr lang="en-US" sz="1400" dirty="0"/>
                    </a:p>
                  </a:txBody>
                  <a:tcPr marL="68580" marR="68580" marT="34290" marB="34290"/>
                </a:tc>
                <a:tc>
                  <a:txBody>
                    <a:bodyPr/>
                    <a:lstStyle/>
                    <a:p>
                      <a:pPr algn="ctr"/>
                      <a:r>
                        <a:rPr lang="en-US" sz="1400" dirty="0" smtClean="0"/>
                        <a:t>-2.7</a:t>
                      </a:r>
                      <a:endParaRPr lang="en-US" sz="1400" dirty="0"/>
                    </a:p>
                  </a:txBody>
                  <a:tcPr marL="68580" marR="68580" marT="34290" marB="34290" anchor="ctr"/>
                </a:tc>
                <a:tc>
                  <a:txBody>
                    <a:bodyPr/>
                    <a:lstStyle/>
                    <a:p>
                      <a:pPr algn="ctr"/>
                      <a:r>
                        <a:rPr lang="en-US" sz="1400" dirty="0" smtClean="0"/>
                        <a:t>-2.1</a:t>
                      </a:r>
                      <a:endParaRPr lang="en-US" sz="1400" dirty="0"/>
                    </a:p>
                  </a:txBody>
                  <a:tcPr marL="68580" marR="68580" marT="34290" marB="34290" anchor="ctr"/>
                </a:tc>
                <a:tc>
                  <a:txBody>
                    <a:bodyPr/>
                    <a:lstStyle/>
                    <a:p>
                      <a:pPr algn="ctr"/>
                      <a:r>
                        <a:rPr lang="en-US" sz="1400" dirty="0" smtClean="0"/>
                        <a:t>-23.3</a:t>
                      </a:r>
                      <a:endParaRPr lang="en-US" sz="1400" dirty="0"/>
                    </a:p>
                  </a:txBody>
                  <a:tcPr marL="68580" marR="68580" marT="34290" marB="34290" anchor="ctr"/>
                </a:tc>
                <a:tc>
                  <a:txBody>
                    <a:bodyPr/>
                    <a:lstStyle/>
                    <a:p>
                      <a:pPr algn="ctr"/>
                      <a:r>
                        <a:rPr lang="en-US" sz="1400" dirty="0" smtClean="0"/>
                        <a:t>-2.1</a:t>
                      </a:r>
                      <a:endParaRPr lang="en-US" sz="1400" dirty="0"/>
                    </a:p>
                  </a:txBody>
                  <a:tcPr marL="68580" marR="68580" marT="34290" marB="34290" anchor="ctr"/>
                </a:tc>
                <a:tc>
                  <a:txBody>
                    <a:bodyPr/>
                    <a:lstStyle/>
                    <a:p>
                      <a:pPr algn="ctr"/>
                      <a:r>
                        <a:rPr lang="en-US" sz="1400" dirty="0" smtClean="0"/>
                        <a:t>-14.5</a:t>
                      </a:r>
                      <a:endParaRPr lang="en-US" sz="1400" dirty="0"/>
                    </a:p>
                  </a:txBody>
                  <a:tcPr marL="68580" marR="68580" marT="34290" marB="34290" anchor="ctr"/>
                </a:tc>
                <a:tc>
                  <a:txBody>
                    <a:bodyPr/>
                    <a:lstStyle/>
                    <a:p>
                      <a:pPr algn="ctr"/>
                      <a:r>
                        <a:rPr lang="en-US" sz="1400" dirty="0" smtClean="0"/>
                        <a:t>-3.7</a:t>
                      </a:r>
                      <a:endParaRPr lang="en-US" sz="1400" dirty="0"/>
                    </a:p>
                  </a:txBody>
                  <a:tcPr marL="68580" marR="68580" marT="34290" marB="34290" anchor="ctr"/>
                </a:tc>
              </a:tr>
              <a:tr h="278130">
                <a:tc>
                  <a:txBody>
                    <a:bodyPr/>
                    <a:lstStyle/>
                    <a:p>
                      <a:r>
                        <a:rPr lang="en-US" sz="1400" dirty="0" smtClean="0"/>
                        <a:t>Housing downturn</a:t>
                      </a:r>
                      <a:endParaRPr lang="en-US" sz="1400" dirty="0"/>
                    </a:p>
                  </a:txBody>
                  <a:tcPr marL="68580" marR="68580" marT="34290" marB="34290"/>
                </a:tc>
                <a:tc>
                  <a:txBody>
                    <a:bodyPr/>
                    <a:lstStyle/>
                    <a:p>
                      <a:pPr algn="ctr"/>
                      <a:r>
                        <a:rPr lang="en-US" sz="1400" dirty="0" smtClean="0"/>
                        <a:t>-2.1</a:t>
                      </a:r>
                      <a:endParaRPr lang="en-US" sz="1400" dirty="0"/>
                    </a:p>
                  </a:txBody>
                  <a:tcPr marL="68580" marR="68580" marT="34290" marB="34290" anchor="ctr"/>
                </a:tc>
                <a:tc>
                  <a:txBody>
                    <a:bodyPr/>
                    <a:lstStyle/>
                    <a:p>
                      <a:pPr algn="ctr"/>
                      <a:r>
                        <a:rPr lang="en-US" sz="1400" dirty="0" smtClean="0"/>
                        <a:t>-0.2</a:t>
                      </a:r>
                      <a:endParaRPr lang="en-US" sz="1400" dirty="0"/>
                    </a:p>
                  </a:txBody>
                  <a:tcPr marL="68580" marR="68580" marT="34290" marB="34290" anchor="ctr"/>
                </a:tc>
                <a:tc>
                  <a:txBody>
                    <a:bodyPr/>
                    <a:lstStyle/>
                    <a:p>
                      <a:pPr algn="ctr"/>
                      <a:r>
                        <a:rPr lang="en-US" sz="1400" dirty="0" smtClean="0"/>
                        <a:t>-7.8</a:t>
                      </a:r>
                      <a:endParaRPr lang="en-US" sz="1400" dirty="0"/>
                    </a:p>
                  </a:txBody>
                  <a:tcPr marL="68580" marR="68580" marT="34290" marB="34290" anchor="ctr"/>
                </a:tc>
                <a:tc>
                  <a:txBody>
                    <a:bodyPr/>
                    <a:lstStyle/>
                    <a:p>
                      <a:pPr algn="ctr"/>
                      <a:r>
                        <a:rPr lang="en-US" sz="1400" dirty="0" smtClean="0"/>
                        <a:t>-2.2</a:t>
                      </a:r>
                      <a:endParaRPr lang="en-US" sz="1400" dirty="0"/>
                    </a:p>
                  </a:txBody>
                  <a:tcPr marL="68580" marR="68580" marT="34290" marB="34290" anchor="ctr"/>
                </a:tc>
                <a:tc>
                  <a:txBody>
                    <a:bodyPr/>
                    <a:lstStyle/>
                    <a:p>
                      <a:pPr algn="ctr"/>
                      <a:r>
                        <a:rPr lang="en-US" sz="1400" dirty="0" smtClean="0"/>
                        <a:t>-6.4</a:t>
                      </a:r>
                      <a:endParaRPr lang="en-US" sz="1400" dirty="0"/>
                    </a:p>
                  </a:txBody>
                  <a:tcPr marL="68580" marR="68580" marT="34290" marB="34290" anchor="ctr"/>
                </a:tc>
                <a:tc>
                  <a:txBody>
                    <a:bodyPr/>
                    <a:lstStyle/>
                    <a:p>
                      <a:pPr algn="ctr"/>
                      <a:r>
                        <a:rPr lang="en-US" sz="1400" dirty="0" smtClean="0"/>
                        <a:t>-3.0</a:t>
                      </a:r>
                      <a:endParaRPr lang="en-US" sz="1400" dirty="0"/>
                    </a:p>
                  </a:txBody>
                  <a:tcPr marL="68580" marR="68580" marT="34290" marB="34290" anchor="ctr"/>
                </a:tc>
              </a:tr>
              <a:tr h="278130">
                <a:tc>
                  <a:txBody>
                    <a:bodyPr/>
                    <a:lstStyle/>
                    <a:p>
                      <a:r>
                        <a:rPr lang="en-US" sz="1400" dirty="0" smtClean="0"/>
                        <a:t>Growth slowdown</a:t>
                      </a:r>
                      <a:endParaRPr lang="en-US" sz="1400" dirty="0"/>
                    </a:p>
                  </a:txBody>
                  <a:tcPr marL="68580" marR="68580" marT="34290" marB="34290"/>
                </a:tc>
                <a:tc>
                  <a:txBody>
                    <a:bodyPr/>
                    <a:lstStyle/>
                    <a:p>
                      <a:pPr algn="ctr"/>
                      <a:r>
                        <a:rPr lang="en-US" sz="1400" dirty="0" smtClean="0"/>
                        <a:t>-5.0</a:t>
                      </a:r>
                      <a:endParaRPr lang="en-US" sz="1400" dirty="0"/>
                    </a:p>
                  </a:txBody>
                  <a:tcPr marL="68580" marR="68580" marT="34290" marB="34290" anchor="ctr"/>
                </a:tc>
                <a:tc>
                  <a:txBody>
                    <a:bodyPr/>
                    <a:lstStyle/>
                    <a:p>
                      <a:pPr algn="ctr"/>
                      <a:r>
                        <a:rPr lang="en-US" sz="1400" dirty="0" smtClean="0"/>
                        <a:t>-1.7</a:t>
                      </a:r>
                      <a:endParaRPr lang="en-US" sz="1400" dirty="0"/>
                    </a:p>
                  </a:txBody>
                  <a:tcPr marL="68580" marR="68580" marT="34290" marB="34290" anchor="ctr"/>
                </a:tc>
                <a:tc>
                  <a:txBody>
                    <a:bodyPr/>
                    <a:lstStyle/>
                    <a:p>
                      <a:pPr algn="ctr"/>
                      <a:r>
                        <a:rPr lang="en-US" sz="1400" dirty="0" smtClean="0"/>
                        <a:t>-14.3</a:t>
                      </a:r>
                      <a:endParaRPr lang="en-US" sz="1400" dirty="0"/>
                    </a:p>
                  </a:txBody>
                  <a:tcPr marL="68580" marR="68580" marT="34290" marB="34290" anchor="ctr"/>
                </a:tc>
                <a:tc>
                  <a:txBody>
                    <a:bodyPr/>
                    <a:lstStyle/>
                    <a:p>
                      <a:pPr algn="ctr"/>
                      <a:r>
                        <a:rPr lang="en-US" sz="1400" dirty="0" smtClean="0"/>
                        <a:t>-4.3</a:t>
                      </a:r>
                      <a:endParaRPr lang="en-US" sz="1400" dirty="0"/>
                    </a:p>
                  </a:txBody>
                  <a:tcPr marL="68580" marR="68580" marT="34290" marB="34290" anchor="ctr"/>
                </a:tc>
                <a:tc>
                  <a:txBody>
                    <a:bodyPr/>
                    <a:lstStyle/>
                    <a:p>
                      <a:pPr algn="ctr"/>
                      <a:r>
                        <a:rPr lang="en-US" sz="1400" dirty="0" smtClean="0"/>
                        <a:t>-9.7</a:t>
                      </a:r>
                      <a:endParaRPr lang="en-US" sz="1400" dirty="0"/>
                    </a:p>
                  </a:txBody>
                  <a:tcPr marL="68580" marR="68580" marT="34290" marB="34290" anchor="ctr"/>
                </a:tc>
                <a:tc>
                  <a:txBody>
                    <a:bodyPr/>
                    <a:lstStyle/>
                    <a:p>
                      <a:pPr algn="ctr"/>
                      <a:r>
                        <a:rPr lang="en-US" sz="1400" dirty="0" smtClean="0"/>
                        <a:t>-6.2</a:t>
                      </a:r>
                      <a:endParaRPr lang="en-US" sz="1400" dirty="0"/>
                    </a:p>
                  </a:txBody>
                  <a:tcPr marL="68580" marR="68580" marT="34290" marB="34290" anchor="ctr"/>
                </a:tc>
              </a:tr>
            </a:tbl>
          </a:graphicData>
        </a:graphic>
      </p:graphicFrame>
      <p:sp>
        <p:nvSpPr>
          <p:cNvPr id="5" name="Title 3"/>
          <p:cNvSpPr txBox="1">
            <a:spLocks/>
          </p:cNvSpPr>
          <p:nvPr/>
        </p:nvSpPr>
        <p:spPr>
          <a:xfrm>
            <a:off x="270510" y="188844"/>
            <a:ext cx="8583930" cy="1289435"/>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dirty="0" smtClean="0"/>
              <a:t>What does a “hard landing” in China look like? </a:t>
            </a:r>
          </a:p>
          <a:p>
            <a:pPr algn="ctr"/>
            <a:r>
              <a:rPr lang="en-US" sz="3200" dirty="0" smtClean="0"/>
              <a:t>Suppose past disorderly slowdowns </a:t>
            </a:r>
          </a:p>
          <a:p>
            <a:pPr algn="ctr"/>
            <a:r>
              <a:rPr lang="en-US" sz="3200" dirty="0" smtClean="0"/>
              <a:t>elsewhere are a guide…</a:t>
            </a:r>
            <a:endParaRPr lang="en-US" sz="3200" dirty="0"/>
          </a:p>
        </p:txBody>
      </p:sp>
    </p:spTree>
    <p:extLst>
      <p:ext uri="{BB962C8B-B14F-4D97-AF65-F5344CB8AC3E}">
        <p14:creationId xmlns:p14="http://schemas.microsoft.com/office/powerpoint/2010/main" val="117612888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 “Hard Landing” scenario</a:t>
            </a:r>
            <a:endParaRPr lang="en-US" dirty="0"/>
          </a:p>
        </p:txBody>
      </p:sp>
      <p:sp>
        <p:nvSpPr>
          <p:cNvPr id="3" name="Content Placeholder 2"/>
          <p:cNvSpPr>
            <a:spLocks noGrp="1"/>
          </p:cNvSpPr>
          <p:nvPr>
            <p:ph idx="1"/>
          </p:nvPr>
        </p:nvSpPr>
        <p:spPr/>
        <p:txBody>
          <a:bodyPr/>
          <a:lstStyle/>
          <a:p>
            <a:r>
              <a:rPr lang="en-US" dirty="0" smtClean="0"/>
              <a:t>An initial reduction in real GDP growth by 200 basis/year  over 5 years</a:t>
            </a:r>
          </a:p>
          <a:p>
            <a:r>
              <a:rPr lang="en-US" dirty="0" smtClean="0"/>
              <a:t>… followed by a tightening of the global financial condition (about 1/3 of the Lehman shock)</a:t>
            </a:r>
            <a:endParaRPr lang="en-US" dirty="0"/>
          </a:p>
        </p:txBody>
      </p:sp>
    </p:spTree>
    <p:extLst>
      <p:ext uri="{BB962C8B-B14F-4D97-AF65-F5344CB8AC3E}">
        <p14:creationId xmlns:p14="http://schemas.microsoft.com/office/powerpoint/2010/main" val="216102103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noGrp="1"/>
          </p:cNvGraphicFramePr>
          <p:nvPr>
            <p:extLst>
              <p:ext uri="{D42A27DB-BD31-4B8C-83A1-F6EECF244321}">
                <p14:modId xmlns:p14="http://schemas.microsoft.com/office/powerpoint/2010/main" val="694217721"/>
              </p:ext>
            </p:extLst>
          </p:nvPr>
        </p:nvGraphicFramePr>
        <p:xfrm>
          <a:off x="975360" y="1790700"/>
          <a:ext cx="6637020" cy="4236720"/>
        </p:xfrm>
        <a:graphic>
          <a:graphicData uri="http://schemas.openxmlformats.org/drawingml/2006/chart">
            <c:chart xmlns:c="http://schemas.openxmlformats.org/drawingml/2006/chart" xmlns:r="http://schemas.openxmlformats.org/officeDocument/2006/relationships" r:id="rId3"/>
          </a:graphicData>
        </a:graphic>
      </p:graphicFrame>
      <p:sp>
        <p:nvSpPr>
          <p:cNvPr id="2" name="Oval 1"/>
          <p:cNvSpPr/>
          <p:nvPr/>
        </p:nvSpPr>
        <p:spPr>
          <a:xfrm>
            <a:off x="7277100" y="3558302"/>
            <a:ext cx="259080" cy="1363980"/>
          </a:xfrm>
          <a:prstGeom prst="ellipse">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Arrow Connector 4"/>
          <p:cNvCxnSpPr/>
          <p:nvPr/>
        </p:nvCxnSpPr>
        <p:spPr>
          <a:xfrm flipH="1">
            <a:off x="7536180" y="3200400"/>
            <a:ext cx="281940" cy="5791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7818120" y="2884408"/>
            <a:ext cx="777240" cy="738664"/>
          </a:xfrm>
          <a:prstGeom prst="rect">
            <a:avLst/>
          </a:prstGeom>
          <a:noFill/>
        </p:spPr>
        <p:txBody>
          <a:bodyPr wrap="square" rtlCol="0">
            <a:spAutoFit/>
          </a:bodyPr>
          <a:lstStyle/>
          <a:p>
            <a:r>
              <a:rPr lang="en-US" sz="1400" dirty="0" smtClean="0"/>
              <a:t>China market turmoil</a:t>
            </a:r>
            <a:endParaRPr lang="en-US" sz="1400" dirty="0"/>
          </a:p>
        </p:txBody>
      </p:sp>
      <p:sp>
        <p:nvSpPr>
          <p:cNvPr id="3" name="Title 2"/>
          <p:cNvSpPr>
            <a:spLocks noGrp="1"/>
          </p:cNvSpPr>
          <p:nvPr>
            <p:ph type="title"/>
          </p:nvPr>
        </p:nvSpPr>
        <p:spPr/>
        <p:txBody>
          <a:bodyPr>
            <a:normAutofit/>
          </a:bodyPr>
          <a:lstStyle/>
          <a:p>
            <a:pPr algn="ctr"/>
            <a:r>
              <a:rPr lang="en-US" sz="3200" dirty="0" smtClean="0"/>
              <a:t>Recent Market Turmoil in China led to VIX spiking above 40 for first time since Euro Crisis</a:t>
            </a:r>
            <a:endParaRPr lang="en-US" sz="3200" dirty="0"/>
          </a:p>
        </p:txBody>
      </p:sp>
    </p:spTree>
    <p:extLst>
      <p:ext uri="{BB962C8B-B14F-4D97-AF65-F5344CB8AC3E}">
        <p14:creationId xmlns:p14="http://schemas.microsoft.com/office/powerpoint/2010/main" val="9157138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204367"/>
          </a:xfrm>
        </p:spPr>
        <p:txBody>
          <a:bodyPr>
            <a:normAutofit/>
          </a:bodyPr>
          <a:lstStyle/>
          <a:p>
            <a:r>
              <a:rPr lang="en-US" sz="3600" b="1" dirty="0" smtClean="0">
                <a:cs typeface="Times New Roman" panose="02020603050405020304" pitchFamily="18" charset="0"/>
              </a:rPr>
              <a:t>Evolution of the Chinese Population Control Policy and Total Fertility Rate</a:t>
            </a:r>
            <a:endParaRPr lang="en-US" sz="3600" b="1" dirty="0">
              <a:cs typeface="Times New Roman" panose="02020603050405020304"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125" y="1555846"/>
            <a:ext cx="8984360" cy="49541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7550069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7546" y="365127"/>
            <a:ext cx="8679975" cy="890468"/>
          </a:xfrm>
        </p:spPr>
        <p:txBody>
          <a:bodyPr>
            <a:normAutofit/>
          </a:bodyPr>
          <a:lstStyle/>
          <a:p>
            <a:pPr algn="ctr"/>
            <a:r>
              <a:rPr lang="en-US" sz="3200" b="1" dirty="0" smtClean="0">
                <a:cs typeface="Times New Roman" panose="02020603050405020304" pitchFamily="18" charset="0"/>
              </a:rPr>
              <a:t>“Hard Landing” would affect All Regions Negatively</a:t>
            </a:r>
            <a:endParaRPr lang="en-US" sz="3200" b="1" dirty="0">
              <a:cs typeface="Times New Roman" panose="02020603050405020304" pitchFamily="18" charset="0"/>
            </a:endParaRPr>
          </a:p>
        </p:txBody>
      </p:sp>
      <p:graphicFrame>
        <p:nvGraphicFramePr>
          <p:cNvPr id="5" name="Chart 4"/>
          <p:cNvGraphicFramePr>
            <a:graphicFrameLocks/>
          </p:cNvGraphicFramePr>
          <p:nvPr>
            <p:extLst>
              <p:ext uri="{D42A27DB-BD31-4B8C-83A1-F6EECF244321}">
                <p14:modId xmlns:p14="http://schemas.microsoft.com/office/powerpoint/2010/main" val="3745518768"/>
              </p:ext>
            </p:extLst>
          </p:nvPr>
        </p:nvGraphicFramePr>
        <p:xfrm>
          <a:off x="150125" y="1323833"/>
          <a:ext cx="8761863" cy="518364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8257634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smtClean="0"/>
              <a:t>If RMB depreciates, China’s slowdown muted, other countries hit harder</a:t>
            </a:r>
            <a:endParaRPr lang="en-US" sz="3200" dirty="0"/>
          </a:p>
        </p:txBody>
      </p:sp>
      <p:graphicFrame>
        <p:nvGraphicFramePr>
          <p:cNvPr id="5" name="Chart 4"/>
          <p:cNvGraphicFramePr>
            <a:graphicFrameLocks/>
          </p:cNvGraphicFramePr>
          <p:nvPr>
            <p:extLst>
              <p:ext uri="{D42A27DB-BD31-4B8C-83A1-F6EECF244321}">
                <p14:modId xmlns:p14="http://schemas.microsoft.com/office/powerpoint/2010/main" val="1275553637"/>
              </p:ext>
            </p:extLst>
          </p:nvPr>
        </p:nvGraphicFramePr>
        <p:xfrm>
          <a:off x="481250" y="1772602"/>
          <a:ext cx="8175070" cy="466629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0700896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normAutofit/>
          </a:bodyPr>
          <a:lstStyle/>
          <a:p>
            <a:r>
              <a:rPr lang="en-US" sz="3600" dirty="0" smtClean="0"/>
              <a:t>China Impact: Taking into Account Regional and Global Value Chains</a:t>
            </a:r>
            <a:endParaRPr lang="en-US" sz="3600" dirty="0"/>
          </a:p>
        </p:txBody>
      </p:sp>
    </p:spTree>
    <p:extLst>
      <p:ext uri="{BB962C8B-B14F-4D97-AF65-F5344CB8AC3E}">
        <p14:creationId xmlns:p14="http://schemas.microsoft.com/office/powerpoint/2010/main" val="421014984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Assessing spillovers via world input-output tables	</a:t>
            </a:r>
            <a:endParaRPr lang="en-US" dirty="0"/>
          </a:p>
        </p:txBody>
      </p:sp>
      <p:sp>
        <p:nvSpPr>
          <p:cNvPr id="3" name="Content Placeholder 2"/>
          <p:cNvSpPr>
            <a:spLocks noGrp="1"/>
          </p:cNvSpPr>
          <p:nvPr>
            <p:ph idx="1"/>
          </p:nvPr>
        </p:nvSpPr>
        <p:spPr/>
        <p:txBody>
          <a:bodyPr/>
          <a:lstStyle/>
          <a:p>
            <a:r>
              <a:rPr lang="en-US" dirty="0" smtClean="0">
                <a:latin typeface="+mj-lt"/>
              </a:rPr>
              <a:t>Can trace effects on individual countries/sectors</a:t>
            </a:r>
          </a:p>
          <a:p>
            <a:r>
              <a:rPr lang="en-US" dirty="0" smtClean="0">
                <a:latin typeface="+mj-lt"/>
              </a:rPr>
              <a:t>Explicitly accounts for trade and production linkages</a:t>
            </a:r>
          </a:p>
          <a:p>
            <a:r>
              <a:rPr lang="en-US" dirty="0" smtClean="0">
                <a:latin typeface="+mj-lt"/>
              </a:rPr>
              <a:t>Need to specify how much various domestic demand components slow in China</a:t>
            </a:r>
          </a:p>
          <a:p>
            <a:r>
              <a:rPr lang="en-US" dirty="0" smtClean="0">
                <a:latin typeface="+mj-lt"/>
              </a:rPr>
              <a:t>Limitations: uses production linkages as of 2011; static model (no adjustment of production in response to the shock); no price/</a:t>
            </a:r>
            <a:r>
              <a:rPr lang="en-US" dirty="0" err="1" smtClean="0">
                <a:latin typeface="+mj-lt"/>
              </a:rPr>
              <a:t>ToT</a:t>
            </a:r>
            <a:r>
              <a:rPr lang="en-US" dirty="0" smtClean="0">
                <a:latin typeface="+mj-lt"/>
              </a:rPr>
              <a:t> effects; no policy response </a:t>
            </a:r>
            <a:endParaRPr lang="en-US" dirty="0">
              <a:latin typeface="+mj-lt"/>
            </a:endParaRPr>
          </a:p>
        </p:txBody>
      </p:sp>
    </p:spTree>
    <p:extLst>
      <p:ext uri="{BB962C8B-B14F-4D97-AF65-F5344CB8AC3E}">
        <p14:creationId xmlns:p14="http://schemas.microsoft.com/office/powerpoint/2010/main" val="190275009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sz="3200" dirty="0" smtClean="0"/>
              <a:t>Most of China’s recent slowdown has come from a slowing of investment…</a:t>
            </a:r>
            <a:endParaRPr lang="en-US" sz="3200" dirty="0"/>
          </a:p>
        </p:txBody>
      </p:sp>
      <p:graphicFrame>
        <p:nvGraphicFramePr>
          <p:cNvPr id="8" name="Chart 7"/>
          <p:cNvGraphicFramePr>
            <a:graphicFrameLocks noGrp="1"/>
          </p:cNvGraphicFramePr>
          <p:nvPr>
            <p:extLst>
              <p:ext uri="{D42A27DB-BD31-4B8C-83A1-F6EECF244321}">
                <p14:modId xmlns:p14="http://schemas.microsoft.com/office/powerpoint/2010/main" val="1846115095"/>
              </p:ext>
            </p:extLst>
          </p:nvPr>
        </p:nvGraphicFramePr>
        <p:xfrm>
          <a:off x="238713" y="1638300"/>
          <a:ext cx="4737147" cy="4936302"/>
        </p:xfrm>
        <a:graphic>
          <a:graphicData uri="http://schemas.openxmlformats.org/drawingml/2006/chart">
            <c:chart xmlns:c="http://schemas.openxmlformats.org/drawingml/2006/chart" xmlns:r="http://schemas.openxmlformats.org/officeDocument/2006/relationships" r:id="rId3"/>
          </a:graphicData>
        </a:graphic>
      </p:graphicFrame>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16804" y="2372044"/>
            <a:ext cx="3930015" cy="16997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8802473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 and if a disorderly slowdown should occur, it will also mostly come from slowing investment</a:t>
            </a:r>
            <a:endParaRPr lang="en-US" sz="3200" dirty="0"/>
          </a:p>
        </p:txBody>
      </p:sp>
      <p:sp>
        <p:nvSpPr>
          <p:cNvPr id="5" name="Text Placeholder 4"/>
          <p:cNvSpPr>
            <a:spLocks noGrp="1"/>
          </p:cNvSpPr>
          <p:nvPr>
            <p:ph type="body" idx="1"/>
          </p:nvPr>
        </p:nvSpPr>
        <p:spPr>
          <a:xfrm>
            <a:off x="629842" y="1681163"/>
            <a:ext cx="3868340" cy="468913"/>
          </a:xfrm>
        </p:spPr>
        <p:txBody>
          <a:bodyPr>
            <a:normAutofit/>
          </a:bodyPr>
          <a:lstStyle/>
          <a:p>
            <a:r>
              <a:rPr lang="en-US" sz="1600" b="0" dirty="0"/>
              <a:t>Credit </a:t>
            </a:r>
            <a:r>
              <a:rPr lang="en-US" sz="1600" b="0" dirty="0" smtClean="0"/>
              <a:t>boom-busts (historical episodes)</a:t>
            </a:r>
            <a:endParaRPr lang="en-US" sz="1600" b="0" dirty="0"/>
          </a:p>
        </p:txBody>
      </p:sp>
      <p:graphicFrame>
        <p:nvGraphicFramePr>
          <p:cNvPr id="10" name="Content Placeholder 9"/>
          <p:cNvGraphicFramePr>
            <a:graphicFrameLocks noGrp="1"/>
          </p:cNvGraphicFramePr>
          <p:nvPr>
            <p:ph sz="half" idx="2"/>
            <p:extLst>
              <p:ext uri="{D42A27DB-BD31-4B8C-83A1-F6EECF244321}">
                <p14:modId xmlns:p14="http://schemas.microsoft.com/office/powerpoint/2010/main" val="1019811356"/>
              </p:ext>
            </p:extLst>
          </p:nvPr>
        </p:nvGraphicFramePr>
        <p:xfrm>
          <a:off x="630238" y="2149475"/>
          <a:ext cx="3868737" cy="4040188"/>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 Placeholder 5"/>
          <p:cNvSpPr>
            <a:spLocks noGrp="1"/>
          </p:cNvSpPr>
          <p:nvPr>
            <p:ph type="body" sz="quarter" idx="3"/>
          </p:nvPr>
        </p:nvSpPr>
        <p:spPr>
          <a:xfrm>
            <a:off x="4629150" y="1681163"/>
            <a:ext cx="3887391" cy="468913"/>
          </a:xfrm>
        </p:spPr>
        <p:txBody>
          <a:bodyPr>
            <a:noAutofit/>
          </a:bodyPr>
          <a:lstStyle/>
          <a:p>
            <a:r>
              <a:rPr lang="en-US" sz="1600" b="0" dirty="0"/>
              <a:t>Banking </a:t>
            </a:r>
            <a:r>
              <a:rPr lang="en-US" sz="1600" b="0" dirty="0" smtClean="0"/>
              <a:t>crises (</a:t>
            </a:r>
            <a:r>
              <a:rPr lang="en-US" sz="1600" b="0" dirty="0"/>
              <a:t>historical episodes</a:t>
            </a:r>
            <a:r>
              <a:rPr lang="en-US" sz="1600" b="0" dirty="0" smtClean="0"/>
              <a:t>)</a:t>
            </a:r>
            <a:endParaRPr lang="en-US" sz="1600" b="0" dirty="0"/>
          </a:p>
        </p:txBody>
      </p:sp>
      <p:graphicFrame>
        <p:nvGraphicFramePr>
          <p:cNvPr id="13" name="Content Placeholder 9"/>
          <p:cNvGraphicFramePr>
            <a:graphicFrameLocks noGrp="1"/>
          </p:cNvGraphicFramePr>
          <p:nvPr>
            <p:ph sz="quarter" idx="4"/>
            <p:extLst>
              <p:ext uri="{D42A27DB-BD31-4B8C-83A1-F6EECF244321}">
                <p14:modId xmlns:p14="http://schemas.microsoft.com/office/powerpoint/2010/main" val="1332004951"/>
              </p:ext>
            </p:extLst>
          </p:nvPr>
        </p:nvGraphicFramePr>
        <p:xfrm>
          <a:off x="4629150" y="2149475"/>
          <a:ext cx="3887788" cy="404018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68516631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629842" y="1681163"/>
            <a:ext cx="3868340" cy="551497"/>
          </a:xfrm>
        </p:spPr>
        <p:txBody>
          <a:bodyPr>
            <a:noAutofit/>
          </a:bodyPr>
          <a:lstStyle/>
          <a:p>
            <a:r>
              <a:rPr lang="en-US" sz="1600" b="0" dirty="0"/>
              <a:t>Investment </a:t>
            </a:r>
            <a:r>
              <a:rPr lang="en-US" sz="1600" b="0" dirty="0" smtClean="0"/>
              <a:t>slowdowns (historical episodes)</a:t>
            </a:r>
            <a:endParaRPr lang="en-US" sz="1600" b="0" dirty="0"/>
          </a:p>
        </p:txBody>
      </p:sp>
      <p:graphicFrame>
        <p:nvGraphicFramePr>
          <p:cNvPr id="10" name="Content Placeholder 9"/>
          <p:cNvGraphicFramePr>
            <a:graphicFrameLocks noGrp="1"/>
          </p:cNvGraphicFramePr>
          <p:nvPr>
            <p:ph sz="half" idx="2"/>
            <p:extLst>
              <p:ext uri="{D42A27DB-BD31-4B8C-83A1-F6EECF244321}">
                <p14:modId xmlns:p14="http://schemas.microsoft.com/office/powerpoint/2010/main" val="2490318885"/>
              </p:ext>
            </p:extLst>
          </p:nvPr>
        </p:nvGraphicFramePr>
        <p:xfrm>
          <a:off x="630238" y="2149475"/>
          <a:ext cx="3868737" cy="4040188"/>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 Placeholder 5"/>
          <p:cNvSpPr>
            <a:spLocks noGrp="1"/>
          </p:cNvSpPr>
          <p:nvPr>
            <p:ph type="body" sz="quarter" idx="3"/>
          </p:nvPr>
        </p:nvSpPr>
        <p:spPr>
          <a:xfrm>
            <a:off x="4629150" y="1681163"/>
            <a:ext cx="3887391" cy="551497"/>
          </a:xfrm>
        </p:spPr>
        <p:txBody>
          <a:bodyPr>
            <a:noAutofit/>
          </a:bodyPr>
          <a:lstStyle/>
          <a:p>
            <a:r>
              <a:rPr lang="en-US" sz="1600" b="0" dirty="0"/>
              <a:t>Housing </a:t>
            </a:r>
            <a:r>
              <a:rPr lang="en-US" sz="1600" b="0" dirty="0" smtClean="0"/>
              <a:t>downturns </a:t>
            </a:r>
            <a:r>
              <a:rPr lang="en-US" sz="1600" b="0" dirty="0"/>
              <a:t>(historical episodes)</a:t>
            </a:r>
          </a:p>
        </p:txBody>
      </p:sp>
      <p:graphicFrame>
        <p:nvGraphicFramePr>
          <p:cNvPr id="13" name="Content Placeholder 9"/>
          <p:cNvGraphicFramePr>
            <a:graphicFrameLocks noGrp="1"/>
          </p:cNvGraphicFramePr>
          <p:nvPr>
            <p:ph sz="quarter" idx="4"/>
            <p:extLst>
              <p:ext uri="{D42A27DB-BD31-4B8C-83A1-F6EECF244321}">
                <p14:modId xmlns:p14="http://schemas.microsoft.com/office/powerpoint/2010/main" val="2797577769"/>
              </p:ext>
            </p:extLst>
          </p:nvPr>
        </p:nvGraphicFramePr>
        <p:xfrm>
          <a:off x="4629150" y="2149475"/>
          <a:ext cx="3887788" cy="4040188"/>
        </p:xfrm>
        <a:graphic>
          <a:graphicData uri="http://schemas.openxmlformats.org/drawingml/2006/chart">
            <c:chart xmlns:c="http://schemas.openxmlformats.org/drawingml/2006/chart" xmlns:r="http://schemas.openxmlformats.org/officeDocument/2006/relationships" r:id="rId4"/>
          </a:graphicData>
        </a:graphic>
      </p:graphicFrame>
      <p:sp>
        <p:nvSpPr>
          <p:cNvPr id="9" name="Title 1"/>
          <p:cNvSpPr txBox="1">
            <a:spLocks/>
          </p:cNvSpPr>
          <p:nvPr/>
        </p:nvSpPr>
        <p:spPr>
          <a:xfrm>
            <a:off x="782241" y="380366"/>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dirty="0" smtClean="0"/>
              <a:t>… and if a disorderly slowdown should occur, it will also mostly come from slowing investment</a:t>
            </a:r>
            <a:endParaRPr lang="en-US" sz="3200" dirty="0"/>
          </a:p>
        </p:txBody>
      </p:sp>
    </p:spTree>
    <p:extLst>
      <p:ext uri="{BB962C8B-B14F-4D97-AF65-F5344CB8AC3E}">
        <p14:creationId xmlns:p14="http://schemas.microsoft.com/office/powerpoint/2010/main" val="16571564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81286"/>
          </a:xfrm>
        </p:spPr>
        <p:txBody>
          <a:bodyPr/>
          <a:lstStyle/>
          <a:p>
            <a:endParaRPr lang="en-US" dirty="0"/>
          </a:p>
        </p:txBody>
      </p:sp>
      <p:sp>
        <p:nvSpPr>
          <p:cNvPr id="3" name="Content Placeholder 2"/>
          <p:cNvSpPr>
            <a:spLocks noGrp="1"/>
          </p:cNvSpPr>
          <p:nvPr>
            <p:ph idx="1"/>
          </p:nvPr>
        </p:nvSpPr>
        <p:spPr>
          <a:xfrm>
            <a:off x="628650" y="1405719"/>
            <a:ext cx="7886700" cy="4771244"/>
          </a:xfrm>
        </p:spPr>
        <p:txBody>
          <a:bodyPr>
            <a:normAutofit lnSpcReduction="10000"/>
          </a:bodyPr>
          <a:lstStyle/>
          <a:p>
            <a:r>
              <a:rPr lang="en-US" dirty="0" smtClean="0"/>
              <a:t>When we consider input-output linkages or GVC linkages, it becomes important to distinguish short-run and medium-run effects</a:t>
            </a:r>
          </a:p>
          <a:p>
            <a:r>
              <a:rPr lang="en-US" dirty="0" smtClean="0"/>
              <a:t>In the short-run, because the production relations are hard to adjust, the negative effects tend to be big – perhaps comparable to the hard landing scenario in the GPM simulations</a:t>
            </a:r>
          </a:p>
          <a:p>
            <a:r>
              <a:rPr lang="en-US" dirty="0" smtClean="0"/>
              <a:t>In the medium-term, however, production relations can adjust, and only the location of the final demand would matter. This often implies a smaller negative effect from a fall in the growth rate of China’s final demand</a:t>
            </a:r>
            <a:endParaRPr lang="en-US" dirty="0"/>
          </a:p>
        </p:txBody>
      </p:sp>
    </p:spTree>
    <p:extLst>
      <p:ext uri="{BB962C8B-B14F-4D97-AF65-F5344CB8AC3E}">
        <p14:creationId xmlns:p14="http://schemas.microsoft.com/office/powerpoint/2010/main" val="237339765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Autofit/>
          </a:bodyPr>
          <a:lstStyle/>
          <a:p>
            <a:pPr algn="ctr"/>
            <a:r>
              <a:rPr lang="en-US" sz="3200" dirty="0" smtClean="0"/>
              <a:t>Even if China’s GDP were to fall by 4.5pp,  the effects for other countries tend to be more muted in most cases</a:t>
            </a:r>
            <a:endParaRPr lang="en-US" sz="3200" dirty="0"/>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3925649383"/>
              </p:ext>
            </p:extLst>
          </p:nvPr>
        </p:nvGraphicFramePr>
        <p:xfrm>
          <a:off x="628650" y="1825625"/>
          <a:ext cx="7886700" cy="43513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2193901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9840" y="365126"/>
            <a:ext cx="8118744" cy="1325563"/>
          </a:xfrm>
        </p:spPr>
        <p:txBody>
          <a:bodyPr>
            <a:normAutofit/>
          </a:bodyPr>
          <a:lstStyle/>
          <a:p>
            <a:pPr algn="ctr"/>
            <a:r>
              <a:rPr lang="en-US" sz="3200" dirty="0" smtClean="0"/>
              <a:t>The I-O approach allows us to identify </a:t>
            </a:r>
            <a:r>
              <a:rPr lang="en-US" sz="3200" dirty="0" err="1" smtClean="0"/>
              <a:t>sectoral</a:t>
            </a:r>
            <a:r>
              <a:rPr lang="en-US" sz="3200" dirty="0" smtClean="0"/>
              <a:t> contributions to GDP declines</a:t>
            </a:r>
            <a:endParaRPr lang="en-US" sz="3200" dirty="0"/>
          </a:p>
        </p:txBody>
      </p:sp>
      <p:sp>
        <p:nvSpPr>
          <p:cNvPr id="5" name="Text Placeholder 4"/>
          <p:cNvSpPr>
            <a:spLocks noGrp="1"/>
          </p:cNvSpPr>
          <p:nvPr>
            <p:ph type="body" idx="1"/>
          </p:nvPr>
        </p:nvSpPr>
        <p:spPr/>
        <p:txBody>
          <a:bodyPr anchor="t"/>
          <a:lstStyle/>
          <a:p>
            <a:r>
              <a:rPr lang="en-US" dirty="0" smtClean="0"/>
              <a:t>5 most affected countries</a:t>
            </a:r>
            <a:endParaRPr lang="en-US" dirty="0"/>
          </a:p>
        </p:txBody>
      </p:sp>
      <p:sp>
        <p:nvSpPr>
          <p:cNvPr id="7" name="Text Placeholder 6"/>
          <p:cNvSpPr>
            <a:spLocks noGrp="1"/>
          </p:cNvSpPr>
          <p:nvPr>
            <p:ph type="body" sz="quarter" idx="3"/>
          </p:nvPr>
        </p:nvSpPr>
        <p:spPr>
          <a:xfrm>
            <a:off x="4629150" y="1681163"/>
            <a:ext cx="3979391" cy="823912"/>
          </a:xfrm>
        </p:spPr>
        <p:txBody>
          <a:bodyPr anchor="t"/>
          <a:lstStyle/>
          <a:p>
            <a:r>
              <a:rPr lang="en-US" dirty="0" smtClean="0"/>
              <a:t>Selected advanced economies</a:t>
            </a:r>
            <a:endParaRPr lang="en-US" dirty="0"/>
          </a:p>
        </p:txBody>
      </p:sp>
      <p:graphicFrame>
        <p:nvGraphicFramePr>
          <p:cNvPr id="16" name="Content Placeholder 15"/>
          <p:cNvGraphicFramePr>
            <a:graphicFrameLocks noGrp="1"/>
          </p:cNvGraphicFramePr>
          <p:nvPr>
            <p:ph sz="half" idx="2"/>
            <p:extLst>
              <p:ext uri="{D42A27DB-BD31-4B8C-83A1-F6EECF244321}">
                <p14:modId xmlns:p14="http://schemas.microsoft.com/office/powerpoint/2010/main" val="3379442753"/>
              </p:ext>
            </p:extLst>
          </p:nvPr>
        </p:nvGraphicFramePr>
        <p:xfrm>
          <a:off x="630238" y="2314832"/>
          <a:ext cx="3868737" cy="387483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7" name="Content Placeholder 15"/>
          <p:cNvGraphicFramePr>
            <a:graphicFrameLocks noGrp="1"/>
          </p:cNvGraphicFramePr>
          <p:nvPr>
            <p:ph sz="quarter" idx="4"/>
            <p:extLst>
              <p:ext uri="{D42A27DB-BD31-4B8C-83A1-F6EECF244321}">
                <p14:modId xmlns:p14="http://schemas.microsoft.com/office/powerpoint/2010/main" val="3922757623"/>
              </p:ext>
            </p:extLst>
          </p:nvPr>
        </p:nvGraphicFramePr>
        <p:xfrm>
          <a:off x="4629150" y="2314832"/>
          <a:ext cx="3887788" cy="3874831"/>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0283947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endParaRPr lang="zh-CN" altLang="en-US"/>
          </a:p>
        </p:txBody>
      </p:sp>
      <p:sp>
        <p:nvSpPr>
          <p:cNvPr id="4" name="灯片编号占位符 3"/>
          <p:cNvSpPr>
            <a:spLocks noGrp="1"/>
          </p:cNvSpPr>
          <p:nvPr>
            <p:ph type="sldNum" sz="quarter" idx="12"/>
          </p:nvPr>
        </p:nvSpPr>
        <p:spPr/>
        <p:txBody>
          <a:bodyPr/>
          <a:lstStyle/>
          <a:p>
            <a:fld id="{69ACA478-C643-4ECF-A73E-47DC5F88A89E}" type="slidenum">
              <a:rPr lang="en-US" smtClean="0"/>
              <a:pPr/>
              <a:t>4</a:t>
            </a:fld>
            <a:endParaRPr lang="en-US"/>
          </a:p>
        </p:txBody>
      </p:sp>
      <p:pic>
        <p:nvPicPr>
          <p:cNvPr id="2050" name="Picture 2"/>
          <p:cNvPicPr>
            <a:picLocks noChangeAspect="1" noChangeArrowheads="1"/>
          </p:cNvPicPr>
          <p:nvPr/>
        </p:nvPicPr>
        <p:blipFill>
          <a:blip r:embed="rId2" cstate="print"/>
          <a:srcRect/>
          <a:stretch>
            <a:fillRect/>
          </a:stretch>
        </p:blipFill>
        <p:spPr bwMode="auto">
          <a:xfrm>
            <a:off x="0" y="228600"/>
            <a:ext cx="9096778" cy="5943600"/>
          </a:xfrm>
          <a:prstGeom prst="rect">
            <a:avLst/>
          </a:prstGeom>
          <a:noFill/>
          <a:ln w="9525">
            <a:noFill/>
            <a:miter lim="800000"/>
            <a:headEnd/>
            <a:tailEnd/>
          </a:ln>
        </p:spPr>
      </p:pic>
    </p:spTree>
    <p:extLst>
      <p:ext uri="{BB962C8B-B14F-4D97-AF65-F5344CB8AC3E}">
        <p14:creationId xmlns:p14="http://schemas.microsoft.com/office/powerpoint/2010/main" val="2515538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But … China </a:t>
            </a:r>
            <a:r>
              <a:rPr lang="en-US" sz="4000" i="1" dirty="0" smtClean="0"/>
              <a:t>still</a:t>
            </a:r>
            <a:r>
              <a:rPr lang="en-US" sz="4000" dirty="0" smtClean="0"/>
              <a:t> accounts for </a:t>
            </a:r>
            <a:br>
              <a:rPr lang="en-US" sz="4000" dirty="0" smtClean="0"/>
            </a:br>
            <a:r>
              <a:rPr lang="en-US" sz="4000" dirty="0" smtClean="0"/>
              <a:t>35-40% of Global Growth</a:t>
            </a:r>
            <a:endParaRPr lang="en-US" sz="4000" dirty="0"/>
          </a:p>
        </p:txBody>
      </p:sp>
      <p:graphicFrame>
        <p:nvGraphicFramePr>
          <p:cNvPr id="3" name="Chart 2"/>
          <p:cNvGraphicFramePr>
            <a:graphicFrameLocks/>
          </p:cNvGraphicFramePr>
          <p:nvPr>
            <p:extLst>
              <p:ext uri="{D42A27DB-BD31-4B8C-83A1-F6EECF244321}">
                <p14:modId xmlns:p14="http://schemas.microsoft.com/office/powerpoint/2010/main" val="167152406"/>
              </p:ext>
            </p:extLst>
          </p:nvPr>
        </p:nvGraphicFramePr>
        <p:xfrm>
          <a:off x="768096" y="1828799"/>
          <a:ext cx="7505319" cy="481193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0704632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spc="-50" dirty="0" smtClean="0"/>
              <a:t>Contributions to Global Growth</a:t>
            </a:r>
            <a:r>
              <a:rPr lang="en-US" b="1" spc="-50" dirty="0" smtClean="0"/>
              <a:t/>
            </a:r>
            <a:br>
              <a:rPr lang="en-US" b="1" spc="-50" dirty="0" smtClean="0"/>
            </a:br>
            <a:endParaRPr lang="en-US" sz="3600" b="1" spc="-50" dirty="0"/>
          </a:p>
        </p:txBody>
      </p:sp>
      <p:sp>
        <p:nvSpPr>
          <p:cNvPr id="4" name="Slide Number Placeholder 3"/>
          <p:cNvSpPr>
            <a:spLocks noGrp="1"/>
          </p:cNvSpPr>
          <p:nvPr>
            <p:ph type="sldNum" sz="quarter" idx="12"/>
          </p:nvPr>
        </p:nvSpPr>
        <p:spPr/>
        <p:txBody>
          <a:bodyPr/>
          <a:lstStyle/>
          <a:p>
            <a:fld id="{69ACA478-C643-4ECF-A73E-47DC5F88A89E}" type="slidenum">
              <a:rPr lang="en-US" smtClean="0"/>
              <a:pPr/>
              <a:t>41</a:t>
            </a:fld>
            <a:endParaRPr lang="en-US" dirty="0"/>
          </a:p>
        </p:txBody>
      </p:sp>
      <p:sp>
        <p:nvSpPr>
          <p:cNvPr id="3" name="Rectangle 2"/>
          <p:cNvSpPr/>
          <p:nvPr/>
        </p:nvSpPr>
        <p:spPr>
          <a:xfrm>
            <a:off x="0" y="5473005"/>
            <a:ext cx="8839200" cy="830997"/>
          </a:xfrm>
          <a:prstGeom prst="rect">
            <a:avLst/>
          </a:prstGeom>
        </p:spPr>
        <p:txBody>
          <a:bodyPr wrap="square">
            <a:spAutoFit/>
          </a:bodyPr>
          <a:lstStyle/>
          <a:p>
            <a:pPr marL="457200" indent="-457200">
              <a:buFont typeface="Symbol"/>
              <a:buChar char="Þ"/>
            </a:pPr>
            <a:r>
              <a:rPr lang="en-US" sz="2400" b="1" i="1" dirty="0" smtClean="0">
                <a:solidFill>
                  <a:srgbClr val="00B050"/>
                </a:solidFill>
              </a:rPr>
              <a:t>Asia continues to account </a:t>
            </a:r>
            <a:r>
              <a:rPr lang="en-US" sz="2400" b="1" i="1" dirty="0">
                <a:solidFill>
                  <a:srgbClr val="00B050"/>
                </a:solidFill>
              </a:rPr>
              <a:t>for </a:t>
            </a:r>
            <a:r>
              <a:rPr lang="en-US" sz="2400" b="1" i="1" dirty="0" smtClean="0">
                <a:solidFill>
                  <a:srgbClr val="00B050"/>
                </a:solidFill>
              </a:rPr>
              <a:t>about 60% </a:t>
            </a:r>
            <a:r>
              <a:rPr lang="en-US" sz="2400" b="1" i="1" dirty="0">
                <a:solidFill>
                  <a:srgbClr val="00B050"/>
                </a:solidFill>
              </a:rPr>
              <a:t>of global growth; </a:t>
            </a:r>
            <a:r>
              <a:rPr lang="en-US" sz="2400" b="1" i="1" dirty="0" smtClean="0">
                <a:solidFill>
                  <a:srgbClr val="00B050"/>
                </a:solidFill>
              </a:rPr>
              <a:t>still </a:t>
            </a:r>
            <a:r>
              <a:rPr lang="en-US" sz="2400" b="1" i="1" dirty="0">
                <a:solidFill>
                  <a:srgbClr val="00B050"/>
                </a:solidFill>
              </a:rPr>
              <a:t>fastest-growing </a:t>
            </a:r>
            <a:r>
              <a:rPr lang="en-US" sz="2400" b="1" i="1" dirty="0" smtClean="0">
                <a:solidFill>
                  <a:srgbClr val="00B050"/>
                </a:solidFill>
              </a:rPr>
              <a:t>region</a:t>
            </a:r>
            <a:endParaRPr lang="en-US" sz="2400" b="1" i="1" dirty="0">
              <a:solidFill>
                <a:srgbClr val="00B050"/>
              </a:solidFill>
            </a:endParaRPr>
          </a:p>
        </p:txBody>
      </p:sp>
      <p:sp>
        <p:nvSpPr>
          <p:cNvPr id="8" name="TextBox 7"/>
          <p:cNvSpPr txBox="1"/>
          <p:nvPr/>
        </p:nvSpPr>
        <p:spPr>
          <a:xfrm>
            <a:off x="2002766" y="1219200"/>
            <a:ext cx="5182444" cy="400110"/>
          </a:xfrm>
          <a:prstGeom prst="rect">
            <a:avLst/>
          </a:prstGeom>
          <a:noFill/>
        </p:spPr>
        <p:txBody>
          <a:bodyPr wrap="none" rtlCol="0">
            <a:spAutoFit/>
          </a:bodyPr>
          <a:lstStyle/>
          <a:p>
            <a:r>
              <a:rPr lang="en-US" sz="2000" b="1" dirty="0"/>
              <a:t>Percentage contributions to global GDP growth</a:t>
            </a:r>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1600200"/>
            <a:ext cx="8229600" cy="1974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 y="3657600"/>
            <a:ext cx="8229600" cy="175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330950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365126"/>
            <a:ext cx="8119565" cy="1325563"/>
          </a:xfrm>
        </p:spPr>
        <p:txBody>
          <a:bodyPr>
            <a:normAutofit/>
          </a:bodyPr>
          <a:lstStyle/>
          <a:p>
            <a:r>
              <a:rPr lang="en-US" sz="3200" b="1" dirty="0" smtClean="0"/>
              <a:t>China Slowdown: Keeping Things in Perspective</a:t>
            </a:r>
            <a:endParaRPr lang="en-US" sz="3200" b="1" dirty="0"/>
          </a:p>
        </p:txBody>
      </p:sp>
      <p:sp>
        <p:nvSpPr>
          <p:cNvPr id="3" name="Content Placeholder 2"/>
          <p:cNvSpPr>
            <a:spLocks noGrp="1"/>
          </p:cNvSpPr>
          <p:nvPr>
            <p:ph idx="1"/>
          </p:nvPr>
        </p:nvSpPr>
        <p:spPr/>
        <p:txBody>
          <a:bodyPr>
            <a:normAutofit fontScale="92500" lnSpcReduction="20000"/>
          </a:bodyPr>
          <a:lstStyle/>
          <a:p>
            <a:r>
              <a:rPr lang="en-US" dirty="0" smtClean="0"/>
              <a:t>“Soft Landing” still much</a:t>
            </a:r>
            <a:r>
              <a:rPr lang="en-US" i="1" dirty="0" smtClean="0"/>
              <a:t> </a:t>
            </a:r>
            <a:r>
              <a:rPr lang="en-US" dirty="0" smtClean="0"/>
              <a:t>more likely than “hard landing”</a:t>
            </a:r>
          </a:p>
          <a:p>
            <a:r>
              <a:rPr lang="en-US" dirty="0" smtClean="0"/>
              <a:t>China will remain a main engine of growth for the world economy in the foreseeable future</a:t>
            </a:r>
          </a:p>
          <a:p>
            <a:r>
              <a:rPr lang="en-US" dirty="0" smtClean="0"/>
              <a:t>Slowdown inevitable: Pritchett and Summers emphasize how unusual durability of Chinese growth; underemployed labor now gone, there are diminishing returns to capital, hard to boost service productivity, SOEs need reform, heavy debt …</a:t>
            </a:r>
          </a:p>
          <a:p>
            <a:r>
              <a:rPr lang="en-US" dirty="0" smtClean="0"/>
              <a:t>With the changes in the population control/family planning policies, and with continued growth in per capital income, its effect after twenty years will only rise</a:t>
            </a:r>
            <a:endParaRPr lang="en-US" dirty="0"/>
          </a:p>
        </p:txBody>
      </p:sp>
    </p:spTree>
    <p:extLst>
      <p:ext uri="{BB962C8B-B14F-4D97-AF65-F5344CB8AC3E}">
        <p14:creationId xmlns:p14="http://schemas.microsoft.com/office/powerpoint/2010/main" val="29031482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69ACA478-C643-4ECF-A73E-47DC5F88A89E}" type="slidenum">
              <a:rPr lang="en-US" smtClean="0"/>
              <a:pPr/>
              <a:t>5</a:t>
            </a:fld>
            <a:endParaRPr lang="en-US"/>
          </a:p>
        </p:txBody>
      </p:sp>
      <p:sp>
        <p:nvSpPr>
          <p:cNvPr id="6" name="内容占位符 5"/>
          <p:cNvSpPr>
            <a:spLocks noGrp="1"/>
          </p:cNvSpPr>
          <p:nvPr>
            <p:ph idx="1"/>
          </p:nvPr>
        </p:nvSpPr>
        <p:spPr/>
        <p:txBody>
          <a:bodyPr/>
          <a:lstStyle/>
          <a:p>
            <a:endParaRPr lang="zh-CN" altLang="en-US"/>
          </a:p>
        </p:txBody>
      </p:sp>
      <p:pic>
        <p:nvPicPr>
          <p:cNvPr id="1026" name="Picture 2"/>
          <p:cNvPicPr>
            <a:picLocks noChangeAspect="1" noChangeArrowheads="1"/>
          </p:cNvPicPr>
          <p:nvPr/>
        </p:nvPicPr>
        <p:blipFill>
          <a:blip r:embed="rId2" cstate="print"/>
          <a:srcRect/>
          <a:stretch>
            <a:fillRect/>
          </a:stretch>
        </p:blipFill>
        <p:spPr bwMode="auto">
          <a:xfrm>
            <a:off x="228599" y="457200"/>
            <a:ext cx="8650465" cy="5943600"/>
          </a:xfrm>
          <a:prstGeom prst="rect">
            <a:avLst/>
          </a:prstGeom>
          <a:noFill/>
          <a:ln w="9525">
            <a:noFill/>
            <a:miter lim="800000"/>
            <a:headEnd/>
            <a:tailEnd/>
          </a:ln>
        </p:spPr>
      </p:pic>
    </p:spTree>
    <p:extLst>
      <p:ext uri="{BB962C8B-B14F-4D97-AF65-F5344CB8AC3E}">
        <p14:creationId xmlns:p14="http://schemas.microsoft.com/office/powerpoint/2010/main" val="3551820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 We Care?  Growth!</a:t>
            </a:r>
            <a:endParaRPr lang="en-US" dirty="0"/>
          </a:p>
        </p:txBody>
      </p:sp>
      <p:sp>
        <p:nvSpPr>
          <p:cNvPr id="3" name="Content Placeholder 2"/>
          <p:cNvSpPr>
            <a:spLocks noGrp="1"/>
          </p:cNvSpPr>
          <p:nvPr>
            <p:ph idx="1"/>
          </p:nvPr>
        </p:nvSpPr>
        <p:spPr/>
        <p:txBody>
          <a:bodyPr/>
          <a:lstStyle/>
          <a:p>
            <a:pPr marL="0" indent="0">
              <a:buNone/>
            </a:pPr>
            <a:r>
              <a:rPr lang="en-US" dirty="0" smtClean="0"/>
              <a:t>Standard theories link output growth to </a:t>
            </a:r>
          </a:p>
          <a:p>
            <a:pPr marL="457200" lvl="1" indent="0">
              <a:buNone/>
            </a:pPr>
            <a:r>
              <a:rPr lang="en-US" dirty="0" smtClean="0"/>
              <a:t>(a) the growth of the working age cohort</a:t>
            </a:r>
            <a:endParaRPr lang="en-US" dirty="0"/>
          </a:p>
          <a:p>
            <a:pPr marL="457200" lvl="1" indent="0">
              <a:buNone/>
            </a:pPr>
            <a:r>
              <a:rPr lang="en-US" dirty="0" smtClean="0"/>
              <a:t>(b) the dependence ratio</a:t>
            </a:r>
            <a:endParaRPr lang="en-US" dirty="0"/>
          </a:p>
        </p:txBody>
      </p:sp>
    </p:spTree>
    <p:extLst>
      <p:ext uri="{BB962C8B-B14F-4D97-AF65-F5344CB8AC3E}">
        <p14:creationId xmlns:p14="http://schemas.microsoft.com/office/powerpoint/2010/main" val="18111111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49" y="365126"/>
            <a:ext cx="8133213" cy="1325563"/>
          </a:xfrm>
        </p:spPr>
        <p:txBody>
          <a:bodyPr>
            <a:normAutofit/>
          </a:bodyPr>
          <a:lstStyle/>
          <a:p>
            <a:r>
              <a:rPr lang="en-US" altLang="zh-CN" dirty="0" smtClean="0">
                <a:cs typeface="Times New Roman" pitchFamily="18" charset="0"/>
              </a:rPr>
              <a:t>Growth rate of working age population: China vs. USA</a:t>
            </a:r>
            <a:endParaRPr lang="zh-CN" altLang="en-US" dirty="0">
              <a:cs typeface="Times New Roman" pitchFamily="18" charset="0"/>
            </a:endParaRPr>
          </a:p>
        </p:txBody>
      </p:sp>
      <p:sp>
        <p:nvSpPr>
          <p:cNvPr id="4" name="灯片编号占位符 3"/>
          <p:cNvSpPr>
            <a:spLocks noGrp="1"/>
          </p:cNvSpPr>
          <p:nvPr>
            <p:ph type="sldNum" sz="quarter" idx="12"/>
          </p:nvPr>
        </p:nvSpPr>
        <p:spPr/>
        <p:txBody>
          <a:bodyPr/>
          <a:lstStyle/>
          <a:p>
            <a:fld id="{69ACA478-C643-4ECF-A73E-47DC5F88A89E}" type="slidenum">
              <a:rPr lang="en-US" smtClean="0"/>
              <a:pPr/>
              <a:t>7</a:t>
            </a:fld>
            <a:endParaRPr lang="en-US"/>
          </a:p>
        </p:txBody>
      </p:sp>
      <p:graphicFrame>
        <p:nvGraphicFramePr>
          <p:cNvPr id="5" name="内容占位符 4"/>
          <p:cNvGraphicFramePr>
            <a:graphicFrameLocks noGrp="1"/>
          </p:cNvGraphicFramePr>
          <p:nvPr>
            <p:ph idx="1"/>
            <p:extLst>
              <p:ext uri="{D42A27DB-BD31-4B8C-83A1-F6EECF244321}">
                <p14:modId xmlns:p14="http://schemas.microsoft.com/office/powerpoint/2010/main" val="3223227158"/>
              </p:ext>
            </p:extLst>
          </p:nvPr>
        </p:nvGraphicFramePr>
        <p:xfrm>
          <a:off x="457200" y="1600200"/>
          <a:ext cx="8458200" cy="48006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4724400" y="2764956"/>
            <a:ext cx="715260" cy="369332"/>
          </a:xfrm>
          <a:prstGeom prst="rect">
            <a:avLst/>
          </a:prstGeom>
          <a:noFill/>
        </p:spPr>
        <p:txBody>
          <a:bodyPr wrap="none" rtlCol="0">
            <a:spAutoFit/>
          </a:bodyPr>
          <a:lstStyle/>
          <a:p>
            <a:r>
              <a:rPr lang="en-US" dirty="0" smtClean="0">
                <a:solidFill>
                  <a:srgbClr val="C00000"/>
                </a:solidFill>
              </a:rPr>
              <a:t>China</a:t>
            </a:r>
            <a:endParaRPr lang="en-US" dirty="0">
              <a:solidFill>
                <a:srgbClr val="C00000"/>
              </a:solidFill>
            </a:endParaRPr>
          </a:p>
        </p:txBody>
      </p:sp>
    </p:spTree>
    <p:extLst>
      <p:ext uri="{BB962C8B-B14F-4D97-AF65-F5344CB8AC3E}">
        <p14:creationId xmlns:p14="http://schemas.microsoft.com/office/powerpoint/2010/main" val="16338354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2800" dirty="0" smtClean="0"/>
              <a:t>Chinese working age population peaked in 2011</a:t>
            </a:r>
            <a:endParaRPr lang="zh-CN" altLang="en-US" sz="2800" dirty="0"/>
          </a:p>
        </p:txBody>
      </p:sp>
      <p:sp>
        <p:nvSpPr>
          <p:cNvPr id="4" name="灯片编号占位符 3"/>
          <p:cNvSpPr>
            <a:spLocks noGrp="1"/>
          </p:cNvSpPr>
          <p:nvPr>
            <p:ph type="sldNum" sz="quarter" idx="12"/>
          </p:nvPr>
        </p:nvSpPr>
        <p:spPr/>
        <p:txBody>
          <a:bodyPr/>
          <a:lstStyle/>
          <a:p>
            <a:fld id="{69ACA478-C643-4ECF-A73E-47DC5F88A89E}" type="slidenum">
              <a:rPr lang="en-US" smtClean="0"/>
              <a:pPr/>
              <a:t>8</a:t>
            </a:fld>
            <a:endParaRPr lang="en-US"/>
          </a:p>
        </p:txBody>
      </p:sp>
      <p:graphicFrame>
        <p:nvGraphicFramePr>
          <p:cNvPr id="5" name="内容占位符 4"/>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6" name="矩形 5"/>
          <p:cNvSpPr/>
          <p:nvPr/>
        </p:nvSpPr>
        <p:spPr>
          <a:xfrm>
            <a:off x="7162800" y="1752600"/>
            <a:ext cx="652743" cy="369332"/>
          </a:xfrm>
          <a:prstGeom prst="rect">
            <a:avLst/>
          </a:prstGeom>
        </p:spPr>
        <p:txBody>
          <a:bodyPr wrap="none">
            <a:spAutoFit/>
          </a:bodyPr>
          <a:lstStyle/>
          <a:p>
            <a:r>
              <a:rPr lang="en-US" altLang="zh-CN" dirty="0" smtClean="0">
                <a:solidFill>
                  <a:schemeClr val="accent1"/>
                </a:solidFill>
              </a:rPr>
              <a:t>2014</a:t>
            </a:r>
            <a:endParaRPr lang="zh-CN" altLang="en-US" dirty="0">
              <a:solidFill>
                <a:schemeClr val="accent1"/>
              </a:solidFill>
            </a:endParaRPr>
          </a:p>
        </p:txBody>
      </p:sp>
      <p:sp>
        <p:nvSpPr>
          <p:cNvPr id="7" name="矩形 6"/>
          <p:cNvSpPr/>
          <p:nvPr/>
        </p:nvSpPr>
        <p:spPr>
          <a:xfrm>
            <a:off x="6172200" y="2514600"/>
            <a:ext cx="652743" cy="369332"/>
          </a:xfrm>
          <a:prstGeom prst="rect">
            <a:avLst/>
          </a:prstGeom>
        </p:spPr>
        <p:txBody>
          <a:bodyPr wrap="none">
            <a:spAutoFit/>
          </a:bodyPr>
          <a:lstStyle/>
          <a:p>
            <a:r>
              <a:rPr lang="en-US" altLang="zh-CN" dirty="0" smtClean="0">
                <a:solidFill>
                  <a:srgbClr val="FF0000"/>
                </a:solidFill>
              </a:rPr>
              <a:t>2011</a:t>
            </a:r>
            <a:endParaRPr lang="zh-CN" altLang="en-US" dirty="0">
              <a:solidFill>
                <a:srgbClr val="FF0000"/>
              </a:solidFill>
            </a:endParaRPr>
          </a:p>
        </p:txBody>
      </p:sp>
    </p:spTree>
    <p:extLst>
      <p:ext uri="{BB962C8B-B14F-4D97-AF65-F5344CB8AC3E}">
        <p14:creationId xmlns:p14="http://schemas.microsoft.com/office/powerpoint/2010/main" val="5777484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3600" dirty="0" smtClean="0">
                <a:cs typeface="Times New Roman" pitchFamily="18" charset="0"/>
              </a:rPr>
              <a:t>Inverse of the Dependence Ratio:</a:t>
            </a:r>
            <a:br>
              <a:rPr lang="en-US" altLang="zh-CN" sz="3600" dirty="0" smtClean="0">
                <a:cs typeface="Times New Roman" pitchFamily="18" charset="0"/>
              </a:rPr>
            </a:br>
            <a:r>
              <a:rPr lang="en-US" altLang="zh-CN" sz="3600" dirty="0" smtClean="0">
                <a:cs typeface="Times New Roman" pitchFamily="18" charset="0"/>
              </a:rPr>
              <a:t>Share of 15-59 Cohort in Total Population</a:t>
            </a:r>
            <a:endParaRPr lang="zh-CN" altLang="en-US" sz="3600" dirty="0">
              <a:cs typeface="Times New Roman" pitchFamily="18" charset="0"/>
            </a:endParaRPr>
          </a:p>
        </p:txBody>
      </p:sp>
      <p:sp>
        <p:nvSpPr>
          <p:cNvPr id="4" name="灯片编号占位符 3"/>
          <p:cNvSpPr>
            <a:spLocks noGrp="1"/>
          </p:cNvSpPr>
          <p:nvPr>
            <p:ph type="sldNum" sz="quarter" idx="12"/>
          </p:nvPr>
        </p:nvSpPr>
        <p:spPr/>
        <p:txBody>
          <a:bodyPr/>
          <a:lstStyle/>
          <a:p>
            <a:fld id="{69ACA478-C643-4ECF-A73E-47DC5F88A89E}" type="slidenum">
              <a:rPr lang="en-US" smtClean="0"/>
              <a:pPr/>
              <a:t>9</a:t>
            </a:fld>
            <a:endParaRPr lang="en-US"/>
          </a:p>
        </p:txBody>
      </p:sp>
      <p:graphicFrame>
        <p:nvGraphicFramePr>
          <p:cNvPr id="5" name="图表 4"/>
          <p:cNvGraphicFramePr/>
          <p:nvPr/>
        </p:nvGraphicFramePr>
        <p:xfrm>
          <a:off x="228600" y="1295400"/>
          <a:ext cx="8686800" cy="49530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2"/>
          <p:cNvSpPr txBox="1"/>
          <p:nvPr/>
        </p:nvSpPr>
        <p:spPr>
          <a:xfrm>
            <a:off x="5486400" y="2286000"/>
            <a:ext cx="552449" cy="314325"/>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altLang="zh-CN" sz="1500" b="1" dirty="0">
                <a:solidFill>
                  <a:srgbClr val="C00000"/>
                </a:solidFill>
              </a:rPr>
              <a:t>PRC</a:t>
            </a:r>
            <a:endParaRPr lang="zh-CN" altLang="en-US" sz="1500" b="1" dirty="0">
              <a:solidFill>
                <a:srgbClr val="C00000"/>
              </a:solidFill>
            </a:endParaRPr>
          </a:p>
        </p:txBody>
      </p:sp>
      <p:sp>
        <p:nvSpPr>
          <p:cNvPr id="7" name="TextBox 3"/>
          <p:cNvSpPr txBox="1"/>
          <p:nvPr/>
        </p:nvSpPr>
        <p:spPr>
          <a:xfrm>
            <a:off x="6877051" y="3810000"/>
            <a:ext cx="514349" cy="323850"/>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altLang="zh-CN" sz="1500" b="1">
                <a:solidFill>
                  <a:schemeClr val="accent1">
                    <a:lumMod val="50000"/>
                  </a:schemeClr>
                </a:solidFill>
              </a:rPr>
              <a:t>USA</a:t>
            </a:r>
            <a:endParaRPr lang="zh-CN" altLang="en-US" sz="1500" b="1">
              <a:solidFill>
                <a:schemeClr val="accent1">
                  <a:lumMod val="50000"/>
                </a:schemeClr>
              </a:solidFill>
            </a:endParaRPr>
          </a:p>
        </p:txBody>
      </p:sp>
      <p:sp>
        <p:nvSpPr>
          <p:cNvPr id="8" name="TextBox 4"/>
          <p:cNvSpPr txBox="1"/>
          <p:nvPr/>
        </p:nvSpPr>
        <p:spPr>
          <a:xfrm>
            <a:off x="5695951" y="3914775"/>
            <a:ext cx="695324" cy="323850"/>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altLang="zh-CN" sz="1500" b="1">
                <a:solidFill>
                  <a:schemeClr val="accent3">
                    <a:lumMod val="50000"/>
                  </a:schemeClr>
                </a:solidFill>
              </a:rPr>
              <a:t>India</a:t>
            </a:r>
            <a:endParaRPr lang="zh-CN" altLang="en-US" sz="1500" b="1">
              <a:solidFill>
                <a:schemeClr val="accent3">
                  <a:lumMod val="50000"/>
                </a:schemeClr>
              </a:solidFill>
            </a:endParaRPr>
          </a:p>
        </p:txBody>
      </p:sp>
      <p:cxnSp>
        <p:nvCxnSpPr>
          <p:cNvPr id="9" name="直接连接符 8"/>
          <p:cNvCxnSpPr/>
          <p:nvPr/>
        </p:nvCxnSpPr>
        <p:spPr>
          <a:xfrm flipH="1">
            <a:off x="6629400" y="2209800"/>
            <a:ext cx="19050" cy="3581400"/>
          </a:xfrm>
          <a:prstGeom prst="line">
            <a:avLst/>
          </a:prstGeom>
        </p:spPr>
        <p:style>
          <a:lnRef idx="1">
            <a:schemeClr val="accent2"/>
          </a:lnRef>
          <a:fillRef idx="0">
            <a:schemeClr val="accent2"/>
          </a:fillRef>
          <a:effectRef idx="0">
            <a:schemeClr val="accent2"/>
          </a:effectRef>
          <a:fontRef idx="minor">
            <a:schemeClr val="tx1"/>
          </a:fontRef>
        </p:style>
      </p:cxnSp>
      <p:sp>
        <p:nvSpPr>
          <p:cNvPr id="10" name="TextBox 7"/>
          <p:cNvSpPr txBox="1"/>
          <p:nvPr/>
        </p:nvSpPr>
        <p:spPr>
          <a:xfrm>
            <a:off x="6438900" y="1876425"/>
            <a:ext cx="571500" cy="29527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altLang="zh-CN" sz="1100">
                <a:solidFill>
                  <a:srgbClr val="C00000"/>
                </a:solidFill>
              </a:rPr>
              <a:t>2009</a:t>
            </a:r>
            <a:endParaRPr lang="zh-CN" altLang="en-US" sz="1100">
              <a:solidFill>
                <a:srgbClr val="C00000"/>
              </a:solidFill>
            </a:endParaRPr>
          </a:p>
        </p:txBody>
      </p:sp>
    </p:spTree>
    <p:extLst>
      <p:ext uri="{BB962C8B-B14F-4D97-AF65-F5344CB8AC3E}">
        <p14:creationId xmlns:p14="http://schemas.microsoft.com/office/powerpoint/2010/main" val="18152300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1440</TotalTime>
  <Words>4265</Words>
  <Application>Microsoft Office PowerPoint</Application>
  <PresentationFormat>On-screen Show (4:3)</PresentationFormat>
  <Paragraphs>329</Paragraphs>
  <Slides>42</Slides>
  <Notes>17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42</vt:i4>
      </vt:variant>
    </vt:vector>
  </HeadingPairs>
  <TitlesOfParts>
    <vt:vector size="49" baseType="lpstr">
      <vt:lpstr>宋体</vt:lpstr>
      <vt:lpstr>Arial</vt:lpstr>
      <vt:lpstr>Calibri</vt:lpstr>
      <vt:lpstr>Calibri Light</vt:lpstr>
      <vt:lpstr>Symbol</vt:lpstr>
      <vt:lpstr>Times New Roman</vt:lpstr>
      <vt:lpstr>Office Theme</vt:lpstr>
      <vt:lpstr>Population, Policy, and Prospects for Chinese Growth</vt:lpstr>
      <vt:lpstr>Outline</vt:lpstr>
      <vt:lpstr>Evolution of the Chinese Population Control Policy and Total Fertility Rate</vt:lpstr>
      <vt:lpstr>PowerPoint Presentation</vt:lpstr>
      <vt:lpstr>PowerPoint Presentation</vt:lpstr>
      <vt:lpstr>Why do We Care?  Growth!</vt:lpstr>
      <vt:lpstr>Growth rate of working age population: China vs. USA</vt:lpstr>
      <vt:lpstr>Chinese working age population peaked in 2011</vt:lpstr>
      <vt:lpstr>Inverse of the Dependence Ratio: Share of 15-59 Cohort in Total Population</vt:lpstr>
      <vt:lpstr>Bad News for Chinese Growth!</vt:lpstr>
      <vt:lpstr>Something More Sexy</vt:lpstr>
      <vt:lpstr>Sex Ratio (age 0-14)</vt:lpstr>
      <vt:lpstr>PowerPoint Presentation</vt:lpstr>
      <vt:lpstr>Many Implications!</vt:lpstr>
      <vt:lpstr>PowerPoint Presentation</vt:lpstr>
      <vt:lpstr>PowerPoint Presentation</vt:lpstr>
      <vt:lpstr>PowerPoint Presentation</vt:lpstr>
      <vt:lpstr>Impact on Economic Growth</vt:lpstr>
      <vt:lpstr>Effects of Recent Changes in Population Policy</vt:lpstr>
      <vt:lpstr>Effects, continued</vt:lpstr>
      <vt:lpstr>The China Slowdown Question</vt:lpstr>
      <vt:lpstr>Motivation: China Growth Downgrades</vt:lpstr>
      <vt:lpstr>PowerPoint Presentation</vt:lpstr>
      <vt:lpstr>Soft vs. Hard landing scenarios </vt:lpstr>
      <vt:lpstr>Guestimates from Global Projection Model</vt:lpstr>
      <vt:lpstr>“Soft Landing” Substantial effects on Japan and Emerging Asia, little effect on US and Europe…</vt:lpstr>
      <vt:lpstr>Magnitudes of Growth Decelerations During Disorderly Slowdowns (Growth in the 1st 2 years after the event relative to growth in previous 5 years, % points)</vt:lpstr>
      <vt:lpstr>One “Hard Landing” scenario</vt:lpstr>
      <vt:lpstr>Recent Market Turmoil in China led to VIX spiking above 40 for first time since Euro Crisis</vt:lpstr>
      <vt:lpstr>“Hard Landing” would affect All Regions Negatively</vt:lpstr>
      <vt:lpstr>If RMB depreciates, China’s slowdown muted, other countries hit harder</vt:lpstr>
      <vt:lpstr>China Impact: Taking into Account Regional and Global Value Chains</vt:lpstr>
      <vt:lpstr>Assessing spillovers via world input-output tables </vt:lpstr>
      <vt:lpstr>Most of China’s recent slowdown has come from a slowing of investment…</vt:lpstr>
      <vt:lpstr>… and if a disorderly slowdown should occur, it will also mostly come from slowing investment</vt:lpstr>
      <vt:lpstr>PowerPoint Presentation</vt:lpstr>
      <vt:lpstr>PowerPoint Presentation</vt:lpstr>
      <vt:lpstr>Even if China’s GDP were to fall by 4.5pp,  the effects for other countries tend to be more muted in most cases</vt:lpstr>
      <vt:lpstr>The I-O approach allows us to identify sectoral contributions to GDP declines</vt:lpstr>
      <vt:lpstr>But … China still accounts for  35-40% of Global Growth</vt:lpstr>
      <vt:lpstr>Contributions to Global Growth </vt:lpstr>
      <vt:lpstr>China Slowdown: Keeping Things in Perspective</vt:lpstr>
    </vt:vector>
  </TitlesOfParts>
  <Company>Asian Development Bank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S.J. Wei</dc:creator>
  <cp:lastModifiedBy>Andrew Rose</cp:lastModifiedBy>
  <cp:revision>82</cp:revision>
  <dcterms:created xsi:type="dcterms:W3CDTF">2015-11-12T01:43:52Z</dcterms:created>
  <dcterms:modified xsi:type="dcterms:W3CDTF">2016-04-26T21:27:26Z</dcterms:modified>
</cp:coreProperties>
</file>