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sldIdLst>
    <p:sldId id="256" r:id="rId2"/>
    <p:sldId id="257" r:id="rId3"/>
    <p:sldId id="258" r:id="rId4"/>
    <p:sldId id="260" r:id="rId5"/>
    <p:sldId id="261" r:id="rId6"/>
    <p:sldId id="264" r:id="rId7"/>
    <p:sldId id="263" r:id="rId8"/>
    <p:sldId id="265" r:id="rId9"/>
    <p:sldId id="266" r:id="rId10"/>
    <p:sldId id="267" r:id="rId11"/>
    <p:sldId id="284" r:id="rId12"/>
    <p:sldId id="297" r:id="rId13"/>
    <p:sldId id="312" r:id="rId14"/>
    <p:sldId id="272" r:id="rId15"/>
    <p:sldId id="313" r:id="rId16"/>
    <p:sldId id="298" r:id="rId17"/>
    <p:sldId id="273" r:id="rId18"/>
    <p:sldId id="274" r:id="rId19"/>
    <p:sldId id="275" r:id="rId20"/>
    <p:sldId id="276" r:id="rId21"/>
    <p:sldId id="300" r:id="rId22"/>
    <p:sldId id="302" r:id="rId23"/>
    <p:sldId id="311" r:id="rId24"/>
    <p:sldId id="259" r:id="rId25"/>
    <p:sldId id="306" r:id="rId26"/>
    <p:sldId id="278" r:id="rId27"/>
    <p:sldId id="268" r:id="rId28"/>
    <p:sldId id="316" r:id="rId29"/>
    <p:sldId id="317" r:id="rId30"/>
    <p:sldId id="286" r:id="rId31"/>
    <p:sldId id="270" r:id="rId32"/>
    <p:sldId id="290" r:id="rId33"/>
    <p:sldId id="287" r:id="rId34"/>
    <p:sldId id="271" r:id="rId35"/>
    <p:sldId id="289" r:id="rId36"/>
    <p:sldId id="291" r:id="rId37"/>
    <p:sldId id="307" r:id="rId38"/>
    <p:sldId id="294" r:id="rId39"/>
    <p:sldId id="295" r:id="rId40"/>
    <p:sldId id="292" r:id="rId41"/>
    <p:sldId id="296" r:id="rId42"/>
    <p:sldId id="293" r:id="rId43"/>
    <p:sldId id="303" r:id="rId44"/>
    <p:sldId id="308" r:id="rId45"/>
    <p:sldId id="309" r:id="rId46"/>
    <p:sldId id="283" r:id="rId47"/>
    <p:sldId id="279" r:id="rId48"/>
    <p:sldId id="314" r:id="rId49"/>
    <p:sldId id="315" r:id="rId50"/>
    <p:sldId id="305" r:id="rId51"/>
    <p:sldId id="280" r:id="rId52"/>
    <p:sldId id="281" r:id="rId53"/>
    <p:sldId id="304" r:id="rId54"/>
    <p:sldId id="282" r:id="rId55"/>
    <p:sldId id="301" r:id="rId5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4" autoAdjust="0"/>
    <p:restoredTop sz="94660"/>
  </p:normalViewPr>
  <p:slideViewPr>
    <p:cSldViewPr snapToGrid="0">
      <p:cViewPr varScale="1">
        <p:scale>
          <a:sx n="64" d="100"/>
          <a:sy n="64" d="100"/>
        </p:scale>
        <p:origin x="54" y="231"/>
      </p:cViewPr>
      <p:guideLst/>
    </p:cSldViewPr>
  </p:slideViewPr>
  <p:notesTextViewPr>
    <p:cViewPr>
      <p:scale>
        <a:sx n="1" d="1"/>
        <a:sy n="1" d="1"/>
      </p:scale>
      <p:origin x="0" y="0"/>
    </p:cViewPr>
  </p:notesTextViewPr>
  <p:sorterViewPr>
    <p:cViewPr>
      <p:scale>
        <a:sx n="100" d="100"/>
        <a:sy n="100" d="100"/>
      </p:scale>
      <p:origin x="0" y="-1468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CE92FE-52AF-48E1-97F4-F55D351F331D}" type="datetimeFigureOut">
              <a:rPr lang="en-US" smtClean="0"/>
              <a:t>11/3/2017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E410C2C-9516-46B2-A40B-5F4758435077}" type="slidenum">
              <a:rPr lang="en-US" smtClean="0"/>
              <a:t>‹#›</a:t>
            </a:fld>
            <a:endParaRPr lang="en-US" dirty="0"/>
          </a:p>
        </p:txBody>
      </p:sp>
    </p:spTree>
    <p:extLst>
      <p:ext uri="{BB962C8B-B14F-4D97-AF65-F5344CB8AC3E}">
        <p14:creationId xmlns:p14="http://schemas.microsoft.com/office/powerpoint/2010/main" val="1754703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5133D5-1B9A-4EC3-874D-09100AE25971}"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3790494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80444A-1B2C-4873-A151-DAE9A945FBAB}"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11938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17BCFE-5A5B-4FD1-805C-B3FF0C2BC57C}"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182337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11FF6A-9A46-453E-8FD4-51861280280B}"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239727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86E583-B216-4A69-837F-ACE6B595C48C}" type="datetime1">
              <a:rPr lang="en-US" smtClean="0"/>
              <a:t>11/3/2017</a:t>
            </a:fld>
            <a:endParaRPr lang="en-US" dirty="0"/>
          </a:p>
        </p:txBody>
      </p:sp>
      <p:sp>
        <p:nvSpPr>
          <p:cNvPr id="5" name="Footer Placeholder 4"/>
          <p:cNvSpPr>
            <a:spLocks noGrp="1"/>
          </p:cNvSpPr>
          <p:nvPr>
            <p:ph type="ftr" sz="quarter" idx="11"/>
          </p:nvPr>
        </p:nvSpPr>
        <p:spPr/>
        <p:txBody>
          <a:bodyPr/>
          <a:lstStyle/>
          <a:p>
            <a:r>
              <a:rPr lang="en-US" dirty="0"/>
              <a:t>Rose: Quantifying Global Financial Cycle on Capital Flows</a:t>
            </a:r>
          </a:p>
        </p:txBody>
      </p:sp>
      <p:sp>
        <p:nvSpPr>
          <p:cNvPr id="6" name="Slide Number Placeholder 5"/>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4238671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C5A2E4-021F-42C8-9CE3-152300D01443}" type="datetime1">
              <a:rPr lang="en-US" smtClean="0"/>
              <a:t>11/3/2017</a:t>
            </a:fld>
            <a:endParaRPr lang="en-US" dirty="0"/>
          </a:p>
        </p:txBody>
      </p:sp>
      <p:sp>
        <p:nvSpPr>
          <p:cNvPr id="6" name="Footer Placeholder 5"/>
          <p:cNvSpPr>
            <a:spLocks noGrp="1"/>
          </p:cNvSpPr>
          <p:nvPr>
            <p:ph type="ftr" sz="quarter" idx="11"/>
          </p:nvPr>
        </p:nvSpPr>
        <p:spPr/>
        <p:txBody>
          <a:bodyPr/>
          <a:lstStyle/>
          <a:p>
            <a:r>
              <a:rPr lang="en-US" dirty="0"/>
              <a:t>Rose: Quantifying Global Financial Cycle on Capital Flows</a:t>
            </a:r>
          </a:p>
        </p:txBody>
      </p:sp>
      <p:sp>
        <p:nvSpPr>
          <p:cNvPr id="7" name="Slide Number Placeholder 6"/>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385069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B08A10-A473-436C-A59A-995DA56E9BCE}" type="datetime1">
              <a:rPr lang="en-US" smtClean="0"/>
              <a:t>11/3/2017</a:t>
            </a:fld>
            <a:endParaRPr lang="en-US" dirty="0"/>
          </a:p>
        </p:txBody>
      </p:sp>
      <p:sp>
        <p:nvSpPr>
          <p:cNvPr id="8" name="Footer Placeholder 7"/>
          <p:cNvSpPr>
            <a:spLocks noGrp="1"/>
          </p:cNvSpPr>
          <p:nvPr>
            <p:ph type="ftr" sz="quarter" idx="11"/>
          </p:nvPr>
        </p:nvSpPr>
        <p:spPr/>
        <p:txBody>
          <a:bodyPr/>
          <a:lstStyle/>
          <a:p>
            <a:r>
              <a:rPr lang="en-US" dirty="0"/>
              <a:t>Rose: Quantifying Global Financial Cycle on Capital Flows</a:t>
            </a:r>
          </a:p>
        </p:txBody>
      </p:sp>
      <p:sp>
        <p:nvSpPr>
          <p:cNvPr id="9" name="Slide Number Placeholder 8"/>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850916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8C7777-86C3-49D0-AF82-B624C5884357}" type="datetime1">
              <a:rPr lang="en-US" smtClean="0"/>
              <a:t>11/3/2017</a:t>
            </a:fld>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251224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47B5CA-BD6D-478E-BF4C-1A8D90495E69}" type="datetime1">
              <a:rPr lang="en-US" smtClean="0"/>
              <a:t>11/3/2017</a:t>
            </a:fld>
            <a:endParaRPr lang="en-US" dirty="0"/>
          </a:p>
        </p:txBody>
      </p:sp>
      <p:sp>
        <p:nvSpPr>
          <p:cNvPr id="3" name="Footer Placeholder 2"/>
          <p:cNvSpPr>
            <a:spLocks noGrp="1"/>
          </p:cNvSpPr>
          <p:nvPr>
            <p:ph type="ftr" sz="quarter" idx="11"/>
          </p:nvPr>
        </p:nvSpPr>
        <p:spPr/>
        <p:txBody>
          <a:bodyPr/>
          <a:lstStyle/>
          <a:p>
            <a:r>
              <a:rPr lang="en-US" dirty="0"/>
              <a:t>Rose: Quantifying Global Financial Cycle on Capital Flows</a:t>
            </a:r>
          </a:p>
        </p:txBody>
      </p:sp>
      <p:sp>
        <p:nvSpPr>
          <p:cNvPr id="4" name="Slide Number Placeholder 3"/>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1606244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13D1C5-B4D0-4A5A-8478-065EEF20D9B5}" type="datetime1">
              <a:rPr lang="en-US" smtClean="0"/>
              <a:t>11/3/2017</a:t>
            </a:fld>
            <a:endParaRPr lang="en-US" dirty="0"/>
          </a:p>
        </p:txBody>
      </p:sp>
      <p:sp>
        <p:nvSpPr>
          <p:cNvPr id="6" name="Footer Placeholder 5"/>
          <p:cNvSpPr>
            <a:spLocks noGrp="1"/>
          </p:cNvSpPr>
          <p:nvPr>
            <p:ph type="ftr" sz="quarter" idx="11"/>
          </p:nvPr>
        </p:nvSpPr>
        <p:spPr/>
        <p:txBody>
          <a:bodyPr/>
          <a:lstStyle/>
          <a:p>
            <a:r>
              <a:rPr lang="en-US" dirty="0"/>
              <a:t>Rose: Quantifying Global Financial Cycle on Capital Flows</a:t>
            </a:r>
          </a:p>
        </p:txBody>
      </p:sp>
      <p:sp>
        <p:nvSpPr>
          <p:cNvPr id="7" name="Slide Number Placeholder 6"/>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397986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2E7B48-E85A-4023-BF69-8AB7B1919B3E}" type="datetime1">
              <a:rPr lang="en-US" smtClean="0"/>
              <a:t>11/3/2017</a:t>
            </a:fld>
            <a:endParaRPr lang="en-US" dirty="0"/>
          </a:p>
        </p:txBody>
      </p:sp>
      <p:sp>
        <p:nvSpPr>
          <p:cNvPr id="6" name="Footer Placeholder 5"/>
          <p:cNvSpPr>
            <a:spLocks noGrp="1"/>
          </p:cNvSpPr>
          <p:nvPr>
            <p:ph type="ftr" sz="quarter" idx="11"/>
          </p:nvPr>
        </p:nvSpPr>
        <p:spPr/>
        <p:txBody>
          <a:bodyPr/>
          <a:lstStyle/>
          <a:p>
            <a:r>
              <a:rPr lang="en-US" dirty="0"/>
              <a:t>Rose: Quantifying Global Financial Cycle on Capital Flows</a:t>
            </a:r>
          </a:p>
        </p:txBody>
      </p:sp>
      <p:sp>
        <p:nvSpPr>
          <p:cNvPr id="7" name="Slide Number Placeholder 6"/>
          <p:cNvSpPr>
            <a:spLocks noGrp="1"/>
          </p:cNvSpPr>
          <p:nvPr>
            <p:ph type="sldNum" sz="quarter" idx="12"/>
          </p:nvPr>
        </p:nvSpPr>
        <p:spPr/>
        <p:txBody>
          <a:bodyPr/>
          <a:lstStyle/>
          <a:p>
            <a:fld id="{CDBC13AE-B279-4A9D-8AEA-6AC1C20B1855}" type="slidenum">
              <a:rPr lang="en-US" smtClean="0"/>
              <a:t>‹#›</a:t>
            </a:fld>
            <a:endParaRPr lang="en-US" dirty="0"/>
          </a:p>
        </p:txBody>
      </p:sp>
    </p:spTree>
    <p:extLst>
      <p:ext uri="{BB962C8B-B14F-4D97-AF65-F5344CB8AC3E}">
        <p14:creationId xmlns:p14="http://schemas.microsoft.com/office/powerpoint/2010/main" val="49376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D38EF-74CB-4A5A-BA1C-D3175F00E902}" type="datetime1">
              <a:rPr lang="en-US" smtClean="0"/>
              <a:t>11/3/2017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Rose: Quantifying Global Financial Cycle on Capital Flows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C13AE-B279-4A9D-8AEA-6AC1C20B1855}" type="slidenum">
              <a:rPr lang="en-US" smtClean="0"/>
              <a:t>‹#›</a:t>
            </a:fld>
            <a:endParaRPr lang="en-US" dirty="0"/>
          </a:p>
        </p:txBody>
      </p:sp>
    </p:spTree>
    <p:extLst>
      <p:ext uri="{BB962C8B-B14F-4D97-AF65-F5344CB8AC3E}">
        <p14:creationId xmlns:p14="http://schemas.microsoft.com/office/powerpoint/2010/main" val="1218575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How Important is the Global Financial Cycle?</a:t>
            </a:r>
            <a:br>
              <a:rPr lang="en-US" b="1" dirty="0"/>
            </a:br>
            <a:r>
              <a:rPr lang="en-US" b="1" i="1" dirty="0"/>
              <a:t>Evidence from Capital Flows</a:t>
            </a:r>
            <a:endParaRPr lang="en-US" b="1" dirty="0"/>
          </a:p>
        </p:txBody>
      </p:sp>
      <p:sp>
        <p:nvSpPr>
          <p:cNvPr id="3" name="Subtitle 2"/>
          <p:cNvSpPr>
            <a:spLocks noGrp="1"/>
          </p:cNvSpPr>
          <p:nvPr>
            <p:ph type="subTitle" idx="1"/>
          </p:nvPr>
        </p:nvSpPr>
        <p:spPr/>
        <p:txBody>
          <a:bodyPr>
            <a:normAutofit/>
          </a:bodyPr>
          <a:lstStyle/>
          <a:p>
            <a:r>
              <a:rPr lang="en-US" sz="4400" dirty="0"/>
              <a:t>Eugenio Cerutti, Stijn Claessens</a:t>
            </a:r>
          </a:p>
          <a:p>
            <a:r>
              <a:rPr lang="en-US" sz="4400" dirty="0"/>
              <a:t>and Andrew K. Rose</a:t>
            </a:r>
          </a:p>
        </p:txBody>
      </p:sp>
    </p:spTree>
    <p:extLst>
      <p:ext uri="{BB962C8B-B14F-4D97-AF65-F5344CB8AC3E}">
        <p14:creationId xmlns:p14="http://schemas.microsoft.com/office/powerpoint/2010/main" val="761283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Flow Data: Also Conventional</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Conventional Balance of Payments Series, 1990Q1-2015Q4, 85 countries (with gaps)</a:t>
            </a:r>
          </a:p>
          <a:p>
            <a:r>
              <a:rPr lang="en-US" dirty="0"/>
              <a:t>Usually focus on 63 “small” countries</a:t>
            </a:r>
          </a:p>
          <a:p>
            <a:pPr lvl="1"/>
            <a:r>
              <a:rPr lang="en-US" dirty="0"/>
              <a:t>Exclude US, UK, actual/future EMU members, Japan</a:t>
            </a:r>
          </a:p>
          <a:p>
            <a:r>
              <a:rPr lang="en-US" dirty="0"/>
              <a:t>Two directions (in/out)</a:t>
            </a:r>
          </a:p>
          <a:p>
            <a:pPr lvl="1"/>
            <a:r>
              <a:rPr lang="en-US" dirty="0"/>
              <a:t>Gross inflows/outflow: net transactions by foreigners/domestic residents</a:t>
            </a:r>
          </a:p>
          <a:p>
            <a:r>
              <a:rPr lang="en-US" dirty="0"/>
              <a:t>Different types</a:t>
            </a:r>
          </a:p>
          <a:p>
            <a:pPr lvl="1"/>
            <a:r>
              <a:rPr lang="en-US" dirty="0"/>
              <a:t>Foreign Direct Investment (FDI)</a:t>
            </a:r>
          </a:p>
          <a:p>
            <a:pPr lvl="1"/>
            <a:r>
              <a:rPr lang="en-US" dirty="0"/>
              <a:t>Portfolio Equity</a:t>
            </a:r>
          </a:p>
          <a:p>
            <a:pPr lvl="1"/>
            <a:r>
              <a:rPr lang="en-US" dirty="0"/>
              <a:t>Portfolio Debt</a:t>
            </a:r>
          </a:p>
          <a:p>
            <a:pPr lvl="2"/>
            <a:r>
              <a:rPr lang="en-US" dirty="0"/>
              <a:t>Sometimes aggregate portfolio equity and debt as “Portfolio”</a:t>
            </a:r>
          </a:p>
          <a:p>
            <a:pPr lvl="1"/>
            <a:r>
              <a:rPr lang="en-US" dirty="0"/>
              <a:t>Bank Credit (subset of “other investment liabilities, of which borrowers are banks”)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10</a:t>
            </a:fld>
            <a:endParaRPr lang="en-US" dirty="0"/>
          </a:p>
        </p:txBody>
      </p:sp>
    </p:spTree>
    <p:extLst>
      <p:ext uri="{BB962C8B-B14F-4D97-AF65-F5344CB8AC3E}">
        <p14:creationId xmlns:p14="http://schemas.microsoft.com/office/powerpoint/2010/main" val="132781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Measuring Capital Flow Commonality</a:t>
            </a:r>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r>
              <a:rPr lang="en-US" dirty="0"/>
              <a:t>Create 180 common factors to ensure insensitivity</a:t>
            </a:r>
          </a:p>
          <a:p>
            <a:pPr lvl="1"/>
            <a:r>
              <a:rPr lang="en-US" dirty="0"/>
              <a:t>2 time spans (start 1990Q1 and 1996Q1; end 2015Q4)</a:t>
            </a:r>
          </a:p>
          <a:p>
            <a:pPr lvl="1"/>
            <a:r>
              <a:rPr lang="en-US" dirty="0"/>
              <a:t>3 sets of countries (advanced/emerging/both)</a:t>
            </a:r>
          </a:p>
          <a:p>
            <a:pPr lvl="1"/>
            <a:r>
              <a:rPr lang="en-US" dirty="0"/>
              <a:t>2 directions (in/out)</a:t>
            </a:r>
          </a:p>
          <a:p>
            <a:pPr lvl="1"/>
            <a:r>
              <a:rPr lang="en-US" dirty="0"/>
              <a:t>4 major types (FDI/debt/equity/credit)</a:t>
            </a:r>
            <a:r>
              <a:rPr lang="en-US" dirty="0">
                <a:solidFill>
                  <a:schemeClr val="bg1">
                    <a:lumMod val="75000"/>
                  </a:schemeClr>
                </a:solidFill>
              </a:rPr>
              <a:t> (also: </a:t>
            </a:r>
            <a:r>
              <a:rPr lang="en-US" dirty="0" err="1">
                <a:solidFill>
                  <a:schemeClr val="bg1">
                    <a:lumMod val="75000"/>
                  </a:schemeClr>
                </a:solidFill>
              </a:rPr>
              <a:t>portfolio≡debt+equity</a:t>
            </a:r>
            <a:r>
              <a:rPr lang="en-US" dirty="0">
                <a:solidFill>
                  <a:schemeClr val="bg1">
                    <a:lumMod val="75000"/>
                  </a:schemeClr>
                </a:solidFill>
              </a:rPr>
              <a:t>)</a:t>
            </a:r>
            <a:endParaRPr lang="en-US" dirty="0"/>
          </a:p>
          <a:p>
            <a:pPr lvl="1"/>
            <a:r>
              <a:rPr lang="en-US" dirty="0"/>
              <a:t>3 estimators</a:t>
            </a:r>
          </a:p>
          <a:p>
            <a:pPr lvl="2"/>
            <a:r>
              <a:rPr lang="en-US" dirty="0"/>
              <a:t>Dynamic factor with 1 lag, extract largest eigenvalue factor (Miranda Agrippino-Rey)</a:t>
            </a:r>
          </a:p>
          <a:p>
            <a:pPr lvl="2"/>
            <a:r>
              <a:rPr lang="en-US" dirty="0"/>
              <a:t>Ditto, with 2 lags</a:t>
            </a:r>
          </a:p>
          <a:p>
            <a:pPr lvl="2"/>
            <a:r>
              <a:rPr lang="en-US" dirty="0"/>
              <a:t>Traditional static factor</a:t>
            </a:r>
          </a:p>
          <a:p>
            <a:pPr marL="914400" lvl="2" indent="0">
              <a:buNone/>
            </a:pPr>
            <a:endParaRPr lang="en-US" dirty="0"/>
          </a:p>
          <a:p>
            <a:pPr lvl="1"/>
            <a:r>
              <a:rPr lang="en-US" dirty="0"/>
              <a:t>Ex: use dynamic factor analysis to extract a factor from fifteen emerging markets over 1990Q1-2015Q4 for FDI inflows</a:t>
            </a:r>
          </a:p>
          <a:p>
            <a:pPr lvl="2"/>
            <a:r>
              <a:rPr lang="en-US" dirty="0"/>
              <a:t>Include this in FDI inflow equations below</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11</a:t>
            </a:fld>
            <a:endParaRPr lang="en-US" dirty="0"/>
          </a:p>
        </p:txBody>
      </p:sp>
    </p:spTree>
    <p:extLst>
      <p:ext uri="{BB962C8B-B14F-4D97-AF65-F5344CB8AC3E}">
        <p14:creationId xmlns:p14="http://schemas.microsoft.com/office/powerpoint/2010/main" val="1797426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Capital Flow Equations</a:t>
            </a:r>
          </a:p>
        </p:txBody>
      </p:sp>
      <p:sp>
        <p:nvSpPr>
          <p:cNvPr id="3" name="Content Placeholder 2"/>
          <p:cNvSpPr>
            <a:spLocks noGrp="1"/>
          </p:cNvSpPr>
          <p:nvPr>
            <p:ph idx="1"/>
          </p:nvPr>
        </p:nvSpPr>
        <p:spPr/>
        <p:txBody>
          <a:bodyPr>
            <a:normAutofit fontScale="92500" lnSpcReduction="10000"/>
          </a:bodyPr>
          <a:lstStyle/>
          <a:p>
            <a:r>
              <a:rPr lang="en-US" dirty="0"/>
              <a:t>Panel regressions in paper indicate national heterogeneity</a:t>
            </a:r>
          </a:p>
          <a:p>
            <a:r>
              <a:rPr lang="en-US" dirty="0"/>
              <a:t>So estimate disaggregate capital flow equations (over time) with LS:</a:t>
            </a:r>
          </a:p>
          <a:p>
            <a:pPr marL="457200" lvl="1" indent="0">
              <a:buNone/>
            </a:pPr>
            <a:endParaRPr lang="en-US" dirty="0"/>
          </a:p>
          <a:p>
            <a:pPr marL="0" indent="0">
              <a:buNone/>
            </a:pPr>
            <a:r>
              <a:rPr lang="en-US" dirty="0"/>
              <a:t>	</a:t>
            </a:r>
            <a:r>
              <a:rPr lang="en-US" dirty="0" err="1"/>
              <a:t>CAPFLOW</a:t>
            </a:r>
            <a:r>
              <a:rPr lang="en-US" baseline="-25000" dirty="0" err="1"/>
              <a:t>d,e,i,t</a:t>
            </a:r>
            <a:r>
              <a:rPr lang="en-US" dirty="0"/>
              <a:t> = Σβ</a:t>
            </a:r>
            <a:r>
              <a:rPr lang="en-US" baseline="-25000" dirty="0" err="1"/>
              <a:t>i</a:t>
            </a:r>
            <a:r>
              <a:rPr lang="en-US" baseline="30000" dirty="0" err="1"/>
              <a:t>j</a:t>
            </a:r>
            <a:r>
              <a:rPr lang="en-US" dirty="0" err="1"/>
              <a:t>USFUND</a:t>
            </a:r>
            <a:r>
              <a:rPr lang="en-US" baseline="30000" dirty="0" err="1"/>
              <a:t>j</a:t>
            </a:r>
            <a:r>
              <a:rPr lang="en-US" baseline="-25000" dirty="0" err="1"/>
              <a:t>t</a:t>
            </a:r>
            <a:r>
              <a:rPr lang="en-US" dirty="0"/>
              <a:t> + </a:t>
            </a:r>
            <a:r>
              <a:rPr lang="en-US" dirty="0" err="1"/>
              <a:t>Σγ</a:t>
            </a:r>
            <a:r>
              <a:rPr lang="en-US" baseline="30000" dirty="0" err="1"/>
              <a:t>k</a:t>
            </a:r>
            <a:r>
              <a:rPr lang="en-US" dirty="0" err="1"/>
              <a:t>FAC</a:t>
            </a:r>
            <a:r>
              <a:rPr lang="en-US" baseline="-25000" dirty="0" err="1"/>
              <a:t>d,e</a:t>
            </a:r>
            <a:r>
              <a:rPr lang="en-US" baseline="30000" dirty="0" err="1"/>
              <a:t>k</a:t>
            </a:r>
            <a:r>
              <a:rPr lang="en-US" baseline="-25000" dirty="0" err="1"/>
              <a:t>t</a:t>
            </a:r>
            <a:r>
              <a:rPr lang="en-US" dirty="0"/>
              <a:t> + </a:t>
            </a:r>
            <a:r>
              <a:rPr lang="en-US" dirty="0" err="1"/>
              <a:t>φ</a:t>
            </a:r>
            <a:r>
              <a:rPr lang="en-US" baseline="-25000" dirty="0" err="1"/>
              <a:t>i</a:t>
            </a:r>
            <a:r>
              <a:rPr lang="en-US" dirty="0"/>
              <a:t> + </a:t>
            </a:r>
            <a:r>
              <a:rPr lang="en-US" dirty="0" err="1"/>
              <a:t>ε</a:t>
            </a:r>
            <a:r>
              <a:rPr lang="en-US" baseline="-25000" dirty="0" err="1"/>
              <a:t>d,e,i,t</a:t>
            </a:r>
            <a:r>
              <a:rPr lang="en-US" baseline="-25000" dirty="0"/>
              <a:t>	</a:t>
            </a:r>
            <a:r>
              <a:rPr lang="en-US" dirty="0"/>
              <a:t>for country i</a:t>
            </a:r>
            <a:endParaRPr lang="en-US" baseline="-25000" dirty="0"/>
          </a:p>
          <a:p>
            <a:pPr marL="0" indent="0">
              <a:buNone/>
            </a:pPr>
            <a:endParaRPr lang="en-US" baseline="-25000" dirty="0"/>
          </a:p>
          <a:p>
            <a:r>
              <a:rPr lang="en-US" dirty="0"/>
              <a:t>Regressand: capital flows (% GDP) for direction/type/country</a:t>
            </a:r>
          </a:p>
          <a:p>
            <a:r>
              <a:rPr lang="en-US" dirty="0"/>
              <a:t>GFCy Regressors: </a:t>
            </a:r>
          </a:p>
          <a:p>
            <a:pPr lvl="1"/>
            <a:r>
              <a:rPr lang="en-US" dirty="0"/>
              <a:t>[Direct] Eight fundamentals (VIX, nominal and real rates, …)</a:t>
            </a:r>
          </a:p>
          <a:p>
            <a:pPr lvl="1"/>
            <a:r>
              <a:rPr lang="en-US" dirty="0"/>
              <a:t>[Indirect] Two factors for relevant capital flow (advanced/emerging)</a:t>
            </a:r>
          </a:p>
          <a:p>
            <a:r>
              <a:rPr lang="en-US" dirty="0"/>
              <a:t>By Design: ignore dynamics, </a:t>
            </a:r>
            <a:r>
              <a:rPr lang="en-US" i="1" dirty="0"/>
              <a:t>national</a:t>
            </a:r>
            <a:r>
              <a:rPr lang="en-US" dirty="0"/>
              <a:t> demand/supply shocks</a:t>
            </a:r>
          </a:p>
          <a:p>
            <a:pPr lvl="1"/>
            <a:r>
              <a:rPr lang="en-US" dirty="0"/>
              <a:t>Deliberately attribute </a:t>
            </a:r>
            <a:r>
              <a:rPr lang="en-US" b="1" i="1" dirty="0"/>
              <a:t>all </a:t>
            </a:r>
            <a:r>
              <a:rPr lang="en-US" dirty="0"/>
              <a:t>fit to GFCy</a:t>
            </a:r>
          </a:p>
          <a:p>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12</a:t>
            </a:fld>
            <a:endParaRPr lang="en-US" dirty="0"/>
          </a:p>
        </p:txBody>
      </p:sp>
    </p:spTree>
    <p:extLst>
      <p:ext uri="{BB962C8B-B14F-4D97-AF65-F5344CB8AC3E}">
        <p14:creationId xmlns:p14="http://schemas.microsoft.com/office/powerpoint/2010/main" val="340437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Capital Flow Equations, continued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pPr marL="0" indent="0">
                  <a:buNone/>
                </a:pPr>
                <a:r>
                  <a:rPr lang="en-US" dirty="0"/>
                  <a:t>	</a:t>
                </a:r>
                <a:r>
                  <a:rPr lang="en-US" sz="2400" dirty="0" err="1"/>
                  <a:t>CAPFLOW</a:t>
                </a:r>
                <a:r>
                  <a:rPr lang="en-US" sz="2400" baseline="-25000" dirty="0" err="1"/>
                  <a:t>d,e,i,t</a:t>
                </a:r>
                <a:r>
                  <a:rPr lang="en-US" sz="2400" dirty="0"/>
                  <a:t> = Σβ</a:t>
                </a:r>
                <a:r>
                  <a:rPr lang="en-US" sz="2400" baseline="-25000" dirty="0" err="1"/>
                  <a:t>i</a:t>
                </a:r>
                <a:r>
                  <a:rPr lang="en-US" sz="2400" baseline="30000" dirty="0" err="1"/>
                  <a:t>j</a:t>
                </a:r>
                <a:r>
                  <a:rPr lang="en-US" sz="2400" dirty="0" err="1"/>
                  <a:t>USFUND</a:t>
                </a:r>
                <a:r>
                  <a:rPr lang="en-US" sz="2400" baseline="30000" dirty="0" err="1"/>
                  <a:t>j</a:t>
                </a:r>
                <a:r>
                  <a:rPr lang="en-US" sz="2400" baseline="-25000" dirty="0" err="1"/>
                  <a:t>t</a:t>
                </a:r>
                <a:r>
                  <a:rPr lang="en-US" sz="2400" dirty="0"/>
                  <a:t> + </a:t>
                </a:r>
                <a:r>
                  <a:rPr lang="en-US" sz="2400" dirty="0" err="1"/>
                  <a:t>Σγ</a:t>
                </a:r>
                <a:r>
                  <a:rPr lang="en-US" sz="2400" baseline="30000" dirty="0" err="1"/>
                  <a:t>k</a:t>
                </a:r>
                <a:r>
                  <a:rPr lang="en-US" sz="2400" dirty="0" err="1"/>
                  <a:t>FAC</a:t>
                </a:r>
                <a:r>
                  <a:rPr lang="en-US" sz="2400" baseline="-25000" dirty="0" err="1"/>
                  <a:t>d,e</a:t>
                </a:r>
                <a:r>
                  <a:rPr lang="en-US" sz="2400" baseline="30000" dirty="0" err="1"/>
                  <a:t>k</a:t>
                </a:r>
                <a:r>
                  <a:rPr lang="en-US" sz="2400" baseline="-25000" dirty="0" err="1"/>
                  <a:t>t</a:t>
                </a:r>
                <a:r>
                  <a:rPr lang="en-US" sz="2400" dirty="0"/>
                  <a:t> + </a:t>
                </a:r>
                <a:r>
                  <a:rPr lang="en-US" sz="2400" dirty="0" err="1"/>
                  <a:t>φ</a:t>
                </a:r>
                <a:r>
                  <a:rPr lang="en-US" sz="2400" baseline="-25000" dirty="0" err="1"/>
                  <a:t>i</a:t>
                </a:r>
                <a:r>
                  <a:rPr lang="en-US" sz="2400" dirty="0"/>
                  <a:t> + </a:t>
                </a:r>
                <a:r>
                  <a:rPr lang="en-US" sz="2400" dirty="0" err="1"/>
                  <a:t>ε</a:t>
                </a:r>
                <a:r>
                  <a:rPr lang="en-US" sz="2400" baseline="-25000" dirty="0" err="1"/>
                  <a:t>d,e,i,t</a:t>
                </a:r>
                <a:r>
                  <a:rPr lang="en-US" sz="2400" baseline="-25000" dirty="0"/>
                  <a:t>	</a:t>
                </a:r>
                <a:r>
                  <a:rPr lang="en-US" sz="2400" dirty="0"/>
                  <a:t>for country i</a:t>
                </a:r>
                <a:endParaRPr lang="en-US" sz="2400" baseline="-25000" dirty="0"/>
              </a:p>
              <a:p>
                <a:pPr marL="0" indent="0">
                  <a:buNone/>
                </a:pPr>
                <a:endParaRPr lang="en-US" baseline="-25000" dirty="0"/>
              </a:p>
              <a:p>
                <a:r>
                  <a:rPr lang="en-US" dirty="0"/>
                  <a:t>“Push-Pull” methodology: industry standard since Calvo et al</a:t>
                </a:r>
              </a:p>
              <a:p>
                <a:pPr lvl="1"/>
                <a:r>
                  <a:rPr lang="en-US" dirty="0"/>
                  <a:t>Used recently by almost all those on stage!</a:t>
                </a:r>
              </a:p>
              <a:p>
                <a:pPr lvl="1"/>
                <a:r>
                  <a:rPr lang="en-US" dirty="0" err="1"/>
                  <a:t>Koepke’s</a:t>
                </a:r>
                <a:r>
                  <a:rPr lang="en-US" dirty="0"/>
                  <a:t> 2015 survey lists over 40 studies</a:t>
                </a:r>
              </a:p>
              <a:p>
                <a:r>
                  <a:rPr lang="en-US" dirty="0"/>
                  <a:t>Usual focus is </a:t>
                </a:r>
                <a:r>
                  <a:rPr lang="en-US" b="1" dirty="0"/>
                  <a:t>coefficients</a:t>
                </a:r>
                <a:r>
                  <a:rPr lang="en-US" dirty="0"/>
                  <a:t>; here, we focus on </a:t>
                </a:r>
                <a:r>
                  <a:rPr lang="en-US" b="1" dirty="0"/>
                  <a:t>goodness of fit</a:t>
                </a:r>
              </a:p>
              <a:p>
                <a:r>
                  <a:rPr lang="en-US" dirty="0"/>
                  <a:t>Estimate only for small countries (those affected by GFCy)</a:t>
                </a:r>
              </a:p>
              <a:p>
                <a:r>
                  <a:rPr lang="en-US" dirty="0"/>
                  <a:t>63 countries, 2 directions, 5 types of capital flows</a:t>
                </a:r>
              </a:p>
              <a:p>
                <a:pPr lvl="1"/>
                <a:r>
                  <a:rPr lang="en-US" dirty="0"/>
                  <a:t>Hence many (598) equations estimated</a:t>
                </a:r>
              </a:p>
              <a:p>
                <a:r>
                  <a:rPr lang="en-US" dirty="0"/>
                  <a:t>Summarize via </a:t>
                </a:r>
                <a:r>
                  <a:rPr lang="en-US" i="1" dirty="0"/>
                  <a:t>histograms</a:t>
                </a:r>
                <a:r>
                  <a:rPr lang="en-US" dirty="0"/>
                  <a:t> of </a:t>
                </a:r>
                <a14:m>
                  <m:oMath xmlns:m="http://schemas.openxmlformats.org/officeDocument/2006/math">
                    <m:sSup>
                      <m:sSupPr>
                        <m:ctrlPr>
                          <a:rPr lang="en-US" i="1">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US">
                                <a:latin typeface="Cambria Math" panose="02040503050406030204" pitchFamily="18" charset="0"/>
                              </a:rPr>
                              <m:t>R</m:t>
                            </m:r>
                          </m:e>
                        </m:bar>
                      </m:e>
                      <m:sup>
                        <m:r>
                          <a:rPr lang="en-US">
                            <a:latin typeface="Cambria Math" panose="02040503050406030204" pitchFamily="18" charset="0"/>
                          </a:rPr>
                          <m:t>2</m:t>
                        </m:r>
                      </m:sup>
                    </m:sSup>
                  </m:oMath>
                </a14:m>
                <a:endParaRPr lang="en-US" dirty="0"/>
              </a:p>
              <a:p>
                <a:pPr lvl="1"/>
                <a:r>
                  <a:rPr lang="en-US" dirty="0"/>
                  <a:t>standard measure, small </a:t>
                </a:r>
                <a:r>
                  <a:rPr lang="en-US" dirty="0" err="1"/>
                  <a:t>df</a:t>
                </a:r>
                <a:r>
                  <a:rPr lang="en-US" dirty="0"/>
                  <a:t> penalty compared to R</a:t>
                </a:r>
                <a:r>
                  <a:rPr lang="en-US" baseline="30000" dirty="0"/>
                  <a:t>2</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t="-210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13</a:t>
            </a:fld>
            <a:endParaRPr lang="en-US" dirty="0"/>
          </a:p>
        </p:txBody>
      </p:sp>
    </p:spTree>
    <p:extLst>
      <p:ext uri="{BB962C8B-B14F-4D97-AF65-F5344CB8AC3E}">
        <p14:creationId xmlns:p14="http://schemas.microsoft.com/office/powerpoint/2010/main" val="393175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Capital Flow Time-Series Regressions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14</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
        <p:nvSpPr>
          <p:cNvPr id="3" name="Oval 2"/>
          <p:cNvSpPr/>
          <p:nvPr/>
        </p:nvSpPr>
        <p:spPr>
          <a:xfrm>
            <a:off x="1016759" y="2292824"/>
            <a:ext cx="2647666" cy="11259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4017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Zooming in to the top-left</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400175"/>
            <a:ext cx="10515600" cy="4466107"/>
          </a:xfrm>
        </p:spPr>
      </p:pic>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15</a:t>
            </a:fld>
            <a:endParaRPr lang="en-US" dirty="0"/>
          </a:p>
        </p:txBody>
      </p:sp>
    </p:spTree>
    <p:extLst>
      <p:ext uri="{BB962C8B-B14F-4D97-AF65-F5344CB8AC3E}">
        <p14:creationId xmlns:p14="http://schemas.microsoft.com/office/powerpoint/2010/main" val="821014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Sensitivity Analysis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lnSpcReduction="10000"/>
              </a:bodyPr>
              <a:lstStyle/>
              <a:p>
                <a:r>
                  <a:rPr lang="en-US" dirty="0"/>
                  <a:t>Histograms indicate poor fit (.25 an upper-bound on mean </a:t>
                </a:r>
                <a14:m>
                  <m:oMath xmlns:m="http://schemas.openxmlformats.org/officeDocument/2006/math">
                    <m:sSup>
                      <m:sSupPr>
                        <m:ctrlPr>
                          <a:rPr lang="en-US" i="1">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US">
                                <a:latin typeface="Cambria Math" panose="02040503050406030204" pitchFamily="18" charset="0"/>
                              </a:rPr>
                              <m:t>R</m:t>
                            </m:r>
                          </m:e>
                        </m:bar>
                      </m:e>
                      <m:sup>
                        <m:r>
                          <a:rPr lang="en-US">
                            <a:latin typeface="Cambria Math" panose="02040503050406030204" pitchFamily="18" charset="0"/>
                          </a:rPr>
                          <m:t>2</m:t>
                        </m:r>
                      </m:sup>
                    </m:sSup>
                    <m:r>
                      <a:rPr lang="en-US" b="0" i="0" smtClean="0">
                        <a:latin typeface="Cambria Math" panose="02040503050406030204" pitchFamily="18" charset="0"/>
                      </a:rPr>
                      <m:t>)</m:t>
                    </m:r>
                  </m:oMath>
                </a14:m>
                <a:endParaRPr lang="en-US" b="0" dirty="0"/>
              </a:p>
              <a:p>
                <a:r>
                  <a:rPr lang="en-US" dirty="0"/>
                  <a:t>Check with robustness checks presented in box plots</a:t>
                </a:r>
              </a:p>
              <a:p>
                <a:r>
                  <a:rPr lang="en-US" dirty="0"/>
                  <a:t>Box covers (25</a:t>
                </a:r>
                <a:r>
                  <a:rPr lang="en-US" baseline="30000" dirty="0"/>
                  <a:t>th</a:t>
                </a:r>
                <a:r>
                  <a:rPr lang="en-US" dirty="0"/>
                  <a:t>, 75</a:t>
                </a:r>
                <a:r>
                  <a:rPr lang="en-US" baseline="30000" dirty="0"/>
                  <a:t>th</a:t>
                </a:r>
                <a:r>
                  <a:rPr lang="en-US" dirty="0"/>
                  <a:t>) percentile of </a:t>
                </a:r>
                <a14:m>
                  <m:oMath xmlns:m="http://schemas.openxmlformats.org/officeDocument/2006/math">
                    <m:sSup>
                      <m:sSupPr>
                        <m:ctrlPr>
                          <a:rPr lang="en-US" i="1" smtClean="0">
                            <a:latin typeface="Cambria Math" panose="02040503050406030204" pitchFamily="18" charset="0"/>
                          </a:rPr>
                        </m:ctrlPr>
                      </m:sSupPr>
                      <m:e>
                        <m:bar>
                          <m:barPr>
                            <m:pos m:val="top"/>
                            <m:ctrlPr>
                              <a:rPr lang="en-US" i="1">
                                <a:latin typeface="Cambria Math" panose="02040503050406030204" pitchFamily="18" charset="0"/>
                              </a:rPr>
                            </m:ctrlPr>
                          </m:barPr>
                          <m:e>
                            <m:r>
                              <m:rPr>
                                <m:sty m:val="p"/>
                              </m:rPr>
                              <a:rPr lang="en-US">
                                <a:latin typeface="Cambria Math" panose="02040503050406030204" pitchFamily="18" charset="0"/>
                              </a:rPr>
                              <m:t>R</m:t>
                            </m:r>
                          </m:e>
                        </m:bar>
                      </m:e>
                      <m:sup>
                        <m:r>
                          <a:rPr lang="en-US">
                            <a:latin typeface="Cambria Math" panose="02040503050406030204" pitchFamily="18" charset="0"/>
                          </a:rPr>
                          <m:t>2</m:t>
                        </m:r>
                      </m:sup>
                    </m:sSup>
                  </m:oMath>
                </a14:m>
                <a:r>
                  <a:rPr lang="en-US" dirty="0"/>
                  <a:t>statistics</a:t>
                </a:r>
              </a:p>
              <a:p>
                <a:pPr lvl="1"/>
                <a:r>
                  <a:rPr lang="en-US" dirty="0"/>
                  <a:t>Median marked with vertical bar</a:t>
                </a:r>
              </a:p>
              <a:p>
                <a:pPr lvl="1"/>
                <a:r>
                  <a:rPr lang="en-US" dirty="0"/>
                  <a:t>Whiskers extend to “adjacent values”, extrema within 150% interquartile range</a:t>
                </a:r>
              </a:p>
              <a:p>
                <a:pPr lvl="1"/>
                <a:r>
                  <a:rPr lang="en-US" dirty="0"/>
                  <a:t>Outliers marked individually</a:t>
                </a:r>
              </a:p>
              <a:p>
                <a:pPr lvl="1"/>
                <a:r>
                  <a:rPr lang="en-US" dirty="0"/>
                  <a:t>.25 </a:t>
                </a:r>
                <a:r>
                  <a:rPr lang="en-US" dirty="0">
                    <a:solidFill>
                      <a:srgbClr val="FF0000"/>
                    </a:solidFill>
                  </a:rPr>
                  <a:t>red</a:t>
                </a:r>
                <a:r>
                  <a:rPr lang="en-US" dirty="0"/>
                  <a:t> vertical line helps keep track</a:t>
                </a:r>
              </a:p>
              <a:p>
                <a:r>
                  <a:rPr lang="en-US" dirty="0"/>
                  <a:t>Disaggregated by direction/type of capital flow</a:t>
                </a:r>
              </a:p>
              <a:p>
                <a:r>
                  <a:rPr lang="en-US" dirty="0"/>
                  <a:t>Warning: </a:t>
                </a:r>
                <a:r>
                  <a:rPr lang="en-US" i="1" dirty="0"/>
                  <a:t>many</a:t>
                </a:r>
                <a:r>
                  <a:rPr lang="en-US" dirty="0"/>
                  <a:t> poorly fitting equations follow!</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043" t="-840" b="-154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16</a:t>
            </a:fld>
            <a:endParaRPr lang="en-US" dirty="0"/>
          </a:p>
        </p:txBody>
      </p:sp>
    </p:spTree>
    <p:extLst>
      <p:ext uri="{BB962C8B-B14F-4D97-AF65-F5344CB8AC3E}">
        <p14:creationId xmlns:p14="http://schemas.microsoft.com/office/powerpoint/2010/main" val="3376000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Box Plots: National Capital Flows Time-Series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17</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919456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Specifications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18</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698823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Samples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19</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910822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 How Important is </a:t>
            </a:r>
            <a:r>
              <a:rPr lang="en-US" i="1" dirty="0"/>
              <a:t>Global Financial Cycle for Capital Flows?</a:t>
            </a:r>
            <a:endParaRPr lang="en-US" dirty="0"/>
          </a:p>
        </p:txBody>
      </p:sp>
      <p:sp>
        <p:nvSpPr>
          <p:cNvPr id="3" name="Content Placeholder 2"/>
          <p:cNvSpPr>
            <a:spLocks noGrp="1"/>
          </p:cNvSpPr>
          <p:nvPr>
            <p:ph idx="1"/>
          </p:nvPr>
        </p:nvSpPr>
        <p:spPr/>
        <p:txBody>
          <a:bodyPr>
            <a:normAutofit/>
          </a:bodyPr>
          <a:lstStyle/>
          <a:p>
            <a:r>
              <a:rPr lang="en-US" dirty="0"/>
              <a:t>Rey and others: </a:t>
            </a:r>
            <a:r>
              <a:rPr lang="en-US" b="1" i="1" u="sng" dirty="0"/>
              <a:t>very</a:t>
            </a:r>
          </a:p>
          <a:p>
            <a:pPr marL="457200" lvl="1" indent="0">
              <a:buNone/>
            </a:pPr>
            <a:r>
              <a:rPr lang="en-US" dirty="0"/>
              <a:t>“</a:t>
            </a:r>
            <a:r>
              <a:rPr lang="en-US" i="1" dirty="0">
                <a:solidFill>
                  <a:srgbClr val="FF0000"/>
                </a:solidFill>
              </a:rPr>
              <a:t>Risky asset prices around the globe, from stocks to corporate bonds, have a strong common component.  So do capital flows … </a:t>
            </a:r>
            <a:r>
              <a:rPr lang="en-US" dirty="0"/>
              <a:t>The global financial cycle can be related to monetary conditions in the centre country and to changes in risk aversion and uncertainty … </a:t>
            </a:r>
            <a:r>
              <a:rPr lang="en-US" b="1" i="1" dirty="0">
                <a:solidFill>
                  <a:srgbClr val="FF0000"/>
                </a:solidFill>
              </a:rPr>
              <a:t>capital flows … are </a:t>
            </a:r>
            <a:r>
              <a:rPr lang="en-US" b="1" i="1" u="sng" dirty="0">
                <a:solidFill>
                  <a:srgbClr val="FF0000"/>
                </a:solidFill>
              </a:rPr>
              <a:t>largely</a:t>
            </a:r>
            <a:r>
              <a:rPr lang="en-US" b="1" i="1" dirty="0">
                <a:solidFill>
                  <a:srgbClr val="FF0000"/>
                </a:solidFill>
              </a:rPr>
              <a:t> driven by a global factor </a:t>
            </a:r>
            <a:r>
              <a:rPr lang="en-US" dirty="0"/>
              <a:t>… “</a:t>
            </a:r>
          </a:p>
          <a:p>
            <a:pPr marL="457200" lvl="1" indent="0">
              <a:buNone/>
            </a:pPr>
            <a:r>
              <a:rPr lang="en-US" dirty="0"/>
              <a:t>- Rey (2013, pp 1-2)</a:t>
            </a:r>
          </a:p>
          <a:p>
            <a:endParaRPr lang="en-US" dirty="0"/>
          </a:p>
        </p:txBody>
      </p:sp>
      <p:sp>
        <p:nvSpPr>
          <p:cNvPr id="4" name="Footer Placeholder 3"/>
          <p:cNvSpPr>
            <a:spLocks noGrp="1"/>
          </p:cNvSpPr>
          <p:nvPr>
            <p:ph type="ftr" sz="quarter" idx="11"/>
          </p:nvPr>
        </p:nvSpPr>
        <p:spPr/>
        <p:txBody>
          <a:bodyPr/>
          <a:lstStyle/>
          <a:p>
            <a:r>
              <a:rPr lang="en-US" dirty="0"/>
              <a:t>Rose: Quantifying Global Financial Cycle Effect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2</a:t>
            </a:fld>
            <a:endParaRPr lang="en-US" dirty="0"/>
          </a:p>
        </p:txBody>
      </p:sp>
    </p:spTree>
    <p:extLst>
      <p:ext uri="{BB962C8B-B14F-4D97-AF65-F5344CB8AC3E}">
        <p14:creationId xmlns:p14="http://schemas.microsoft.com/office/powerpoint/2010/main" val="196375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Cutting the Sample Further</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20</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3621993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lnSpcReduction="20000"/>
          </a:bodyPr>
          <a:lstStyle/>
          <a:p>
            <a:r>
              <a:rPr lang="en-US" dirty="0"/>
              <a:t>Focus here: quantifying importance of GFCy for capital flows</a:t>
            </a:r>
          </a:p>
          <a:p>
            <a:pPr lvl="1"/>
            <a:r>
              <a:rPr lang="en-US" dirty="0"/>
              <a:t>Coming soon: credit growth, asset prices</a:t>
            </a:r>
          </a:p>
          <a:p>
            <a:r>
              <a:rPr lang="en-US" dirty="0"/>
              <a:t>Panel regressions, national capital flow equations, event studies</a:t>
            </a:r>
          </a:p>
          <a:p>
            <a:r>
              <a:rPr lang="en-US" dirty="0"/>
              <a:t>Plain vanilla approach: data, statistical metrics, models, techniques</a:t>
            </a:r>
          </a:p>
          <a:p>
            <a:r>
              <a:rPr lang="en-US" dirty="0"/>
              <a:t>Measure GFCy both directly and indirectly </a:t>
            </a:r>
          </a:p>
          <a:p>
            <a:pPr lvl="1"/>
            <a:r>
              <a:rPr lang="en-US" dirty="0"/>
              <a:t>Up to eight fundamentals for three large economies, though focus on VIX</a:t>
            </a:r>
          </a:p>
          <a:p>
            <a:pPr lvl="1"/>
            <a:r>
              <a:rPr lang="en-US" dirty="0"/>
              <a:t>Also ... commonality, extracted from dynamic factor models</a:t>
            </a:r>
          </a:p>
          <a:p>
            <a:pPr lvl="1"/>
            <a:r>
              <a:rPr lang="en-US" dirty="0"/>
              <a:t>Conservative approach</a:t>
            </a:r>
          </a:p>
          <a:p>
            <a:pPr lvl="2"/>
            <a:r>
              <a:rPr lang="en-US" i="1" dirty="0"/>
              <a:t>All</a:t>
            </a:r>
            <a:r>
              <a:rPr lang="en-US" dirty="0"/>
              <a:t> explanatory power attributed to GFCy</a:t>
            </a:r>
          </a:p>
          <a:p>
            <a:pPr lvl="2"/>
            <a:r>
              <a:rPr lang="en-US" dirty="0"/>
              <a:t>Ignore coefficient signs, sizes (usual focus) ... which are often bizarre (Table A3)</a:t>
            </a:r>
          </a:p>
          <a:p>
            <a:r>
              <a:rPr lang="en-US" i="1" dirty="0"/>
              <a:t>Poor fit; typically &lt; 25% variation explained, often much less!</a:t>
            </a:r>
          </a:p>
          <a:p>
            <a:pPr lvl="1"/>
            <a:r>
              <a:rPr lang="en-US" dirty="0"/>
              <a:t>Can find exceptions, but they are … exceptions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21</a:t>
            </a:fld>
            <a:endParaRPr lang="en-US" dirty="0"/>
          </a:p>
        </p:txBody>
      </p:sp>
    </p:spTree>
    <p:extLst>
      <p:ext uri="{BB962C8B-B14F-4D97-AF65-F5344CB8AC3E}">
        <p14:creationId xmlns:p14="http://schemas.microsoft.com/office/powerpoint/2010/main" val="168719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a:bodyPr>
          <a:lstStyle/>
          <a:p>
            <a:r>
              <a:rPr lang="en-US" dirty="0"/>
              <a:t>Global Financial Cycle </a:t>
            </a:r>
            <a:r>
              <a:rPr lang="en-US" b="1" i="1" dirty="0">
                <a:solidFill>
                  <a:srgbClr val="FF0000"/>
                </a:solidFill>
              </a:rPr>
              <a:t>simply not that important in understanding capital flows</a:t>
            </a:r>
          </a:p>
          <a:p>
            <a:r>
              <a:rPr lang="en-US" dirty="0"/>
              <a:t>Capital flows of peripheral countries explained by idiosyncratic phenomena</a:t>
            </a:r>
          </a:p>
          <a:p>
            <a:pPr lvl="1"/>
            <a:r>
              <a:rPr lang="en-US" dirty="0"/>
              <a:t>If foreign: difficult to put in place systematic policies to screen “good” from “bad” capital flows</a:t>
            </a:r>
          </a:p>
          <a:p>
            <a:pPr lvl="1"/>
            <a:r>
              <a:rPr lang="en-US" dirty="0"/>
              <a:t>If domestic (likely): periphery country needs to take ownership</a:t>
            </a:r>
          </a:p>
          <a:p>
            <a:pPr lvl="1"/>
            <a:r>
              <a:rPr lang="en-US" dirty="0"/>
              <a:t>Harder to blame center countries for volatility if does not stem from center</a:t>
            </a:r>
          </a:p>
          <a:p>
            <a:pPr marL="228600" lvl="1">
              <a:spcBef>
                <a:spcPts val="1000"/>
              </a:spcBef>
            </a:pPr>
            <a:r>
              <a:rPr lang="en-US" sz="2800" dirty="0"/>
              <a:t>Caveat: GFCy can appear elsewhere (e.g. asset prices and credit)</a:t>
            </a:r>
          </a:p>
          <a:p>
            <a:pPr marL="685800" lvl="2">
              <a:spcBef>
                <a:spcPts val="1000"/>
              </a:spcBef>
            </a:pPr>
            <a:r>
              <a:rPr lang="en-US" sz="2400" dirty="0"/>
              <a:t>Our future research</a:t>
            </a:r>
          </a:p>
          <a:p>
            <a:pPr lvl="1"/>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22</a:t>
            </a:fld>
            <a:endParaRPr lang="en-US" dirty="0"/>
          </a:p>
        </p:txBody>
      </p:sp>
    </p:spTree>
    <p:extLst>
      <p:ext uri="{BB962C8B-B14F-4D97-AF65-F5344CB8AC3E}">
        <p14:creationId xmlns:p14="http://schemas.microsoft.com/office/powerpoint/2010/main" val="103321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Auxiliary Material</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9782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Motivation</a:t>
            </a:r>
          </a:p>
        </p:txBody>
      </p:sp>
      <p:sp>
        <p:nvSpPr>
          <p:cNvPr id="3" name="Content Placeholder 2"/>
          <p:cNvSpPr>
            <a:spLocks noGrp="1"/>
          </p:cNvSpPr>
          <p:nvPr>
            <p:ph idx="1"/>
          </p:nvPr>
        </p:nvSpPr>
        <p:spPr/>
        <p:txBody>
          <a:bodyPr/>
          <a:lstStyle/>
          <a:p>
            <a:pPr marL="0" indent="0">
              <a:buNone/>
            </a:pPr>
            <a:r>
              <a:rPr lang="en-US" dirty="0"/>
              <a:t>“There is a global financial cycle in capital flows, asset prices, and in credit growth.  This cycle co-moves with the VIX, a measure of uncertainty and risk aversion of the markets.”</a:t>
            </a:r>
          </a:p>
          <a:p>
            <a:pPr marL="0" indent="0">
              <a:buNone/>
            </a:pPr>
            <a:r>
              <a:rPr lang="en-US" dirty="0"/>
              <a:t>	- Rey (2013, abstract)</a:t>
            </a:r>
          </a:p>
          <a:p>
            <a:pPr marL="0" indent="0">
              <a:buNone/>
            </a:pPr>
            <a:r>
              <a:rPr lang="en-US" dirty="0"/>
              <a:t> “Large gross cross-border flows are moving in tandem across countries regardless of the exchange rate regime, they tend to rise in periods of low volatility and risk aversion and decrease in periods of high volatility and risk aversion, as measured by the VIX … There is a global financial cycle.”</a:t>
            </a:r>
          </a:p>
          <a:p>
            <a:pPr marL="0" indent="0">
              <a:buNone/>
            </a:pPr>
            <a:r>
              <a:rPr lang="en-US" dirty="0"/>
              <a:t>	-Passari and Rey (2015, p 693)</a:t>
            </a:r>
          </a:p>
          <a:p>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24</a:t>
            </a:fld>
            <a:endParaRPr lang="en-US" dirty="0"/>
          </a:p>
        </p:txBody>
      </p:sp>
    </p:spTree>
    <p:extLst>
      <p:ext uri="{BB962C8B-B14F-4D97-AF65-F5344CB8AC3E}">
        <p14:creationId xmlns:p14="http://schemas.microsoft.com/office/powerpoint/2010/main" val="2120377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Influences and the Blame Game</a:t>
            </a:r>
          </a:p>
        </p:txBody>
      </p:sp>
      <p:sp>
        <p:nvSpPr>
          <p:cNvPr id="3" name="Content Placeholder 2"/>
          <p:cNvSpPr>
            <a:spLocks noGrp="1"/>
          </p:cNvSpPr>
          <p:nvPr>
            <p:ph idx="1"/>
          </p:nvPr>
        </p:nvSpPr>
        <p:spPr/>
        <p:txBody>
          <a:bodyPr>
            <a:normAutofit lnSpcReduction="10000"/>
          </a:bodyPr>
          <a:lstStyle/>
          <a:p>
            <a:r>
              <a:rPr lang="en-US" dirty="0"/>
              <a:t>Consider something important, driven by exogenous external effects</a:t>
            </a:r>
          </a:p>
          <a:p>
            <a:r>
              <a:rPr lang="en-US" dirty="0">
                <a:effectLst>
                  <a:outerShdw blurRad="38100" dist="38100" dir="2700000" algn="tl">
                    <a:srgbClr val="000000">
                      <a:alpha val="43137"/>
                    </a:srgbClr>
                  </a:outerShdw>
                </a:effectLst>
              </a:rPr>
              <a:t>Flight delays </a:t>
            </a:r>
            <a:r>
              <a:rPr lang="en-US" dirty="0"/>
              <a:t>(≡ scheduled-actual arrival time)</a:t>
            </a:r>
          </a:p>
          <a:p>
            <a:pPr lvl="1"/>
            <a:r>
              <a:rPr lang="en-US" dirty="0"/>
              <a:t>Linear models (with LARGE data sets) of flight delays often include:</a:t>
            </a:r>
          </a:p>
          <a:p>
            <a:pPr lvl="2"/>
            <a:r>
              <a:rPr lang="en-US" dirty="0"/>
              <a:t>Flight distance</a:t>
            </a:r>
          </a:p>
          <a:p>
            <a:pPr lvl="2"/>
            <a:r>
              <a:rPr lang="en-US" dirty="0"/>
              <a:t>Airline (carrier) effects</a:t>
            </a:r>
          </a:p>
          <a:p>
            <a:pPr lvl="2"/>
            <a:r>
              <a:rPr lang="en-US" dirty="0"/>
              <a:t>Time Effects : Hour (both departure and arrival), Day, and Month</a:t>
            </a:r>
          </a:p>
          <a:p>
            <a:pPr lvl="2"/>
            <a:r>
              <a:rPr lang="en-US" dirty="0"/>
              <a:t>Controls for conditions at both destination and arrival airports:</a:t>
            </a:r>
          </a:p>
          <a:p>
            <a:pPr lvl="3"/>
            <a:r>
              <a:rPr lang="en-US" dirty="0"/>
              <a:t>Airport traffic (incoming/outgoing)</a:t>
            </a:r>
          </a:p>
          <a:p>
            <a:pPr lvl="3"/>
            <a:r>
              <a:rPr lang="en-US" dirty="0"/>
              <a:t>Visibility</a:t>
            </a:r>
          </a:p>
          <a:p>
            <a:pPr lvl="3"/>
            <a:r>
              <a:rPr lang="en-US" dirty="0"/>
              <a:t>Temperature</a:t>
            </a:r>
          </a:p>
          <a:p>
            <a:pPr lvl="3"/>
            <a:r>
              <a:rPr lang="en-US" dirty="0"/>
              <a:t>Precipitation</a:t>
            </a:r>
          </a:p>
          <a:p>
            <a:pPr lvl="1"/>
            <a:r>
              <a:rPr lang="en-US" dirty="0"/>
              <a:t>A typical such model has R</a:t>
            </a:r>
            <a:r>
              <a:rPr lang="en-US" baseline="30000" dirty="0"/>
              <a:t>2</a:t>
            </a:r>
            <a:r>
              <a:rPr lang="en-US" dirty="0"/>
              <a:t> &lt;&lt; .2!</a:t>
            </a:r>
          </a:p>
          <a:p>
            <a:pPr lvl="2"/>
            <a:r>
              <a:rPr lang="en-US" dirty="0"/>
              <a:t>But airlines </a:t>
            </a:r>
            <a:r>
              <a:rPr lang="en-US" i="1" dirty="0"/>
              <a:t>often</a:t>
            </a:r>
            <a:r>
              <a:rPr lang="en-US" dirty="0"/>
              <a:t> blame such forces for delays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25</a:t>
            </a:fld>
            <a:endParaRPr lang="en-US" dirty="0"/>
          </a:p>
        </p:txBody>
      </p:sp>
    </p:spTree>
    <p:extLst>
      <p:ext uri="{BB962C8B-B14F-4D97-AF65-F5344CB8AC3E}">
        <p14:creationId xmlns:p14="http://schemas.microsoft.com/office/powerpoint/2010/main" val="390805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Country List</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987316052"/>
              </p:ext>
            </p:extLst>
          </p:nvPr>
        </p:nvGraphicFramePr>
        <p:xfrm>
          <a:off x="824345" y="1513898"/>
          <a:ext cx="10515600" cy="4763770"/>
        </p:xfrm>
        <a:graphic>
          <a:graphicData uri="http://schemas.openxmlformats.org/drawingml/2006/table">
            <a:tbl>
              <a:tblPr bandRow="1">
                <a:tableStyleId>{5C22544A-7EE6-4342-B048-85BDC9FD1C3A}</a:tableStyleId>
              </a:tblPr>
              <a:tblGrid>
                <a:gridCol w="1752600">
                  <a:extLst>
                    <a:ext uri="{9D8B030D-6E8A-4147-A177-3AD203B41FA5}">
                      <a16:colId xmlns:a16="http://schemas.microsoft.com/office/drawing/2014/main" val="2023100049"/>
                    </a:ext>
                  </a:extLst>
                </a:gridCol>
                <a:gridCol w="1752600">
                  <a:extLst>
                    <a:ext uri="{9D8B030D-6E8A-4147-A177-3AD203B41FA5}">
                      <a16:colId xmlns:a16="http://schemas.microsoft.com/office/drawing/2014/main" val="1580053835"/>
                    </a:ext>
                  </a:extLst>
                </a:gridCol>
                <a:gridCol w="1752600">
                  <a:extLst>
                    <a:ext uri="{9D8B030D-6E8A-4147-A177-3AD203B41FA5}">
                      <a16:colId xmlns:a16="http://schemas.microsoft.com/office/drawing/2014/main" val="3048643766"/>
                    </a:ext>
                  </a:extLst>
                </a:gridCol>
                <a:gridCol w="1752600">
                  <a:extLst>
                    <a:ext uri="{9D8B030D-6E8A-4147-A177-3AD203B41FA5}">
                      <a16:colId xmlns:a16="http://schemas.microsoft.com/office/drawing/2014/main" val="565930122"/>
                    </a:ext>
                  </a:extLst>
                </a:gridCol>
                <a:gridCol w="1752600">
                  <a:extLst>
                    <a:ext uri="{9D8B030D-6E8A-4147-A177-3AD203B41FA5}">
                      <a16:colId xmlns:a16="http://schemas.microsoft.com/office/drawing/2014/main" val="2000929413"/>
                    </a:ext>
                  </a:extLst>
                </a:gridCol>
                <a:gridCol w="1752600">
                  <a:extLst>
                    <a:ext uri="{9D8B030D-6E8A-4147-A177-3AD203B41FA5}">
                      <a16:colId xmlns:a16="http://schemas.microsoft.com/office/drawing/2014/main" val="1388372496"/>
                    </a:ext>
                  </a:extLst>
                </a:gridCol>
              </a:tblGrid>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Argentina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Colombia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Hungary</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Lithuania</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Paraguay</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Thailand</a:t>
                      </a:r>
                      <a:r>
                        <a:rPr lang="en-US" sz="1800" baseline="30000" dirty="0">
                          <a:effectLst/>
                          <a:latin typeface="+mn-lt"/>
                          <a:ea typeface="Calibri" panose="020F0502020204030204" pitchFamily="34" charset="0"/>
                          <a:cs typeface="Times New Roman" panose="02020603050405020304" pitchFamily="18" charset="0"/>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9964297"/>
                  </a:ext>
                </a:extLst>
              </a:tr>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Armenia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Costa Rica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Iceland</a:t>
                      </a:r>
                      <a:r>
                        <a:rPr lang="en-US" sz="1800" baseline="30000">
                          <a:effectLst/>
                          <a:latin typeface="+mn-lt"/>
                          <a:ea typeface="Calibri" panose="020F0502020204030204" pitchFamily="34" charset="0"/>
                          <a:cs typeface="Times New Roman" panose="02020603050405020304" pitchFamily="18" charset="0"/>
                        </a:rPr>
                        <a:t>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Luxembourg</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Peru</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Turkey</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5278374"/>
                  </a:ext>
                </a:extLst>
              </a:tr>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Australia</a:t>
                      </a:r>
                      <a:r>
                        <a:rPr lang="en-US" sz="1800" baseline="30000" dirty="0">
                          <a:effectLst/>
                          <a:latin typeface="+mn-lt"/>
                          <a:ea typeface="Calibri" panose="020F0502020204030204" pitchFamily="34" charset="0"/>
                          <a:cs typeface="Times New Roman" panose="02020603050405020304" pitchFamily="18" charset="0"/>
                        </a:rPr>
                        <a:t>3,5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Croatia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Indonesia</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Macedonia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Philippines</a:t>
                      </a:r>
                      <a:r>
                        <a:rPr lang="en-US" sz="1800" baseline="30000">
                          <a:effectLst/>
                          <a:latin typeface="+mn-lt"/>
                          <a:ea typeface="Calibri" panose="020F0502020204030204" pitchFamily="34" charset="0"/>
                          <a:cs typeface="Times New Roman" panose="02020603050405020304" pitchFamily="18" charset="0"/>
                        </a:rPr>
                        <a:t>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Uganda</a:t>
                      </a:r>
                    </a:p>
                  </a:txBody>
                  <a:tcPr marL="68580" marR="68580" marT="0" marB="0"/>
                </a:tc>
                <a:extLst>
                  <a:ext uri="{0D108BD9-81ED-4DB2-BD59-A6C34878D82A}">
                    <a16:rowId xmlns:a16="http://schemas.microsoft.com/office/drawing/2014/main" val="3937406357"/>
                  </a:ext>
                </a:extLst>
              </a:tr>
              <a:tr h="279734">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Austria</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Cyprus</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Ireland</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Malta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Poland</a:t>
                      </a:r>
                      <a:r>
                        <a:rPr lang="en-US" sz="1800" baseline="30000">
                          <a:effectLst/>
                          <a:latin typeface="+mn-lt"/>
                          <a:ea typeface="Calibri" panose="020F0502020204030204" pitchFamily="34" charset="0"/>
                          <a:cs typeface="Times New Roman" panose="02020603050405020304" pitchFamily="18" charset="0"/>
                        </a:rPr>
                        <a:t>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Ukraine</a:t>
                      </a:r>
                    </a:p>
                  </a:txBody>
                  <a:tcPr marL="68580" marR="68580" marT="0" marB="0"/>
                </a:tc>
                <a:extLst>
                  <a:ext uri="{0D108BD9-81ED-4DB2-BD59-A6C34878D82A}">
                    <a16:rowId xmlns:a16="http://schemas.microsoft.com/office/drawing/2014/main" val="1039778237"/>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Azerbaijan</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Czech Republic</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Israel</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Mauritius</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Portugal</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UK</a:t>
                      </a:r>
                      <a:r>
                        <a:rPr lang="en-US" sz="1800" baseline="30000">
                          <a:effectLst/>
                          <a:latin typeface="+mn-lt"/>
                          <a:ea typeface="Calibri" panose="020F0502020204030204" pitchFamily="34" charset="0"/>
                          <a:cs typeface="Times New Roman" panose="02020603050405020304" pitchFamily="18" charset="0"/>
                        </a:rPr>
                        <a:t>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8555222"/>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Bangladesh</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Denmark</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Italy</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Mexico</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Romania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USA</a:t>
                      </a:r>
                      <a:r>
                        <a:rPr lang="en-US" sz="1800" baseline="30000">
                          <a:effectLst/>
                          <a:latin typeface="+mn-lt"/>
                          <a:ea typeface="Calibri" panose="020F0502020204030204" pitchFamily="34" charset="0"/>
                          <a:cs typeface="Times New Roman" panose="02020603050405020304" pitchFamily="18" charset="0"/>
                        </a:rPr>
                        <a:t>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5698307"/>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Belarus</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Ecuador</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Japan</a:t>
                      </a:r>
                      <a:r>
                        <a:rPr lang="en-US" sz="1800" baseline="30000">
                          <a:effectLst/>
                          <a:latin typeface="+mn-lt"/>
                          <a:ea typeface="Calibri" panose="020F0502020204030204" pitchFamily="34" charset="0"/>
                          <a:cs typeface="Times New Roman" panose="02020603050405020304" pitchFamily="18" charset="0"/>
                        </a:rPr>
                        <a:t>2</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Moldova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Russia</a:t>
                      </a:r>
                      <a:r>
                        <a:rPr lang="en-US" sz="1800" baseline="30000" dirty="0">
                          <a:effectLst/>
                          <a:latin typeface="+mn-lt"/>
                          <a:ea typeface="Calibri" panose="020F0502020204030204" pitchFamily="34" charset="0"/>
                          <a:cs typeface="Times New Roman" panose="02020603050405020304" pitchFamily="18" charset="0"/>
                        </a:rPr>
                        <a:t>4,5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Uruguay</a:t>
                      </a:r>
                    </a:p>
                  </a:txBody>
                  <a:tcPr marL="68580" marR="68580" marT="0" marB="0"/>
                </a:tc>
                <a:extLst>
                  <a:ext uri="{0D108BD9-81ED-4DB2-BD59-A6C34878D82A}">
                    <a16:rowId xmlns:a16="http://schemas.microsoft.com/office/drawing/2014/main" val="1490661781"/>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Belgium</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Estonia</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Jordan</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Mongolia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Slovakia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Venezuela</a:t>
                      </a:r>
                    </a:p>
                  </a:txBody>
                  <a:tcPr marL="68580" marR="68580" marT="0" marB="0"/>
                </a:tc>
                <a:extLst>
                  <a:ext uri="{0D108BD9-81ED-4DB2-BD59-A6C34878D82A}">
                    <a16:rowId xmlns:a16="http://schemas.microsoft.com/office/drawing/2014/main" val="634419095"/>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Bolivia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Finland</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Kazakhstan</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Namibia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Slovenia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Viet Nam</a:t>
                      </a:r>
                    </a:p>
                  </a:txBody>
                  <a:tcPr marL="68580" marR="68580" marT="0" marB="0"/>
                </a:tc>
                <a:extLst>
                  <a:ext uri="{0D108BD9-81ED-4DB2-BD59-A6C34878D82A}">
                    <a16:rowId xmlns:a16="http://schemas.microsoft.com/office/drawing/2014/main" val="3082504966"/>
                  </a:ext>
                </a:extLst>
              </a:tr>
              <a:tr h="279734">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Brazil</a:t>
                      </a:r>
                      <a:r>
                        <a:rPr lang="en-US" sz="1800" baseline="30000">
                          <a:effectLst/>
                          <a:latin typeface="+mn-lt"/>
                          <a:ea typeface="Calibri" panose="020F0502020204030204" pitchFamily="34" charset="0"/>
                          <a:cs typeface="Times New Roman" panose="02020603050405020304" pitchFamily="18" charset="0"/>
                        </a:rPr>
                        <a:t>4,5</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France</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Korea</a:t>
                      </a:r>
                      <a:r>
                        <a:rPr lang="en-US" sz="1800" baseline="30000" dirty="0">
                          <a:effectLst/>
                          <a:latin typeface="+mn-lt"/>
                          <a:ea typeface="Calibri" panose="020F0502020204030204" pitchFamily="34" charset="0"/>
                          <a:cs typeface="Times New Roman" panose="02020603050405020304" pitchFamily="18" charset="0"/>
                        </a:rPr>
                        <a:t>4,5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Netherlands</a:t>
                      </a:r>
                      <a:r>
                        <a:rPr lang="en-US" sz="1800" baseline="30000" dirty="0">
                          <a:effectLst/>
                          <a:latin typeface="+mn-lt"/>
                          <a:ea typeface="Calibri" panose="020F0502020204030204" pitchFamily="34" charset="0"/>
                          <a:cs typeface="Times New Roman" panose="02020603050405020304" pitchFamily="18" charset="0"/>
                        </a:rPr>
                        <a:t>1</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South Africa</a:t>
                      </a:r>
                      <a:r>
                        <a:rPr lang="en-US" sz="1800" baseline="30000">
                          <a:effectLst/>
                          <a:latin typeface="+mn-lt"/>
                          <a:ea typeface="Calibri" panose="020F0502020204030204" pitchFamily="34" charset="0"/>
                          <a:cs typeface="Times New Roman" panose="02020603050405020304" pitchFamily="18" charset="0"/>
                        </a:rPr>
                        <a:t>4</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Zambia</a:t>
                      </a:r>
                    </a:p>
                  </a:txBody>
                  <a:tcPr marL="68580" marR="68580" marT="0" marB="0"/>
                </a:tc>
                <a:extLst>
                  <a:ext uri="{0D108BD9-81ED-4DB2-BD59-A6C34878D82A}">
                    <a16:rowId xmlns:a16="http://schemas.microsoft.com/office/drawing/2014/main" val="1529935800"/>
                  </a:ext>
                </a:extLst>
              </a:tr>
              <a:tr h="351410">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Bulgaria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Georgia</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Kyrgyzstan</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New Zealand</a:t>
                      </a:r>
                      <a:r>
                        <a:rPr lang="en-US" sz="1800" baseline="30000" dirty="0">
                          <a:effectLst/>
                          <a:latin typeface="+mn-lt"/>
                          <a:ea typeface="Calibri" panose="020F0502020204030204" pitchFamily="34" charset="0"/>
                          <a:cs typeface="Times New Roman" panose="02020603050405020304" pitchFamily="18" charset="0"/>
                        </a:rPr>
                        <a:t>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Spain</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dirty="0">
                          <a:solidFill>
                            <a:schemeClr val="accent6">
                              <a:lumMod val="75000"/>
                            </a:schemeClr>
                          </a:solidFill>
                          <a:latin typeface="+mn-lt"/>
                        </a:rPr>
                        <a:t>1: EMU</a:t>
                      </a:r>
                    </a:p>
                  </a:txBody>
                  <a:tcPr/>
                </a:tc>
                <a:extLst>
                  <a:ext uri="{0D108BD9-81ED-4DB2-BD59-A6C34878D82A}">
                    <a16:rowId xmlns:a16="http://schemas.microsoft.com/office/drawing/2014/main" val="1754777861"/>
                  </a:ext>
                </a:extLst>
              </a:tr>
              <a:tr h="351410">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Cabo Verde</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Germany</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Laos</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Nicaragua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Sri Lanka</a:t>
                      </a:r>
                    </a:p>
                  </a:txBody>
                  <a:tcPr marL="68580" marR="68580" marT="0" marB="0"/>
                </a:tc>
                <a:tc>
                  <a:txBody>
                    <a:bodyPr/>
                    <a:lstStyle/>
                    <a:p>
                      <a:r>
                        <a:rPr lang="en-US" sz="1800" dirty="0">
                          <a:solidFill>
                            <a:schemeClr val="accent6">
                              <a:lumMod val="75000"/>
                            </a:schemeClr>
                          </a:solidFill>
                          <a:latin typeface="+mn-lt"/>
                        </a:rPr>
                        <a:t>2: Other Large</a:t>
                      </a:r>
                    </a:p>
                  </a:txBody>
                  <a:tcPr/>
                </a:tc>
                <a:extLst>
                  <a:ext uri="{0D108BD9-81ED-4DB2-BD59-A6C34878D82A}">
                    <a16:rowId xmlns:a16="http://schemas.microsoft.com/office/drawing/2014/main" val="521758451"/>
                  </a:ext>
                </a:extLst>
              </a:tr>
              <a:tr h="351410">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Canada</a:t>
                      </a:r>
                      <a:r>
                        <a:rPr lang="en-US" sz="1800" baseline="30000" dirty="0">
                          <a:effectLst/>
                          <a:latin typeface="+mn-lt"/>
                          <a:ea typeface="Calibri" panose="020F0502020204030204" pitchFamily="34" charset="0"/>
                          <a:cs typeface="Times New Roman" panose="02020603050405020304" pitchFamily="18" charset="0"/>
                        </a:rPr>
                        <a:t>3,5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Greece</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Latvia</a:t>
                      </a:r>
                      <a:r>
                        <a:rPr lang="en-US" sz="1800" baseline="30000">
                          <a:effectLst/>
                          <a:latin typeface="+mn-lt"/>
                          <a:ea typeface="Calibri" panose="020F0502020204030204" pitchFamily="34" charset="0"/>
                          <a:cs typeface="Times New Roman" panose="02020603050405020304" pitchFamily="18" charset="0"/>
                        </a:rPr>
                        <a:t>1</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Norway</a:t>
                      </a:r>
                      <a:r>
                        <a:rPr lang="en-US" sz="1800" baseline="30000">
                          <a:effectLst/>
                          <a:latin typeface="+mn-lt"/>
                          <a:ea typeface="Calibri" panose="020F0502020204030204" pitchFamily="34" charset="0"/>
                          <a:cs typeface="Times New Roman" panose="02020603050405020304" pitchFamily="18" charset="0"/>
                        </a:rPr>
                        <a:t>3</a:t>
                      </a:r>
                      <a:endParaRPr lang="en-US"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Suriname</a:t>
                      </a:r>
                    </a:p>
                  </a:txBody>
                  <a:tcPr marL="68580" marR="68580" marT="0" marB="0"/>
                </a:tc>
                <a:tc>
                  <a:txBody>
                    <a:bodyPr/>
                    <a:lstStyle/>
                    <a:p>
                      <a:r>
                        <a:rPr lang="en-US" sz="1800" dirty="0">
                          <a:solidFill>
                            <a:schemeClr val="accent6">
                              <a:lumMod val="75000"/>
                            </a:schemeClr>
                          </a:solidFill>
                          <a:latin typeface="+mn-lt"/>
                        </a:rPr>
                        <a:t>3: </a:t>
                      </a:r>
                      <a:r>
                        <a:rPr lang="en-US" sz="1800" dirty="0" err="1">
                          <a:solidFill>
                            <a:schemeClr val="accent6">
                              <a:lumMod val="75000"/>
                            </a:schemeClr>
                          </a:solidFill>
                          <a:latin typeface="+mn-lt"/>
                        </a:rPr>
                        <a:t>Adv</a:t>
                      </a:r>
                      <a:r>
                        <a:rPr lang="en-US" sz="1800" baseline="0" dirty="0">
                          <a:solidFill>
                            <a:schemeClr val="accent6">
                              <a:lumMod val="75000"/>
                            </a:schemeClr>
                          </a:solidFill>
                          <a:latin typeface="+mn-lt"/>
                        </a:rPr>
                        <a:t> Factor</a:t>
                      </a:r>
                      <a:endParaRPr lang="en-US" sz="1800" dirty="0">
                        <a:solidFill>
                          <a:schemeClr val="accent6">
                            <a:lumMod val="75000"/>
                          </a:schemeClr>
                        </a:solidFill>
                        <a:latin typeface="+mn-lt"/>
                      </a:endParaRPr>
                    </a:p>
                  </a:txBody>
                  <a:tcPr/>
                </a:tc>
                <a:extLst>
                  <a:ext uri="{0D108BD9-81ED-4DB2-BD59-A6C34878D82A}">
                    <a16:rowId xmlns:a16="http://schemas.microsoft.com/office/drawing/2014/main" val="2451000865"/>
                  </a:ext>
                </a:extLst>
              </a:tr>
              <a:tr h="351410">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Chile</a:t>
                      </a:r>
                      <a:r>
                        <a:rPr lang="en-US" sz="1800" baseline="30000" dirty="0">
                          <a:effectLst/>
                          <a:latin typeface="+mn-lt"/>
                          <a:ea typeface="Calibri" panose="020F0502020204030204" pitchFamily="34" charset="0"/>
                          <a:cs typeface="Times New Roman" panose="02020603050405020304" pitchFamily="18" charset="0"/>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Honduras</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Lebanon</a:t>
                      </a:r>
                    </a:p>
                  </a:txBody>
                  <a:tcPr marL="68580" marR="68580" marT="0" marB="0"/>
                </a:tc>
                <a:tc>
                  <a:txBody>
                    <a:bodyPr/>
                    <a:lstStyle/>
                    <a:p>
                      <a:pPr marL="0" marR="0">
                        <a:lnSpc>
                          <a:spcPct val="107000"/>
                        </a:lnSpc>
                        <a:spcBef>
                          <a:spcPts val="0"/>
                        </a:spcBef>
                        <a:spcAft>
                          <a:spcPts val="0"/>
                        </a:spcAft>
                      </a:pPr>
                      <a:r>
                        <a:rPr lang="en-US" sz="1800">
                          <a:effectLst/>
                          <a:latin typeface="+mn-lt"/>
                          <a:ea typeface="Calibri" panose="020F0502020204030204" pitchFamily="34" charset="0"/>
                          <a:cs typeface="Times New Roman" panose="02020603050405020304" pitchFamily="18" charset="0"/>
                        </a:rPr>
                        <a:t>Pakistan</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Sweden</a:t>
                      </a:r>
                      <a:r>
                        <a:rPr lang="en-US" sz="1800" baseline="30000" dirty="0">
                          <a:effectLst/>
                          <a:latin typeface="+mn-lt"/>
                          <a:ea typeface="Calibri" panose="020F0502020204030204" pitchFamily="34" charset="0"/>
                          <a:cs typeface="Times New Roman" panose="02020603050405020304" pitchFamily="18" charset="0"/>
                        </a:rPr>
                        <a:t>3</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dirty="0">
                          <a:solidFill>
                            <a:schemeClr val="accent6">
                              <a:lumMod val="75000"/>
                            </a:schemeClr>
                          </a:solidFill>
                          <a:latin typeface="+mn-lt"/>
                        </a:rPr>
                        <a:t>4: EM Factor</a:t>
                      </a:r>
                    </a:p>
                  </a:txBody>
                  <a:tcPr/>
                </a:tc>
                <a:extLst>
                  <a:ext uri="{0D108BD9-81ED-4DB2-BD59-A6C34878D82A}">
                    <a16:rowId xmlns:a16="http://schemas.microsoft.com/office/drawing/2014/main" val="227814067"/>
                  </a:ext>
                </a:extLst>
              </a:tr>
              <a:tr h="351410">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China</a:t>
                      </a:r>
                      <a:r>
                        <a:rPr lang="en-US" sz="1800" baseline="30000" dirty="0">
                          <a:effectLst/>
                          <a:latin typeface="+mn-lt"/>
                          <a:ea typeface="Calibri" panose="020F0502020204030204" pitchFamily="34" charset="0"/>
                          <a:cs typeface="Times New Roman" panose="02020603050405020304" pitchFamily="18" charset="0"/>
                        </a:rPr>
                        <a:t>4</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Hong Kong</a:t>
                      </a:r>
                    </a:p>
                  </a:txBody>
                  <a:tcPr marL="68580" marR="68580" marT="0" marB="0"/>
                </a:tc>
                <a:tc>
                  <a:txBody>
                    <a:bodyPr/>
                    <a:lstStyle/>
                    <a:p>
                      <a:r>
                        <a:rPr lang="en-US" sz="1800" kern="1200" dirty="0">
                          <a:solidFill>
                            <a:schemeClr val="dk1"/>
                          </a:solidFill>
                          <a:effectLst/>
                          <a:latin typeface="+mn-lt"/>
                          <a:ea typeface="+mn-ea"/>
                          <a:cs typeface="+mn-cs"/>
                        </a:rPr>
                        <a:t>Lesotho</a:t>
                      </a:r>
                      <a:endParaRPr lang="en-US" sz="1800" dirty="0">
                        <a:latin typeface="+mn-lt"/>
                      </a:endParaRPr>
                    </a:p>
                  </a:txBody>
                  <a:tcPr/>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Panama</a:t>
                      </a:r>
                    </a:p>
                  </a:txBody>
                  <a:tcPr marL="68580" marR="68580" marT="0" marB="0"/>
                </a:tc>
                <a:tc>
                  <a:txBody>
                    <a:bodyPr/>
                    <a:lstStyle/>
                    <a:p>
                      <a:pPr marL="0" marR="0">
                        <a:lnSpc>
                          <a:spcPct val="107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Switzerland</a:t>
                      </a:r>
                      <a:r>
                        <a:rPr lang="en-US" sz="1800" baseline="30000" dirty="0">
                          <a:effectLst/>
                          <a:latin typeface="+mn-lt"/>
                          <a:ea typeface="Calibri" panose="020F0502020204030204" pitchFamily="34" charset="0"/>
                          <a:cs typeface="Times New Roman" panose="02020603050405020304" pitchFamily="18" charset="0"/>
                        </a:rPr>
                        <a:t>5</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r>
                        <a:rPr lang="en-US" sz="1800" dirty="0">
                          <a:solidFill>
                            <a:schemeClr val="accent6">
                              <a:lumMod val="75000"/>
                            </a:schemeClr>
                          </a:solidFill>
                          <a:latin typeface="+mn-lt"/>
                        </a:rPr>
                        <a:t>5: </a:t>
                      </a:r>
                      <a:r>
                        <a:rPr lang="en-US" sz="1800" dirty="0" err="1">
                          <a:solidFill>
                            <a:schemeClr val="accent6">
                              <a:lumMod val="75000"/>
                            </a:schemeClr>
                          </a:solidFill>
                          <a:latin typeface="+mn-lt"/>
                        </a:rPr>
                        <a:t>Adv</a:t>
                      </a:r>
                      <a:r>
                        <a:rPr lang="en-US" sz="1800" dirty="0">
                          <a:solidFill>
                            <a:schemeClr val="accent6">
                              <a:lumMod val="75000"/>
                            </a:schemeClr>
                          </a:solidFill>
                          <a:latin typeface="+mn-lt"/>
                        </a:rPr>
                        <a:t>/EM </a:t>
                      </a:r>
                      <a:r>
                        <a:rPr lang="en-US" sz="1800" dirty="0" err="1">
                          <a:solidFill>
                            <a:schemeClr val="accent6">
                              <a:lumMod val="75000"/>
                            </a:schemeClr>
                          </a:solidFill>
                          <a:latin typeface="+mn-lt"/>
                        </a:rPr>
                        <a:t>Fac</a:t>
                      </a:r>
                      <a:endParaRPr lang="en-US" sz="1800" dirty="0">
                        <a:solidFill>
                          <a:schemeClr val="accent6">
                            <a:lumMod val="75000"/>
                          </a:schemeClr>
                        </a:solidFill>
                        <a:latin typeface="+mn-lt"/>
                      </a:endParaRPr>
                    </a:p>
                  </a:txBody>
                  <a:tcPr/>
                </a:tc>
                <a:extLst>
                  <a:ext uri="{0D108BD9-81ED-4DB2-BD59-A6C34878D82A}">
                    <a16:rowId xmlns:a16="http://schemas.microsoft.com/office/drawing/2014/main" val="2709040416"/>
                  </a:ext>
                </a:extLst>
              </a:tr>
            </a:tbl>
          </a:graphicData>
        </a:graphic>
      </p:graphicFrame>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26</a:t>
            </a:fld>
            <a:endParaRPr lang="en-US" dirty="0"/>
          </a:p>
        </p:txBody>
      </p:sp>
    </p:spTree>
    <p:extLst>
      <p:ext uri="{BB962C8B-B14F-4D97-AF65-F5344CB8AC3E}">
        <p14:creationId xmlns:p14="http://schemas.microsoft.com/office/powerpoint/2010/main" val="3343710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Peek at Capital Flows and VIX: Little</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27</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527465"/>
            <a:ext cx="10515599" cy="4338818"/>
          </a:xfrm>
          <a:prstGeom prst="rect">
            <a:avLst/>
          </a:prstGeom>
          <a:ln>
            <a:solidFill>
              <a:schemeClr val="accent1"/>
            </a:solidFill>
          </a:ln>
        </p:spPr>
      </p:pic>
    </p:spTree>
    <p:extLst>
      <p:ext uri="{BB962C8B-B14F-4D97-AF65-F5344CB8AC3E}">
        <p14:creationId xmlns:p14="http://schemas.microsoft.com/office/powerpoint/2010/main" val="2442286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(Interestingly) Dismal Factor Results</a:t>
            </a:r>
          </a:p>
        </p:txBody>
      </p:sp>
      <p:sp>
        <p:nvSpPr>
          <p:cNvPr id="3" name="Content Placeholder 2"/>
          <p:cNvSpPr>
            <a:spLocks noGrp="1"/>
          </p:cNvSpPr>
          <p:nvPr>
            <p:ph idx="1"/>
          </p:nvPr>
        </p:nvSpPr>
        <p:spPr/>
        <p:txBody>
          <a:bodyPr>
            <a:normAutofit lnSpcReduction="10000"/>
          </a:bodyPr>
          <a:lstStyle/>
          <a:p>
            <a:r>
              <a:rPr lang="en-US" dirty="0"/>
              <a:t>If GFCy drives most variation in types/directions of capital flows, then 8 factors </a:t>
            </a:r>
            <a:r>
              <a:rPr lang="en-US" i="1" dirty="0"/>
              <a:t>should be strongly related</a:t>
            </a:r>
          </a:p>
          <a:p>
            <a:r>
              <a:rPr lang="en-US" dirty="0"/>
              <a:t>If VIX highly correlated with GFCy, it </a:t>
            </a:r>
            <a:r>
              <a:rPr lang="en-US" i="1" dirty="0"/>
              <a:t>should also be correlated </a:t>
            </a:r>
            <a:r>
              <a:rPr lang="en-US" dirty="0"/>
              <a:t>with factors</a:t>
            </a:r>
          </a:p>
          <a:p>
            <a:r>
              <a:rPr lang="en-US" dirty="0"/>
              <a:t>BUT THEY’RE NOT!  Consider Advanced Economy Factors</a:t>
            </a:r>
          </a:p>
          <a:p>
            <a:pPr lvl="1"/>
            <a:r>
              <a:rPr lang="en-US" dirty="0"/>
              <a:t>Most scatters are simply clouds</a:t>
            </a:r>
          </a:p>
          <a:p>
            <a:pPr lvl="1"/>
            <a:r>
              <a:rPr lang="en-US" dirty="0"/>
              <a:t>VIX not linked to factors</a:t>
            </a:r>
          </a:p>
          <a:p>
            <a:pPr lvl="2"/>
            <a:r>
              <a:rPr lang="en-US" dirty="0"/>
              <a:t>3/8 correlations negative; all &lt; .5</a:t>
            </a:r>
          </a:p>
          <a:p>
            <a:pPr lvl="2"/>
            <a:r>
              <a:rPr lang="en-US" dirty="0"/>
              <a:t>3/8 correlation coefficients significantly different from zero, 2 &gt;0, 1 &lt; 0</a:t>
            </a:r>
          </a:p>
          <a:p>
            <a:pPr lvl="2"/>
            <a:r>
              <a:rPr lang="en-US" dirty="0"/>
              <a:t>FDI inflows the strongest</a:t>
            </a:r>
          </a:p>
          <a:p>
            <a:pPr lvl="2"/>
            <a:r>
              <a:rPr lang="en-US" dirty="0"/>
              <a:t>Insensitive results (robustness in paper)</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28</a:t>
            </a:fld>
            <a:endParaRPr lang="en-US" dirty="0"/>
          </a:p>
        </p:txBody>
      </p:sp>
    </p:spTree>
    <p:extLst>
      <p:ext uri="{BB962C8B-B14F-4D97-AF65-F5344CB8AC3E}">
        <p14:creationId xmlns:p14="http://schemas.microsoft.com/office/powerpoint/2010/main" val="7381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Flow Factors and the VIX</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29</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90689"/>
            <a:ext cx="10515599" cy="4175594"/>
          </a:xfrm>
          <a:prstGeom prst="rect">
            <a:avLst/>
          </a:prstGeom>
          <a:ln>
            <a:solidFill>
              <a:schemeClr val="accent1"/>
            </a:solidFill>
          </a:ln>
        </p:spPr>
      </p:pic>
      <p:sp>
        <p:nvSpPr>
          <p:cNvPr id="8" name="Oval 7"/>
          <p:cNvSpPr/>
          <p:nvPr/>
        </p:nvSpPr>
        <p:spPr>
          <a:xfrm flipH="1">
            <a:off x="2169996" y="2577173"/>
            <a:ext cx="1344304" cy="32891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589752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Finding: Effects of Global Financial Cycle </a:t>
            </a:r>
            <a:r>
              <a:rPr lang="en-US" i="1" dirty="0"/>
              <a:t>on capital flows </a:t>
            </a:r>
            <a:r>
              <a:rPr lang="en-US" b="1" i="1" u="sng" dirty="0"/>
              <a:t>just not that important</a:t>
            </a:r>
          </a:p>
        </p:txBody>
      </p:sp>
      <p:sp>
        <p:nvSpPr>
          <p:cNvPr id="3" name="Content Placeholder 2"/>
          <p:cNvSpPr>
            <a:spLocks noGrp="1"/>
          </p:cNvSpPr>
          <p:nvPr>
            <p:ph idx="1"/>
          </p:nvPr>
        </p:nvSpPr>
        <p:spPr/>
        <p:txBody>
          <a:bodyPr>
            <a:normAutofit/>
          </a:bodyPr>
          <a:lstStyle/>
          <a:p>
            <a:r>
              <a:rPr lang="en-US" dirty="0"/>
              <a:t>Plain vanilla approach: conventional techniques, models, metrics</a:t>
            </a:r>
          </a:p>
          <a:p>
            <a:r>
              <a:rPr lang="en-US" dirty="0"/>
              <a:t>Use capital flow panel dis-aggregated by direction/type, 1990Q1-2015Q4, 85 countries</a:t>
            </a:r>
          </a:p>
          <a:p>
            <a:r>
              <a:rPr lang="en-US" dirty="0"/>
              <a:t>Measure GFCy via: a) observables in central countries (VIX) and b) unobservables (commonality in capital flows, via extracted dynamic factors)</a:t>
            </a:r>
          </a:p>
          <a:p>
            <a:r>
              <a:rPr lang="en-US" dirty="0"/>
              <a:t>Little evidence of significant, conspicuous GFCy</a:t>
            </a:r>
          </a:p>
          <a:p>
            <a:pPr lvl="1"/>
            <a:r>
              <a:rPr lang="en-US" dirty="0"/>
              <a:t>Using both measures gives upper bound of ≈25% of capital flow variation explained by GFCy</a:t>
            </a:r>
          </a:p>
          <a:p>
            <a:pPr lvl="1"/>
            <a:r>
              <a:rPr lang="en-US" dirty="0"/>
              <a:t>Often much less</a:t>
            </a:r>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3</a:t>
            </a:fld>
            <a:endParaRPr lang="en-US" dirty="0"/>
          </a:p>
        </p:txBody>
      </p:sp>
    </p:spTree>
    <p:extLst>
      <p:ext uri="{BB962C8B-B14F-4D97-AF65-F5344CB8AC3E}">
        <p14:creationId xmlns:p14="http://schemas.microsoft.com/office/powerpoint/2010/main" val="352423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of Advanced, Emerging Countries</a:t>
            </a:r>
          </a:p>
        </p:txBody>
      </p:sp>
      <p:sp>
        <p:nvSpPr>
          <p:cNvPr id="3" name="Content Placeholder 2"/>
          <p:cNvSpPr>
            <a:spLocks noGrp="1"/>
          </p:cNvSpPr>
          <p:nvPr>
            <p:ph idx="1"/>
          </p:nvPr>
        </p:nvSpPr>
        <p:spPr/>
        <p:txBody>
          <a:bodyPr/>
          <a:lstStyle/>
          <a:p>
            <a:r>
              <a:rPr lang="en-US" dirty="0"/>
              <a:t>Typically very loose relationship</a:t>
            </a:r>
          </a:p>
          <a:p>
            <a:r>
              <a:rPr lang="en-US" dirty="0"/>
              <a:t>Again, exception is FDI inflows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30</a:t>
            </a:fld>
            <a:endParaRPr lang="en-US" dirty="0"/>
          </a:p>
        </p:txBody>
      </p:sp>
    </p:spTree>
    <p:extLst>
      <p:ext uri="{BB962C8B-B14F-4D97-AF65-F5344CB8AC3E}">
        <p14:creationId xmlns:p14="http://schemas.microsoft.com/office/powerpoint/2010/main" val="3161921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and Emerging Economies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31</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accent1"/>
            </a:solidFill>
          </a:ln>
        </p:spPr>
      </p:pic>
      <p:sp>
        <p:nvSpPr>
          <p:cNvPr id="3" name="Oval 2"/>
          <p:cNvSpPr/>
          <p:nvPr/>
        </p:nvSpPr>
        <p:spPr>
          <a:xfrm>
            <a:off x="2354239" y="2640842"/>
            <a:ext cx="934871" cy="31662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202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and Quantity Factors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32</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accent1"/>
            </a:solidFill>
          </a:ln>
        </p:spPr>
      </p:pic>
    </p:spTree>
    <p:extLst>
      <p:ext uri="{BB962C8B-B14F-4D97-AF65-F5344CB8AC3E}">
        <p14:creationId xmlns:p14="http://schemas.microsoft.com/office/powerpoint/2010/main" val="3789065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Price Factors and Fear Measures</a:t>
            </a:r>
          </a:p>
        </p:txBody>
      </p:sp>
      <p:sp>
        <p:nvSpPr>
          <p:cNvPr id="3" name="Content Placeholder 2"/>
          <p:cNvSpPr>
            <a:spLocks noGrp="1"/>
          </p:cNvSpPr>
          <p:nvPr>
            <p:ph idx="1"/>
          </p:nvPr>
        </p:nvSpPr>
        <p:spPr/>
        <p:txBody>
          <a:bodyPr/>
          <a:lstStyle/>
          <a:p>
            <a:r>
              <a:rPr lang="en-US" dirty="0"/>
              <a:t>Also loose relationships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33</a:t>
            </a:fld>
            <a:endParaRPr lang="en-US" dirty="0"/>
          </a:p>
        </p:txBody>
      </p:sp>
    </p:spTree>
    <p:extLst>
      <p:ext uri="{BB962C8B-B14F-4D97-AF65-F5344CB8AC3E}">
        <p14:creationId xmlns:p14="http://schemas.microsoft.com/office/powerpoint/2010/main" val="3901110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Fear Measures and Asset Price Factors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34</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accent1"/>
            </a:solidFill>
          </a:ln>
        </p:spPr>
      </p:pic>
    </p:spTree>
    <p:extLst>
      <p:ext uri="{BB962C8B-B14F-4D97-AF65-F5344CB8AC3E}">
        <p14:creationId xmlns:p14="http://schemas.microsoft.com/office/powerpoint/2010/main" val="8577017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Flow Panel Regressions</a:t>
            </a:r>
          </a:p>
        </p:txBody>
      </p:sp>
      <p:sp>
        <p:nvSpPr>
          <p:cNvPr id="3" name="Content Placeholder 2"/>
          <p:cNvSpPr>
            <a:spLocks noGrp="1"/>
          </p:cNvSpPr>
          <p:nvPr>
            <p:ph idx="1"/>
          </p:nvPr>
        </p:nvSpPr>
        <p:spPr/>
        <p:txBody>
          <a:bodyPr>
            <a:normAutofit fontScale="85000" lnSpcReduction="20000"/>
          </a:bodyPr>
          <a:lstStyle/>
          <a:p>
            <a:r>
              <a:rPr lang="en-US" dirty="0"/>
              <a:t>Pool observations across countries</a:t>
            </a:r>
          </a:p>
          <a:p>
            <a:pPr lvl="1"/>
            <a:r>
              <a:rPr lang="en-US" dirty="0"/>
              <a:t>Disaggregate by direction, type</a:t>
            </a:r>
          </a:p>
          <a:p>
            <a:r>
              <a:rPr lang="en-US" dirty="0"/>
              <a:t>Start without </a:t>
            </a:r>
            <a:r>
              <a:rPr lang="en-US" i="1" dirty="0"/>
              <a:t>any</a:t>
            </a:r>
            <a:r>
              <a:rPr lang="en-US" dirty="0"/>
              <a:t> time-varying regressors, just time fixed effects</a:t>
            </a:r>
          </a:p>
          <a:p>
            <a:pPr lvl="1"/>
            <a:r>
              <a:rPr lang="en-US" dirty="0"/>
              <a:t>Gives upper bound on </a:t>
            </a:r>
            <a:r>
              <a:rPr lang="en-US" i="1" dirty="0"/>
              <a:t>all</a:t>
            </a:r>
            <a:r>
              <a:rPr lang="en-US" dirty="0"/>
              <a:t> possible global phenomena (including GFCy)</a:t>
            </a:r>
          </a:p>
          <a:p>
            <a:r>
              <a:rPr lang="en-US" dirty="0"/>
              <a:t>Estimate:</a:t>
            </a:r>
          </a:p>
          <a:p>
            <a:endParaRPr lang="en-US" dirty="0"/>
          </a:p>
          <a:p>
            <a:pPr marL="457200" lvl="1" indent="0">
              <a:buNone/>
            </a:pPr>
            <a:r>
              <a:rPr lang="en-US" dirty="0"/>
              <a:t>	</a:t>
            </a:r>
            <a:r>
              <a:rPr lang="en-US" sz="2800" dirty="0" err="1"/>
              <a:t>CAPFLOW</a:t>
            </a:r>
            <a:r>
              <a:rPr lang="en-US" sz="2800" baseline="-25000" dirty="0" err="1"/>
              <a:t>d,e,i,t</a:t>
            </a:r>
            <a:r>
              <a:rPr lang="en-US" sz="2800" dirty="0"/>
              <a:t> = {</a:t>
            </a:r>
            <a:r>
              <a:rPr lang="en-US" sz="2800" dirty="0" err="1"/>
              <a:t>φ</a:t>
            </a:r>
            <a:r>
              <a:rPr lang="en-US" sz="2800" baseline="-25000" dirty="0" err="1"/>
              <a:t>i</a:t>
            </a:r>
            <a:r>
              <a:rPr lang="en-US" sz="2800" dirty="0"/>
              <a:t>} + {</a:t>
            </a:r>
            <a:r>
              <a:rPr lang="en-US" sz="2800" dirty="0" err="1"/>
              <a:t>θ</a:t>
            </a:r>
            <a:r>
              <a:rPr lang="en-US" sz="2800" baseline="-25000" dirty="0" err="1"/>
              <a:t>t</a:t>
            </a:r>
            <a:r>
              <a:rPr lang="en-US" sz="2800" dirty="0"/>
              <a:t>} + </a:t>
            </a:r>
            <a:r>
              <a:rPr lang="en-US" sz="2800" dirty="0" err="1"/>
              <a:t>ε</a:t>
            </a:r>
            <a:r>
              <a:rPr lang="en-US" sz="2800" baseline="-25000" dirty="0" err="1"/>
              <a:t>d,e,i,t</a:t>
            </a:r>
            <a:endParaRPr lang="en-US" sz="2800" baseline="-25000" dirty="0"/>
          </a:p>
          <a:p>
            <a:endParaRPr lang="en-US" dirty="0"/>
          </a:p>
          <a:p>
            <a:r>
              <a:rPr lang="en-US" dirty="0"/>
              <a:t>Capital flows as % GDP, disaggregated by:</a:t>
            </a:r>
          </a:p>
          <a:p>
            <a:pPr lvl="1"/>
            <a:r>
              <a:rPr lang="en-US" dirty="0"/>
              <a:t>Direction (d) – in/out </a:t>
            </a:r>
          </a:p>
          <a:p>
            <a:pPr lvl="1"/>
            <a:r>
              <a:rPr lang="en-US" dirty="0"/>
              <a:t>Type (e) – FDI/equity/debt/credit</a:t>
            </a:r>
          </a:p>
          <a:p>
            <a:pPr lvl="1"/>
            <a:r>
              <a:rPr lang="en-US" dirty="0"/>
              <a:t>Country (i)</a:t>
            </a:r>
          </a:p>
          <a:p>
            <a:pPr lvl="1"/>
            <a:r>
              <a:rPr lang="en-US" dirty="0"/>
              <a:t>Quarter (t)</a:t>
            </a:r>
          </a:p>
          <a:p>
            <a:pPr marL="457200" lvl="1" indent="0">
              <a:buNone/>
            </a:pPr>
            <a:endParaRPr lang="en-US" sz="2800" dirty="0"/>
          </a:p>
          <a:p>
            <a:pPr marL="0" indent="0">
              <a:buNone/>
            </a:pPr>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35</a:t>
            </a:fld>
            <a:endParaRPr lang="en-US" dirty="0"/>
          </a:p>
        </p:txBody>
      </p:sp>
    </p:spTree>
    <p:extLst>
      <p:ext uri="{BB962C8B-B14F-4D97-AF65-F5344CB8AC3E}">
        <p14:creationId xmlns:p14="http://schemas.microsoft.com/office/powerpoint/2010/main" val="26246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Common Time-FE for Fit, Country FE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12495661"/>
              </p:ext>
            </p:extLst>
          </p:nvPr>
        </p:nvGraphicFramePr>
        <p:xfrm>
          <a:off x="838201" y="1776840"/>
          <a:ext cx="10515598" cy="4426532"/>
        </p:xfrm>
        <a:graphic>
          <a:graphicData uri="http://schemas.openxmlformats.org/drawingml/2006/table">
            <a:tbl>
              <a:tblPr firstRow="1" firstCol="1" bandRow="1">
                <a:tableStyleId>{5C22544A-7EE6-4342-B048-85BDC9FD1C3A}</a:tableStyleId>
              </a:tblPr>
              <a:tblGrid>
                <a:gridCol w="1204076">
                  <a:extLst>
                    <a:ext uri="{9D8B030D-6E8A-4147-A177-3AD203B41FA5}">
                      <a16:colId xmlns:a16="http://schemas.microsoft.com/office/drawing/2014/main" val="1407551834"/>
                    </a:ext>
                  </a:extLst>
                </a:gridCol>
                <a:gridCol w="2087066">
                  <a:extLst>
                    <a:ext uri="{9D8B030D-6E8A-4147-A177-3AD203B41FA5}">
                      <a16:colId xmlns:a16="http://schemas.microsoft.com/office/drawing/2014/main" val="1641463606"/>
                    </a:ext>
                  </a:extLst>
                </a:gridCol>
                <a:gridCol w="1204076">
                  <a:extLst>
                    <a:ext uri="{9D8B030D-6E8A-4147-A177-3AD203B41FA5}">
                      <a16:colId xmlns:a16="http://schemas.microsoft.com/office/drawing/2014/main" val="2576245913"/>
                    </a:ext>
                  </a:extLst>
                </a:gridCol>
                <a:gridCol w="1204076">
                  <a:extLst>
                    <a:ext uri="{9D8B030D-6E8A-4147-A177-3AD203B41FA5}">
                      <a16:colId xmlns:a16="http://schemas.microsoft.com/office/drawing/2014/main" val="758613290"/>
                    </a:ext>
                  </a:extLst>
                </a:gridCol>
                <a:gridCol w="1204076">
                  <a:extLst>
                    <a:ext uri="{9D8B030D-6E8A-4147-A177-3AD203B41FA5}">
                      <a16:colId xmlns:a16="http://schemas.microsoft.com/office/drawing/2014/main" val="657960706"/>
                    </a:ext>
                  </a:extLst>
                </a:gridCol>
                <a:gridCol w="1204076">
                  <a:extLst>
                    <a:ext uri="{9D8B030D-6E8A-4147-A177-3AD203B41FA5}">
                      <a16:colId xmlns:a16="http://schemas.microsoft.com/office/drawing/2014/main" val="2947171358"/>
                    </a:ext>
                  </a:extLst>
                </a:gridCol>
                <a:gridCol w="1204076">
                  <a:extLst>
                    <a:ext uri="{9D8B030D-6E8A-4147-A177-3AD203B41FA5}">
                      <a16:colId xmlns:a16="http://schemas.microsoft.com/office/drawing/2014/main" val="26325081"/>
                    </a:ext>
                  </a:extLst>
                </a:gridCol>
                <a:gridCol w="1204076">
                  <a:extLst>
                    <a:ext uri="{9D8B030D-6E8A-4147-A177-3AD203B41FA5}">
                      <a16:colId xmlns:a16="http://schemas.microsoft.com/office/drawing/2014/main" val="4224847041"/>
                    </a:ext>
                  </a:extLst>
                </a:gridCol>
              </a:tblGrid>
              <a:tr h="402412">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Time Span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r>
                        <a:rPr lang="en-US" sz="2000">
                          <a:effectLst/>
                        </a:rPr>
                        <a:t>1990Q1-2015Q4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1996Q1-2015Q4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1990Q1-2015Q4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80368845"/>
                  </a:ext>
                </a:extLst>
              </a:tr>
              <a:tr h="402412">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Country Span: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r>
                        <a:rPr lang="en-US" sz="2000">
                          <a:effectLst/>
                        </a:rPr>
                        <a:t>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2000">
                          <a:effectLst/>
                        </a:rPr>
                        <a:t>Small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874296380"/>
                  </a:ext>
                </a:extLst>
              </a:tr>
              <a:tr h="402412">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R</a:t>
                      </a:r>
                      <a:r>
                        <a:rPr lang="en-US" sz="2000" baseline="30000" dirty="0">
                          <a:effectLst/>
                        </a:rPr>
                        <a:t>2</a:t>
                      </a:r>
                      <a:r>
                        <a:rPr lang="en-US" sz="2000" dirty="0">
                          <a:effectLst/>
                        </a:rPr>
                        <a:t> Measure: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Overall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Overall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Within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Overall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4353029"/>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5797257"/>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0462906"/>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4796674"/>
                  </a:ext>
                </a:extLst>
              </a:tr>
              <a:tr h="402412">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7749289"/>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7259486"/>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21738"/>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708321"/>
                  </a:ext>
                </a:extLst>
              </a:tr>
              <a:tr h="402412">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Credit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0247303"/>
                  </a:ext>
                </a:extLst>
              </a:tr>
            </a:tbl>
          </a:graphicData>
        </a:graphic>
      </p:graphicFrame>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36</a:t>
            </a:fld>
            <a:endParaRPr lang="en-US" dirty="0"/>
          </a:p>
        </p:txBody>
      </p:sp>
      <p:sp>
        <p:nvSpPr>
          <p:cNvPr id="3" name="Oval 2"/>
          <p:cNvSpPr/>
          <p:nvPr/>
        </p:nvSpPr>
        <p:spPr>
          <a:xfrm>
            <a:off x="9369188" y="3841845"/>
            <a:ext cx="388961" cy="2866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4731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Flow Panel Regressions, results</a:t>
            </a:r>
          </a:p>
        </p:txBody>
      </p:sp>
      <p:sp>
        <p:nvSpPr>
          <p:cNvPr id="3" name="Content Placeholder 2"/>
          <p:cNvSpPr>
            <a:spLocks noGrp="1"/>
          </p:cNvSpPr>
          <p:nvPr>
            <p:ph idx="1"/>
          </p:nvPr>
        </p:nvSpPr>
        <p:spPr/>
        <p:txBody>
          <a:bodyPr>
            <a:normAutofit/>
          </a:bodyPr>
          <a:lstStyle/>
          <a:p>
            <a:pPr marL="457200" lvl="1" indent="0">
              <a:buNone/>
            </a:pPr>
            <a:r>
              <a:rPr lang="en-US" dirty="0"/>
              <a:t>	</a:t>
            </a:r>
            <a:r>
              <a:rPr lang="en-US" sz="2800" dirty="0" err="1"/>
              <a:t>CAPFLOW</a:t>
            </a:r>
            <a:r>
              <a:rPr lang="en-US" sz="2800" baseline="-25000" dirty="0" err="1"/>
              <a:t>d,e,i,t</a:t>
            </a:r>
            <a:r>
              <a:rPr lang="en-US" sz="2800" dirty="0"/>
              <a:t> = {</a:t>
            </a:r>
            <a:r>
              <a:rPr lang="en-US" sz="2800" dirty="0" err="1"/>
              <a:t>φ</a:t>
            </a:r>
            <a:r>
              <a:rPr lang="en-US" sz="2800" baseline="-25000" dirty="0" err="1"/>
              <a:t>i</a:t>
            </a:r>
            <a:r>
              <a:rPr lang="en-US" sz="2800" dirty="0"/>
              <a:t>} + {</a:t>
            </a:r>
            <a:r>
              <a:rPr lang="en-US" sz="2800" dirty="0" err="1"/>
              <a:t>θ</a:t>
            </a:r>
            <a:r>
              <a:rPr lang="en-US" sz="2800" baseline="-25000" dirty="0" err="1"/>
              <a:t>t</a:t>
            </a:r>
            <a:r>
              <a:rPr lang="en-US" sz="2800" dirty="0"/>
              <a:t>} + </a:t>
            </a:r>
            <a:r>
              <a:rPr lang="en-US" sz="2800" dirty="0" err="1"/>
              <a:t>ε</a:t>
            </a:r>
            <a:r>
              <a:rPr lang="en-US" sz="2800" baseline="-25000" dirty="0" err="1"/>
              <a:t>d,e,i,t</a:t>
            </a:r>
            <a:endParaRPr lang="en-US" sz="2800" baseline="-25000" dirty="0"/>
          </a:p>
          <a:p>
            <a:pPr marL="0" indent="0">
              <a:buNone/>
            </a:pPr>
            <a:endParaRPr lang="en-US" dirty="0"/>
          </a:p>
          <a:p>
            <a:r>
              <a:rPr lang="en-US" dirty="0"/>
              <a:t>Fits poor for all directions/types of capital flow using within/overall R</a:t>
            </a:r>
            <a:r>
              <a:rPr lang="en-US" baseline="30000" dirty="0"/>
              <a:t>2</a:t>
            </a:r>
            <a:endParaRPr lang="en-US" dirty="0"/>
          </a:p>
          <a:p>
            <a:r>
              <a:rPr lang="en-US" dirty="0"/>
              <a:t>Insensitive to time sample/country size</a:t>
            </a:r>
          </a:p>
          <a:p>
            <a:r>
              <a:rPr lang="en-US" dirty="0"/>
              <a:t>Global phenomena unimportant </a:t>
            </a:r>
            <a:r>
              <a:rPr lang="en-US" i="1" dirty="0"/>
              <a:t>if impact on all countries identical</a:t>
            </a:r>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37</a:t>
            </a:fld>
            <a:endParaRPr lang="en-US" dirty="0"/>
          </a:p>
        </p:txBody>
      </p:sp>
    </p:spTree>
    <p:extLst>
      <p:ext uri="{BB962C8B-B14F-4D97-AF65-F5344CB8AC3E}">
        <p14:creationId xmlns:p14="http://schemas.microsoft.com/office/powerpoint/2010/main" val="2747789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 2 big restrictions implicit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No explicit modelling of any economic/financial shocks (e.g., GFCy)</a:t>
            </a:r>
          </a:p>
          <a:p>
            <a:pPr marL="514350" indent="-514350">
              <a:buFont typeface="+mj-lt"/>
              <a:buAutoNum type="arabicPeriod"/>
            </a:pPr>
            <a:r>
              <a:rPr lang="en-US" dirty="0"/>
              <a:t>Assumed homogeneity of responses of </a:t>
            </a:r>
            <a:r>
              <a:rPr lang="en-US" i="1" dirty="0"/>
              <a:t>all </a:t>
            </a:r>
            <a:r>
              <a:rPr lang="en-US" dirty="0"/>
              <a:t>countries capital flows to common shocks</a:t>
            </a:r>
          </a:p>
          <a:p>
            <a:pPr marL="514350" indent="-514350">
              <a:buFont typeface="+mj-lt"/>
              <a:buAutoNum type="arabicPeriod"/>
            </a:pPr>
            <a:endParaRPr lang="en-US" dirty="0"/>
          </a:p>
          <a:p>
            <a:r>
              <a:rPr lang="en-US" dirty="0"/>
              <a:t>Unpack these assumptions in two steps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38</a:t>
            </a:fld>
            <a:endParaRPr lang="en-US" dirty="0"/>
          </a:p>
        </p:txBody>
      </p:sp>
    </p:spTree>
    <p:extLst>
      <p:ext uri="{BB962C8B-B14F-4D97-AF65-F5344CB8AC3E}">
        <p14:creationId xmlns:p14="http://schemas.microsoft.com/office/powerpoint/2010/main" val="35461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GFCy directly and indirectly</a:t>
            </a:r>
          </a:p>
        </p:txBody>
      </p:sp>
      <p:sp>
        <p:nvSpPr>
          <p:cNvPr id="3" name="Content Placeholder 2"/>
          <p:cNvSpPr>
            <a:spLocks noGrp="1"/>
          </p:cNvSpPr>
          <p:nvPr>
            <p:ph idx="1"/>
          </p:nvPr>
        </p:nvSpPr>
        <p:spPr/>
        <p:txBody>
          <a:bodyPr>
            <a:normAutofit/>
          </a:bodyPr>
          <a:lstStyle/>
          <a:p>
            <a:r>
              <a:rPr lang="en-US" dirty="0"/>
              <a:t>Remove time FE, replace with 8 standard American “push” regressors</a:t>
            </a:r>
          </a:p>
          <a:p>
            <a:pPr lvl="1"/>
            <a:r>
              <a:rPr lang="en-US" dirty="0"/>
              <a:t>a) VIX; b) real GDP growth rate; c) nominal policy rate; d) real policy rate; e) TED spread; f) yield curve slope; g) REER change; and h) M2 growth</a:t>
            </a:r>
          </a:p>
          <a:p>
            <a:pPr lvl="1"/>
            <a:r>
              <a:rPr lang="en-US" dirty="0"/>
              <a:t>Add dynamic factors (match direction/type of capital flow to regressand)</a:t>
            </a:r>
          </a:p>
          <a:p>
            <a:pPr lvl="2"/>
            <a:r>
              <a:rPr lang="en-US" dirty="0"/>
              <a:t>Attributes </a:t>
            </a:r>
            <a:r>
              <a:rPr lang="en-US" i="1" dirty="0"/>
              <a:t>all</a:t>
            </a:r>
            <a:r>
              <a:rPr lang="en-US" dirty="0"/>
              <a:t> commonality to GFCy</a:t>
            </a:r>
          </a:p>
          <a:p>
            <a:pPr lvl="2"/>
            <a:r>
              <a:rPr lang="en-US" dirty="0"/>
              <a:t>Two factors: advanced, emerging market</a:t>
            </a:r>
          </a:p>
          <a:p>
            <a:pPr lvl="1"/>
            <a:r>
              <a:rPr lang="en-US" dirty="0"/>
              <a:t>Include country FE</a:t>
            </a:r>
          </a:p>
          <a:p>
            <a:r>
              <a:rPr lang="en-US" dirty="0"/>
              <a:t>But </a:t>
            </a:r>
            <a:r>
              <a:rPr lang="en-US" i="1" dirty="0"/>
              <a:t>maintain common response </a:t>
            </a:r>
            <a:r>
              <a:rPr lang="en-US" dirty="0"/>
              <a:t>(across countries) to 10 regressors:</a:t>
            </a:r>
          </a:p>
          <a:p>
            <a:pPr marL="0" indent="0">
              <a:buNone/>
            </a:pPr>
            <a:endParaRPr lang="en-US" dirty="0"/>
          </a:p>
          <a:p>
            <a:pPr marL="0" indent="0">
              <a:buNone/>
            </a:pPr>
            <a:r>
              <a:rPr lang="en-US" dirty="0"/>
              <a:t>	</a:t>
            </a:r>
            <a:r>
              <a:rPr lang="en-US" dirty="0" err="1"/>
              <a:t>CAPFLOW</a:t>
            </a:r>
            <a:r>
              <a:rPr lang="en-US" baseline="-25000" dirty="0" err="1"/>
              <a:t>d,e,i,t</a:t>
            </a:r>
            <a:r>
              <a:rPr lang="en-US" dirty="0"/>
              <a:t> = </a:t>
            </a:r>
            <a:r>
              <a:rPr lang="en-US" dirty="0">
                <a:solidFill>
                  <a:srgbClr val="FF0000"/>
                </a:solidFill>
              </a:rPr>
              <a:t>Σβ</a:t>
            </a:r>
            <a:r>
              <a:rPr lang="en-US" baseline="30000" dirty="0" err="1">
                <a:solidFill>
                  <a:srgbClr val="FF0000"/>
                </a:solidFill>
              </a:rPr>
              <a:t>j</a:t>
            </a:r>
            <a:r>
              <a:rPr lang="en-US" dirty="0" err="1">
                <a:solidFill>
                  <a:srgbClr val="FF0000"/>
                </a:solidFill>
              </a:rPr>
              <a:t>USFUND</a:t>
            </a:r>
            <a:r>
              <a:rPr lang="en-US" baseline="30000" dirty="0" err="1">
                <a:solidFill>
                  <a:srgbClr val="FF0000"/>
                </a:solidFill>
              </a:rPr>
              <a:t>j</a:t>
            </a:r>
            <a:r>
              <a:rPr lang="en-US" baseline="-25000" dirty="0" err="1">
                <a:solidFill>
                  <a:srgbClr val="FF0000"/>
                </a:solidFill>
              </a:rPr>
              <a:t>t</a:t>
            </a:r>
            <a:r>
              <a:rPr lang="en-US" dirty="0">
                <a:solidFill>
                  <a:srgbClr val="FF0000"/>
                </a:solidFill>
              </a:rPr>
              <a:t> + </a:t>
            </a:r>
            <a:r>
              <a:rPr lang="en-US" dirty="0" err="1">
                <a:solidFill>
                  <a:srgbClr val="FF0000"/>
                </a:solidFill>
              </a:rPr>
              <a:t>Σγ</a:t>
            </a:r>
            <a:r>
              <a:rPr lang="en-US" baseline="30000" dirty="0" err="1">
                <a:solidFill>
                  <a:srgbClr val="FF0000"/>
                </a:solidFill>
              </a:rPr>
              <a:t>k</a:t>
            </a:r>
            <a:r>
              <a:rPr lang="en-US" dirty="0" err="1">
                <a:solidFill>
                  <a:srgbClr val="FF0000"/>
                </a:solidFill>
              </a:rPr>
              <a:t>FAC</a:t>
            </a:r>
            <a:r>
              <a:rPr lang="en-US" baseline="-25000" dirty="0" err="1">
                <a:solidFill>
                  <a:srgbClr val="FF0000"/>
                </a:solidFill>
              </a:rPr>
              <a:t>d,e</a:t>
            </a:r>
            <a:r>
              <a:rPr lang="en-US" baseline="30000" dirty="0" err="1">
                <a:solidFill>
                  <a:srgbClr val="FF0000"/>
                </a:solidFill>
              </a:rPr>
              <a:t>k</a:t>
            </a:r>
            <a:r>
              <a:rPr lang="en-US" baseline="-25000" dirty="0" err="1">
                <a:solidFill>
                  <a:srgbClr val="FF0000"/>
                </a:solidFill>
              </a:rPr>
              <a:t>t</a:t>
            </a:r>
            <a:r>
              <a:rPr lang="en-US" dirty="0">
                <a:solidFill>
                  <a:srgbClr val="FF0000"/>
                </a:solidFill>
              </a:rPr>
              <a:t> </a:t>
            </a:r>
            <a:r>
              <a:rPr lang="en-US" dirty="0"/>
              <a:t>+ {</a:t>
            </a:r>
            <a:r>
              <a:rPr lang="en-US" dirty="0" err="1"/>
              <a:t>φ</a:t>
            </a:r>
            <a:r>
              <a:rPr lang="en-US" baseline="-25000" dirty="0" err="1"/>
              <a:t>i</a:t>
            </a:r>
            <a:r>
              <a:rPr lang="en-US" dirty="0"/>
              <a:t>} + </a:t>
            </a:r>
            <a:r>
              <a:rPr lang="en-US" dirty="0" err="1"/>
              <a:t>ε</a:t>
            </a:r>
            <a:r>
              <a:rPr lang="en-US" baseline="-25000" dirty="0" err="1"/>
              <a:t>d,e,i,t</a:t>
            </a:r>
            <a:r>
              <a:rPr lang="en-US" dirty="0"/>
              <a:t> </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39</a:t>
            </a:fld>
            <a:endParaRPr lang="en-US" dirty="0"/>
          </a:p>
        </p:txBody>
      </p:sp>
    </p:spTree>
    <p:extLst>
      <p:ext uri="{BB962C8B-B14F-4D97-AF65-F5344CB8AC3E}">
        <p14:creationId xmlns:p14="http://schemas.microsoft.com/office/powerpoint/2010/main" val="2446679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Much Interest in Global Financial Cycle (GFCy)</a:t>
            </a:r>
          </a:p>
        </p:txBody>
      </p:sp>
      <p:sp>
        <p:nvSpPr>
          <p:cNvPr id="3" name="Content Placeholder 2"/>
          <p:cNvSpPr>
            <a:spLocks noGrp="1"/>
          </p:cNvSpPr>
          <p:nvPr>
            <p:ph idx="1"/>
          </p:nvPr>
        </p:nvSpPr>
        <p:spPr/>
        <p:txBody>
          <a:bodyPr>
            <a:normAutofit lnSpcReduction="10000"/>
          </a:bodyPr>
          <a:lstStyle/>
          <a:p>
            <a:pPr marL="0" indent="0">
              <a:buNone/>
            </a:pPr>
            <a:r>
              <a:rPr lang="en-US" dirty="0"/>
              <a:t>Literature</a:t>
            </a:r>
          </a:p>
          <a:p>
            <a:r>
              <a:rPr lang="en-US" dirty="0"/>
              <a:t>Rey and co-authors (many)</a:t>
            </a:r>
          </a:p>
          <a:p>
            <a:r>
              <a:rPr lang="en-US" dirty="0"/>
              <a:t>Forbes and Warnock (2012)</a:t>
            </a:r>
          </a:p>
          <a:p>
            <a:r>
              <a:rPr lang="en-US" dirty="0"/>
              <a:t>Ghosh et al (2014)</a:t>
            </a:r>
          </a:p>
          <a:p>
            <a:r>
              <a:rPr lang="en-US" dirty="0"/>
              <a:t>Koepke (2015)</a:t>
            </a:r>
          </a:p>
          <a:p>
            <a:r>
              <a:rPr lang="en-US" dirty="0"/>
              <a:t>Bruno and Shin (2015a, 2015b)</a:t>
            </a:r>
          </a:p>
          <a:p>
            <a:r>
              <a:rPr lang="en-US" dirty="0" err="1"/>
              <a:t>Avdjviev</a:t>
            </a:r>
            <a:r>
              <a:rPr lang="en-US" dirty="0"/>
              <a:t> et al (2016 </a:t>
            </a:r>
            <a:r>
              <a:rPr lang="en-US" dirty="0" err="1"/>
              <a:t>a,b</a:t>
            </a:r>
            <a:r>
              <a:rPr lang="en-US" dirty="0"/>
              <a:t>)</a:t>
            </a:r>
          </a:p>
          <a:p>
            <a:r>
              <a:rPr lang="en-US" dirty="0"/>
              <a:t>IMF 2017 Annual Research Conference</a:t>
            </a:r>
          </a:p>
          <a:p>
            <a:r>
              <a:rPr lang="en-US" dirty="0"/>
              <a:t>RIDGE 2017 Conference</a:t>
            </a:r>
          </a:p>
          <a:p>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4</a:t>
            </a:fld>
            <a:endParaRPr lang="en-US" dirty="0"/>
          </a:p>
        </p:txBody>
      </p:sp>
    </p:spTree>
    <p:extLst>
      <p:ext uri="{BB962C8B-B14F-4D97-AF65-F5344CB8AC3E}">
        <p14:creationId xmlns:p14="http://schemas.microsoft.com/office/powerpoint/2010/main" val="414488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8 Fundamentals for Fit: Identical Responses, Country FE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8734685"/>
              </p:ext>
            </p:extLst>
          </p:nvPr>
        </p:nvGraphicFramePr>
        <p:xfrm>
          <a:off x="838202" y="1745673"/>
          <a:ext cx="10515597" cy="4509654"/>
        </p:xfrm>
        <a:graphic>
          <a:graphicData uri="http://schemas.openxmlformats.org/drawingml/2006/table">
            <a:tbl>
              <a:tblPr firstRow="1" firstCol="1" bandRow="1">
                <a:tableStyleId>{5C22544A-7EE6-4342-B048-85BDC9FD1C3A}</a:tableStyleId>
              </a:tblPr>
              <a:tblGrid>
                <a:gridCol w="1274619">
                  <a:extLst>
                    <a:ext uri="{9D8B030D-6E8A-4147-A177-3AD203B41FA5}">
                      <a16:colId xmlns:a16="http://schemas.microsoft.com/office/drawing/2014/main" val="1040453704"/>
                    </a:ext>
                  </a:extLst>
                </a:gridCol>
                <a:gridCol w="2230582">
                  <a:extLst>
                    <a:ext uri="{9D8B030D-6E8A-4147-A177-3AD203B41FA5}">
                      <a16:colId xmlns:a16="http://schemas.microsoft.com/office/drawing/2014/main" val="72794375"/>
                    </a:ext>
                  </a:extLst>
                </a:gridCol>
                <a:gridCol w="1752599">
                  <a:extLst>
                    <a:ext uri="{9D8B030D-6E8A-4147-A177-3AD203B41FA5}">
                      <a16:colId xmlns:a16="http://schemas.microsoft.com/office/drawing/2014/main" val="2966969359"/>
                    </a:ext>
                  </a:extLst>
                </a:gridCol>
                <a:gridCol w="1752599">
                  <a:extLst>
                    <a:ext uri="{9D8B030D-6E8A-4147-A177-3AD203B41FA5}">
                      <a16:colId xmlns:a16="http://schemas.microsoft.com/office/drawing/2014/main" val="2885284955"/>
                    </a:ext>
                  </a:extLst>
                </a:gridCol>
                <a:gridCol w="1752599">
                  <a:extLst>
                    <a:ext uri="{9D8B030D-6E8A-4147-A177-3AD203B41FA5}">
                      <a16:colId xmlns:a16="http://schemas.microsoft.com/office/drawing/2014/main" val="1673652170"/>
                    </a:ext>
                  </a:extLst>
                </a:gridCol>
                <a:gridCol w="1752599">
                  <a:extLst>
                    <a:ext uri="{9D8B030D-6E8A-4147-A177-3AD203B41FA5}">
                      <a16:colId xmlns:a16="http://schemas.microsoft.com/office/drawing/2014/main" val="72591848"/>
                    </a:ext>
                  </a:extLst>
                </a:gridCol>
              </a:tblGrid>
              <a:tr h="673633">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619125" algn="l"/>
                        </a:tabLst>
                      </a:pPr>
                      <a:r>
                        <a:rPr lang="en-US" sz="2000">
                          <a:effectLst/>
                        </a:rPr>
                        <a:t>Within/Overall R</a:t>
                      </a:r>
                      <a:r>
                        <a:rPr lang="en-US" sz="2000" baseline="30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MAR factors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baseline="30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5912141"/>
                  </a:ext>
                </a:extLst>
              </a:tr>
              <a:tr h="413857">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619125" algn="l"/>
                        </a:tabLst>
                      </a:pPr>
                      <a:r>
                        <a:rPr lang="en-US" sz="2000">
                          <a:effectLst/>
                        </a:rPr>
                        <a:t>Lags of 8 US vars: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None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None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Add 1 lag</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Add 4 lags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560159"/>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1357311"/>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6469858"/>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6601550"/>
                  </a:ext>
                </a:extLst>
              </a:tr>
              <a:tr h="413857">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8952462"/>
                  </a:ext>
                </a:extLst>
              </a:tr>
              <a:tr h="413857">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7386740"/>
                  </a:ext>
                </a:extLst>
              </a:tr>
              <a:tr h="413857">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4848927"/>
                  </a:ext>
                </a:extLst>
              </a:tr>
              <a:tr h="413857">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.01/.01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.01/.01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.02/.02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18289624"/>
                  </a:ext>
                </a:extLst>
              </a:tr>
              <a:tr h="525165">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Credit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4026158"/>
                  </a:ext>
                </a:extLst>
              </a:tr>
            </a:tbl>
          </a:graphicData>
        </a:graphic>
      </p:graphicFrame>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40</a:t>
            </a:fld>
            <a:endParaRPr lang="en-US" dirty="0"/>
          </a:p>
        </p:txBody>
      </p:sp>
      <p:sp>
        <p:nvSpPr>
          <p:cNvPr id="3" name="Oval 2"/>
          <p:cNvSpPr/>
          <p:nvPr/>
        </p:nvSpPr>
        <p:spPr>
          <a:xfrm>
            <a:off x="9921922" y="3664425"/>
            <a:ext cx="1119117" cy="3343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46119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Center-Country Variables explain little variation in capital flows</a:t>
            </a:r>
          </a:p>
        </p:txBody>
      </p:sp>
      <p:sp>
        <p:nvSpPr>
          <p:cNvPr id="3" name="Content Placeholder 2"/>
          <p:cNvSpPr>
            <a:spLocks noGrp="1"/>
          </p:cNvSpPr>
          <p:nvPr>
            <p:ph idx="1"/>
          </p:nvPr>
        </p:nvSpPr>
        <p:spPr/>
        <p:txBody>
          <a:bodyPr>
            <a:normAutofit/>
          </a:bodyPr>
          <a:lstStyle/>
          <a:p>
            <a:r>
              <a:rPr lang="en-US" dirty="0"/>
              <a:t>But above maintains assumption that responsiveness </a:t>
            </a:r>
            <a:r>
              <a:rPr lang="en-US" i="1" dirty="0"/>
              <a:t>identical</a:t>
            </a:r>
            <a:r>
              <a:rPr lang="en-US" dirty="0"/>
              <a:t> across countries</a:t>
            </a:r>
          </a:p>
          <a:p>
            <a:r>
              <a:rPr lang="en-US" dirty="0"/>
              <a:t>So, add country-specific effects of US variables (possibly at lag s) on capital flows:</a:t>
            </a:r>
          </a:p>
          <a:p>
            <a:endParaRPr lang="en-US" dirty="0"/>
          </a:p>
          <a:p>
            <a:pPr marL="0" indent="0">
              <a:buNone/>
            </a:pPr>
            <a:r>
              <a:rPr lang="en-US" dirty="0"/>
              <a:t>	</a:t>
            </a:r>
            <a:r>
              <a:rPr lang="en-US" dirty="0" err="1"/>
              <a:t>CAPFLOW</a:t>
            </a:r>
            <a:r>
              <a:rPr lang="en-US" baseline="-25000" dirty="0" err="1"/>
              <a:t>d,e,i,t</a:t>
            </a:r>
            <a:r>
              <a:rPr lang="en-US" dirty="0"/>
              <a:t> = Σ</a:t>
            </a:r>
            <a:r>
              <a:rPr lang="en-US" dirty="0">
                <a:solidFill>
                  <a:srgbClr val="FF0000"/>
                </a:solidFill>
              </a:rPr>
              <a:t>β</a:t>
            </a:r>
            <a:r>
              <a:rPr lang="en-US" baseline="-25000" dirty="0" err="1">
                <a:solidFill>
                  <a:srgbClr val="FF0000"/>
                </a:solidFill>
              </a:rPr>
              <a:t>i</a:t>
            </a:r>
            <a:r>
              <a:rPr lang="en-US" baseline="30000" dirty="0" err="1">
                <a:solidFill>
                  <a:srgbClr val="FF0000"/>
                </a:solidFill>
              </a:rPr>
              <a:t>j,s</a:t>
            </a:r>
            <a:r>
              <a:rPr lang="en-US" dirty="0" err="1"/>
              <a:t>USFUND</a:t>
            </a:r>
            <a:r>
              <a:rPr lang="en-US" baseline="30000" dirty="0" err="1"/>
              <a:t>j</a:t>
            </a:r>
            <a:r>
              <a:rPr lang="en-US" baseline="-25000" dirty="0" err="1"/>
              <a:t>t</a:t>
            </a:r>
            <a:r>
              <a:rPr lang="en-US" baseline="-25000" dirty="0"/>
              <a:t>-s</a:t>
            </a:r>
            <a:r>
              <a:rPr lang="en-US" dirty="0"/>
              <a:t> + </a:t>
            </a:r>
            <a:r>
              <a:rPr lang="en-US" dirty="0" err="1"/>
              <a:t>Σγ</a:t>
            </a:r>
            <a:r>
              <a:rPr lang="en-US" baseline="30000" dirty="0" err="1"/>
              <a:t>k</a:t>
            </a:r>
            <a:r>
              <a:rPr lang="en-US" dirty="0" err="1"/>
              <a:t>FAC</a:t>
            </a:r>
            <a:r>
              <a:rPr lang="en-US" baseline="-25000" dirty="0" err="1"/>
              <a:t>d,e</a:t>
            </a:r>
            <a:r>
              <a:rPr lang="en-US" baseline="30000" dirty="0" err="1"/>
              <a:t>k</a:t>
            </a:r>
            <a:r>
              <a:rPr lang="en-US" baseline="-25000" dirty="0" err="1"/>
              <a:t>t</a:t>
            </a:r>
            <a:r>
              <a:rPr lang="en-US" dirty="0"/>
              <a:t> + {</a:t>
            </a:r>
            <a:r>
              <a:rPr lang="en-US" dirty="0" err="1"/>
              <a:t>φ</a:t>
            </a:r>
            <a:r>
              <a:rPr lang="en-US" baseline="-25000" dirty="0" err="1"/>
              <a:t>i</a:t>
            </a:r>
            <a:r>
              <a:rPr lang="en-US" dirty="0"/>
              <a:t>} + </a:t>
            </a:r>
            <a:r>
              <a:rPr lang="en-US" dirty="0" err="1"/>
              <a:t>ε</a:t>
            </a:r>
            <a:r>
              <a:rPr lang="en-US" baseline="-25000" dirty="0" err="1"/>
              <a:t>d,e,i,t</a:t>
            </a:r>
            <a:endParaRPr lang="en-US" baseline="-25000" dirty="0"/>
          </a:p>
          <a:p>
            <a:pPr marL="0" indent="0">
              <a:buNone/>
            </a:pPr>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41</a:t>
            </a:fld>
            <a:endParaRPr lang="en-US" dirty="0"/>
          </a:p>
        </p:txBody>
      </p:sp>
    </p:spTree>
    <p:extLst>
      <p:ext uri="{BB962C8B-B14F-4D97-AF65-F5344CB8AC3E}">
        <p14:creationId xmlns:p14="http://schemas.microsoft.com/office/powerpoint/2010/main" val="200299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Country-Specific Responses to (up to 8) Fundamentals, Country FE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9972434"/>
              </p:ext>
            </p:extLst>
          </p:nvPr>
        </p:nvGraphicFramePr>
        <p:xfrm>
          <a:off x="838199" y="1756064"/>
          <a:ext cx="10515602" cy="4353793"/>
        </p:xfrm>
        <a:graphic>
          <a:graphicData uri="http://schemas.openxmlformats.org/drawingml/2006/table">
            <a:tbl>
              <a:tblPr firstRow="1" firstCol="1" bandRow="1">
                <a:tableStyleId>{5C22544A-7EE6-4342-B048-85BDC9FD1C3A}</a:tableStyleId>
              </a:tblPr>
              <a:tblGrid>
                <a:gridCol w="1356852">
                  <a:extLst>
                    <a:ext uri="{9D8B030D-6E8A-4147-A177-3AD203B41FA5}">
                      <a16:colId xmlns:a16="http://schemas.microsoft.com/office/drawing/2014/main" val="1982105924"/>
                    </a:ext>
                  </a:extLst>
                </a:gridCol>
                <a:gridCol w="2374490">
                  <a:extLst>
                    <a:ext uri="{9D8B030D-6E8A-4147-A177-3AD203B41FA5}">
                      <a16:colId xmlns:a16="http://schemas.microsoft.com/office/drawing/2014/main" val="1798410325"/>
                    </a:ext>
                  </a:extLst>
                </a:gridCol>
                <a:gridCol w="1356852">
                  <a:extLst>
                    <a:ext uri="{9D8B030D-6E8A-4147-A177-3AD203B41FA5}">
                      <a16:colId xmlns:a16="http://schemas.microsoft.com/office/drawing/2014/main" val="1222806703"/>
                    </a:ext>
                  </a:extLst>
                </a:gridCol>
                <a:gridCol w="1356852">
                  <a:extLst>
                    <a:ext uri="{9D8B030D-6E8A-4147-A177-3AD203B41FA5}">
                      <a16:colId xmlns:a16="http://schemas.microsoft.com/office/drawing/2014/main" val="379559846"/>
                    </a:ext>
                  </a:extLst>
                </a:gridCol>
                <a:gridCol w="1356852">
                  <a:extLst>
                    <a:ext uri="{9D8B030D-6E8A-4147-A177-3AD203B41FA5}">
                      <a16:colId xmlns:a16="http://schemas.microsoft.com/office/drawing/2014/main" val="3220281466"/>
                    </a:ext>
                  </a:extLst>
                </a:gridCol>
                <a:gridCol w="1356852">
                  <a:extLst>
                    <a:ext uri="{9D8B030D-6E8A-4147-A177-3AD203B41FA5}">
                      <a16:colId xmlns:a16="http://schemas.microsoft.com/office/drawing/2014/main" val="1463313232"/>
                    </a:ext>
                  </a:extLst>
                </a:gridCol>
                <a:gridCol w="1356852">
                  <a:extLst>
                    <a:ext uri="{9D8B030D-6E8A-4147-A177-3AD203B41FA5}">
                      <a16:colId xmlns:a16="http://schemas.microsoft.com/office/drawing/2014/main" val="2397422296"/>
                    </a:ext>
                  </a:extLst>
                </a:gridCol>
              </a:tblGrid>
              <a:tr h="649277">
                <a:tc gridSpan="2">
                  <a:txBody>
                    <a:bodyPr/>
                    <a:lstStyle/>
                    <a:p>
                      <a:pPr marL="0" marR="0">
                        <a:lnSpc>
                          <a:spcPct val="115000"/>
                        </a:lnSpc>
                        <a:spcBef>
                          <a:spcPts val="0"/>
                        </a:spcBef>
                        <a:spcAft>
                          <a:spcPts val="0"/>
                        </a:spcAft>
                        <a:tabLst>
                          <a:tab pos="619125" algn="l"/>
                        </a:tabLs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5">
                  <a:txBody>
                    <a:bodyPr/>
                    <a:lstStyle/>
                    <a:p>
                      <a:pPr marL="0" marR="0" algn="ctr">
                        <a:lnSpc>
                          <a:spcPct val="115000"/>
                        </a:lnSpc>
                        <a:spcBef>
                          <a:spcPts val="0"/>
                        </a:spcBef>
                        <a:spcAft>
                          <a:spcPts val="0"/>
                        </a:spcAft>
                      </a:pPr>
                      <a:r>
                        <a:rPr lang="en-US" sz="2000" dirty="0">
                          <a:effectLst/>
                        </a:rPr>
                        <a:t>Add country-specific interactions with: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2084757"/>
                  </a:ext>
                </a:extLst>
              </a:tr>
              <a:tr h="759268">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tabLst>
                          <a:tab pos="619125" algn="l"/>
                        </a:tabLst>
                      </a:pPr>
                      <a:r>
                        <a:rPr lang="en-US" sz="2000">
                          <a:effectLst/>
                        </a:rPr>
                        <a:t>Within/Overall R</a:t>
                      </a:r>
                      <a:r>
                        <a:rPr lang="en-US" sz="2000" baseline="30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Current VIX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1 lag of VIX</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4 lags of VIX</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of 8 US vars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Current, lag of 8 US vars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1132037"/>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.35/.08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solidFill>
                            <a:srgbClr val="FF0000"/>
                          </a:solidFill>
                          <a:effectLst/>
                        </a:rPr>
                        <a:t>.42/.08</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96715"/>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.09/.02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.11/.02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.12/.01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.42/.05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7604075"/>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.04/.02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.05/.03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.09/.05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.26/.07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.35/.11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6900676"/>
                  </a:ext>
                </a:extLst>
              </a:tr>
              <a:tr h="368156">
                <a:tc>
                  <a:txBody>
                    <a:bodyPr/>
                    <a:lstStyle/>
                    <a:p>
                      <a:pPr marL="0" marR="0">
                        <a:lnSpc>
                          <a:spcPct val="115000"/>
                        </a:lnSpc>
                        <a:spcBef>
                          <a:spcPts val="0"/>
                        </a:spcBef>
                        <a:spcAft>
                          <a:spcPts val="0"/>
                        </a:spcAft>
                      </a:pPr>
                      <a:r>
                        <a:rPr lang="en-US" sz="2000">
                          <a:effectLst/>
                        </a:rPr>
                        <a:t>Inflow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.11/.00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.38/.00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4114607"/>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FDI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.06/.01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.11/.02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.27/.01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.36/.01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1987038"/>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Debt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.11/.00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.13/.01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.27/.02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.37/.04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7659738"/>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Portfolio Equity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.03/.03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.05/.02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.08/.00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.15/.00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.33/.13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9742391"/>
                  </a:ext>
                </a:extLst>
              </a:tr>
              <a:tr h="368156">
                <a:tc>
                  <a:txBody>
                    <a:bodyPr/>
                    <a:lstStyle/>
                    <a:p>
                      <a:pPr marL="0" marR="0">
                        <a:lnSpc>
                          <a:spcPct val="115000"/>
                        </a:lnSpc>
                        <a:spcBef>
                          <a:spcPts val="0"/>
                        </a:spcBef>
                        <a:spcAft>
                          <a:spcPts val="0"/>
                        </a:spcAft>
                      </a:pPr>
                      <a:r>
                        <a:rPr lang="en-US" sz="2000">
                          <a:effectLst/>
                        </a:rPr>
                        <a:t>Outflow</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Credit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.10/.03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.27/.02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.35/.01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9183167"/>
                  </a:ext>
                </a:extLst>
              </a:tr>
            </a:tbl>
          </a:graphicData>
        </a:graphic>
      </p:graphicFrame>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42</a:t>
            </a:fld>
            <a:endParaRPr lang="en-US" dirty="0"/>
          </a:p>
        </p:txBody>
      </p:sp>
    </p:spTree>
    <p:extLst>
      <p:ext uri="{BB962C8B-B14F-4D97-AF65-F5344CB8AC3E}">
        <p14:creationId xmlns:p14="http://schemas.microsoft.com/office/powerpoint/2010/main" val="10383764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but not Good</a:t>
            </a:r>
          </a:p>
        </p:txBody>
      </p:sp>
      <p:sp>
        <p:nvSpPr>
          <p:cNvPr id="3" name="Content Placeholder 2"/>
          <p:cNvSpPr>
            <a:spLocks noGrp="1"/>
          </p:cNvSpPr>
          <p:nvPr>
            <p:ph idx="1"/>
          </p:nvPr>
        </p:nvSpPr>
        <p:spPr/>
        <p:txBody>
          <a:bodyPr>
            <a:normAutofit/>
          </a:bodyPr>
          <a:lstStyle/>
          <a:p>
            <a:r>
              <a:rPr lang="en-US" dirty="0"/>
              <a:t>VIX alone does little, even when lags included</a:t>
            </a:r>
          </a:p>
          <a:p>
            <a:r>
              <a:rPr lang="en-US" dirty="0"/>
              <a:t>Need 8 fundamentals (plus lags)</a:t>
            </a:r>
          </a:p>
          <a:p>
            <a:pPr lvl="1"/>
            <a:r>
              <a:rPr lang="en-US" dirty="0"/>
              <a:t>Still fits poor ... all R</a:t>
            </a:r>
            <a:r>
              <a:rPr lang="en-US" baseline="30000" dirty="0"/>
              <a:t>2</a:t>
            </a:r>
            <a:r>
              <a:rPr lang="en-US" dirty="0"/>
              <a:t>s &lt;&lt; .5</a:t>
            </a:r>
          </a:p>
          <a:p>
            <a:pPr lvl="1"/>
            <a:r>
              <a:rPr lang="en-US" dirty="0"/>
              <a:t>Profligate parameterization: best fit is within R</a:t>
            </a:r>
            <a:r>
              <a:rPr lang="en-US" baseline="30000" dirty="0"/>
              <a:t>2</a:t>
            </a:r>
            <a:r>
              <a:rPr lang="en-US" dirty="0"/>
              <a:t> .42, but only 5.8 (=2016/349) observations per coefficient, overall R</a:t>
            </a:r>
            <a:r>
              <a:rPr lang="en-US" baseline="30000" dirty="0"/>
              <a:t>2</a:t>
            </a:r>
            <a:r>
              <a:rPr lang="en-US" dirty="0"/>
              <a:t> of .08!</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43</a:t>
            </a:fld>
            <a:endParaRPr lang="en-US" dirty="0"/>
          </a:p>
        </p:txBody>
      </p:sp>
    </p:spTree>
    <p:extLst>
      <p:ext uri="{BB962C8B-B14F-4D97-AF65-F5344CB8AC3E}">
        <p14:creationId xmlns:p14="http://schemas.microsoft.com/office/powerpoint/2010/main" val="60253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Extreme Events?</a:t>
            </a:r>
          </a:p>
        </p:txBody>
      </p:sp>
      <p:sp>
        <p:nvSpPr>
          <p:cNvPr id="3" name="Content Placeholder 2"/>
          <p:cNvSpPr>
            <a:spLocks noGrp="1"/>
          </p:cNvSpPr>
          <p:nvPr>
            <p:ph idx="1"/>
          </p:nvPr>
        </p:nvSpPr>
        <p:spPr/>
        <p:txBody>
          <a:bodyPr/>
          <a:lstStyle/>
          <a:p>
            <a:r>
              <a:rPr lang="en-US" dirty="0"/>
              <a:t>Forbes and Warnock (2012) select extreme values of capital flows:</a:t>
            </a:r>
          </a:p>
          <a:p>
            <a:pPr lvl="1"/>
            <a:r>
              <a:rPr lang="en-US" dirty="0"/>
              <a:t>Capital Flight (increased outflow)</a:t>
            </a:r>
          </a:p>
          <a:p>
            <a:pPr lvl="1"/>
            <a:r>
              <a:rPr lang="en-US" dirty="0"/>
              <a:t>Retrenchment (decreased outflow)</a:t>
            </a:r>
          </a:p>
          <a:p>
            <a:pPr lvl="1"/>
            <a:r>
              <a:rPr lang="en-US" dirty="0"/>
              <a:t>Stop (decreased inflow)</a:t>
            </a:r>
          </a:p>
          <a:p>
            <a:pPr lvl="1"/>
            <a:r>
              <a:rPr lang="en-US" dirty="0"/>
              <a:t>Surge (increased inflow) – also studied by Ghosh et al (2014)</a:t>
            </a:r>
          </a:p>
          <a:p>
            <a:endParaRPr lang="en-US" dirty="0"/>
          </a:p>
          <a:p>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44</a:t>
            </a:fld>
            <a:endParaRPr lang="en-US" dirty="0"/>
          </a:p>
        </p:txBody>
      </p:sp>
    </p:spTree>
    <p:extLst>
      <p:ext uri="{BB962C8B-B14F-4D97-AF65-F5344CB8AC3E}">
        <p14:creationId xmlns:p14="http://schemas.microsoft.com/office/powerpoint/2010/main" val="1829537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Forbes-Warnock events not explained by center-country phenomena</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2400" dirty="0"/>
              <a:t>Quasi R</a:t>
            </a:r>
            <a:r>
              <a:rPr lang="en-US" sz="2400" baseline="30000" dirty="0"/>
              <a:t>2</a:t>
            </a:r>
            <a:r>
              <a:rPr lang="en-US" sz="2400" dirty="0"/>
              <a:t> (probit/logit) or within R</a:t>
            </a:r>
            <a:r>
              <a:rPr lang="en-US" sz="2400" baseline="30000" dirty="0"/>
              <a:t>2</a:t>
            </a:r>
            <a:r>
              <a:rPr lang="en-US" sz="2400" dirty="0"/>
              <a:t> (LS). Panel estimates with country random/fixed effects as marked. 53 countries, 1990Q1-2009Q4.</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45</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199253927"/>
              </p:ext>
            </p:extLst>
          </p:nvPr>
        </p:nvGraphicFramePr>
        <p:xfrm>
          <a:off x="989007" y="1746915"/>
          <a:ext cx="9799547" cy="3061337"/>
        </p:xfrm>
        <a:graphic>
          <a:graphicData uri="http://schemas.openxmlformats.org/drawingml/2006/table">
            <a:tbl>
              <a:tblPr firstRow="1" firstCol="1" bandRow="1">
                <a:tableStyleId>{5C22544A-7EE6-4342-B048-85BDC9FD1C3A}</a:tableStyleId>
              </a:tblPr>
              <a:tblGrid>
                <a:gridCol w="1896687">
                  <a:extLst>
                    <a:ext uri="{9D8B030D-6E8A-4147-A177-3AD203B41FA5}">
                      <a16:colId xmlns:a16="http://schemas.microsoft.com/office/drawing/2014/main" val="290636288"/>
                    </a:ext>
                  </a:extLst>
                </a:gridCol>
                <a:gridCol w="1580572">
                  <a:extLst>
                    <a:ext uri="{9D8B030D-6E8A-4147-A177-3AD203B41FA5}">
                      <a16:colId xmlns:a16="http://schemas.microsoft.com/office/drawing/2014/main" val="3841405702"/>
                    </a:ext>
                  </a:extLst>
                </a:gridCol>
                <a:gridCol w="1580572">
                  <a:extLst>
                    <a:ext uri="{9D8B030D-6E8A-4147-A177-3AD203B41FA5}">
                      <a16:colId xmlns:a16="http://schemas.microsoft.com/office/drawing/2014/main" val="1549904345"/>
                    </a:ext>
                  </a:extLst>
                </a:gridCol>
                <a:gridCol w="1580572">
                  <a:extLst>
                    <a:ext uri="{9D8B030D-6E8A-4147-A177-3AD203B41FA5}">
                      <a16:colId xmlns:a16="http://schemas.microsoft.com/office/drawing/2014/main" val="3531333894"/>
                    </a:ext>
                  </a:extLst>
                </a:gridCol>
                <a:gridCol w="1580572">
                  <a:extLst>
                    <a:ext uri="{9D8B030D-6E8A-4147-A177-3AD203B41FA5}">
                      <a16:colId xmlns:a16="http://schemas.microsoft.com/office/drawing/2014/main" val="4164823826"/>
                    </a:ext>
                  </a:extLst>
                </a:gridCol>
                <a:gridCol w="1580572">
                  <a:extLst>
                    <a:ext uri="{9D8B030D-6E8A-4147-A177-3AD203B41FA5}">
                      <a16:colId xmlns:a16="http://schemas.microsoft.com/office/drawing/2014/main" val="823719446"/>
                    </a:ext>
                  </a:extLst>
                </a:gridCol>
              </a:tblGrid>
              <a:tr h="1023581">
                <a:tc>
                  <a:txBody>
                    <a:bodyPr/>
                    <a:lstStyle/>
                    <a:p>
                      <a:pPr marL="0" marR="0">
                        <a:lnSpc>
                          <a:spcPct val="115000"/>
                        </a:lnSpc>
                        <a:spcBef>
                          <a:spcPts val="0"/>
                        </a:spcBef>
                        <a:spcAft>
                          <a:spcPts val="0"/>
                        </a:spcAft>
                      </a:pPr>
                      <a:r>
                        <a:rPr lang="en-US" sz="1800" dirty="0">
                          <a:effectLst/>
                        </a:rPr>
                        <a:t>Estimator, country effects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Regressors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Flight (Increased Outflow)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Retrenchment (Decreased Outflow)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Stop (Decreased Inflow)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Surge (Increased Inflow)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5914382"/>
                  </a:ext>
                </a:extLst>
              </a:tr>
              <a:tr h="339626">
                <a:tc>
                  <a:txBody>
                    <a:bodyPr/>
                    <a:lstStyle/>
                    <a:p>
                      <a:pPr marL="0" marR="0">
                        <a:lnSpc>
                          <a:spcPct val="115000"/>
                        </a:lnSpc>
                        <a:spcBef>
                          <a:spcPts val="0"/>
                        </a:spcBef>
                        <a:spcAft>
                          <a:spcPts val="0"/>
                        </a:spcAft>
                      </a:pPr>
                      <a:r>
                        <a:rPr lang="en-US" sz="1800">
                          <a:effectLst/>
                        </a:rPr>
                        <a:t>Probit, random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Time-Effects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99354589"/>
                  </a:ext>
                </a:extLst>
              </a:tr>
              <a:tr h="339626">
                <a:tc>
                  <a:txBody>
                    <a:bodyPr/>
                    <a:lstStyle/>
                    <a:p>
                      <a:pPr marL="0" marR="0">
                        <a:lnSpc>
                          <a:spcPct val="115000"/>
                        </a:lnSpc>
                        <a:spcBef>
                          <a:spcPts val="0"/>
                        </a:spcBef>
                        <a:spcAft>
                          <a:spcPts val="0"/>
                        </a:spcAft>
                      </a:pPr>
                      <a:r>
                        <a:rPr lang="en-US" sz="1800">
                          <a:effectLst/>
                        </a:rPr>
                        <a:t>Logit,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Time-Effects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333485"/>
                  </a:ext>
                </a:extLst>
              </a:tr>
              <a:tr h="339626">
                <a:tc>
                  <a:txBody>
                    <a:bodyPr/>
                    <a:lstStyle/>
                    <a:p>
                      <a:pPr marL="0" marR="0">
                        <a:lnSpc>
                          <a:spcPct val="115000"/>
                        </a:lnSpc>
                        <a:spcBef>
                          <a:spcPts val="0"/>
                        </a:spcBef>
                        <a:spcAft>
                          <a:spcPts val="0"/>
                        </a:spcAft>
                      </a:pPr>
                      <a:r>
                        <a:rPr lang="en-US" sz="1800">
                          <a:effectLst/>
                        </a:rPr>
                        <a:t>LS,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Time-Effects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2035617"/>
                  </a:ext>
                </a:extLst>
              </a:tr>
              <a:tr h="339626">
                <a:tc>
                  <a:txBody>
                    <a:bodyPr/>
                    <a:lstStyle/>
                    <a:p>
                      <a:pPr marL="0" marR="0">
                        <a:lnSpc>
                          <a:spcPct val="115000"/>
                        </a:lnSpc>
                        <a:spcBef>
                          <a:spcPts val="0"/>
                        </a:spcBef>
                        <a:spcAft>
                          <a:spcPts val="0"/>
                        </a:spcAft>
                      </a:pPr>
                      <a:r>
                        <a:rPr lang="en-US" sz="1800">
                          <a:effectLst/>
                        </a:rPr>
                        <a:t>Probit, random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8 US Variables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6683466"/>
                  </a:ext>
                </a:extLst>
              </a:tr>
              <a:tr h="339626">
                <a:tc>
                  <a:txBody>
                    <a:bodyPr/>
                    <a:lstStyle/>
                    <a:p>
                      <a:pPr marL="0" marR="0">
                        <a:lnSpc>
                          <a:spcPct val="115000"/>
                        </a:lnSpc>
                        <a:spcBef>
                          <a:spcPts val="0"/>
                        </a:spcBef>
                        <a:spcAft>
                          <a:spcPts val="0"/>
                        </a:spcAft>
                      </a:pPr>
                      <a:r>
                        <a:rPr lang="en-US" sz="1800">
                          <a:effectLst/>
                        </a:rPr>
                        <a:t>Logit,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8 US Variables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9937442"/>
                  </a:ext>
                </a:extLst>
              </a:tr>
              <a:tr h="339626">
                <a:tc>
                  <a:txBody>
                    <a:bodyPr/>
                    <a:lstStyle/>
                    <a:p>
                      <a:pPr marL="0" marR="0">
                        <a:lnSpc>
                          <a:spcPct val="115000"/>
                        </a:lnSpc>
                        <a:spcBef>
                          <a:spcPts val="0"/>
                        </a:spcBef>
                        <a:spcAft>
                          <a:spcPts val="0"/>
                        </a:spcAft>
                      </a:pPr>
                      <a:r>
                        <a:rPr lang="en-US" sz="1800">
                          <a:effectLst/>
                        </a:rPr>
                        <a:t>LS, fixed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800">
                          <a:effectLst/>
                        </a:rPr>
                        <a:t>8 US Variables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.03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a:effectLst/>
                        </a:rPr>
                        <a:t>.16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.04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8358858"/>
                  </a:ext>
                </a:extLst>
              </a:tr>
            </a:tbl>
          </a:graphicData>
        </a:graphic>
      </p:graphicFrame>
    </p:spTree>
    <p:extLst>
      <p:ext uri="{BB962C8B-B14F-4D97-AF65-F5344CB8AC3E}">
        <p14:creationId xmlns:p14="http://schemas.microsoft.com/office/powerpoint/2010/main" val="6794866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Domestic Credit Growth: like Capital Flows</a:t>
            </a:r>
          </a:p>
        </p:txBody>
      </p:sp>
      <p:sp>
        <p:nvSpPr>
          <p:cNvPr id="3" name="Content Placeholder 2"/>
          <p:cNvSpPr>
            <a:spLocks noGrp="1"/>
          </p:cNvSpPr>
          <p:nvPr>
            <p:ph idx="1"/>
          </p:nvPr>
        </p:nvSpPr>
        <p:spPr/>
        <p:txBody>
          <a:bodyPr/>
          <a:lstStyle/>
          <a:p>
            <a:r>
              <a:rPr lang="en-US" dirty="0"/>
              <a:t>Just a peek at preliminary results; more on credit growth and asset prices to come (in separate paper)</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46</a:t>
            </a:fld>
            <a:endParaRPr lang="en-US" dirty="0"/>
          </a:p>
        </p:txBody>
      </p:sp>
    </p:spTree>
    <p:extLst>
      <p:ext uri="{BB962C8B-B14F-4D97-AF65-F5344CB8AC3E}">
        <p14:creationId xmlns:p14="http://schemas.microsoft.com/office/powerpoint/2010/main" val="185354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Domestic Credit Growth</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47</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42461347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Suppose GFCy only Relevant during Crises?</a:t>
            </a:r>
          </a:p>
        </p:txBody>
      </p:sp>
      <p:sp>
        <p:nvSpPr>
          <p:cNvPr id="3" name="Content Placeholder 2"/>
          <p:cNvSpPr>
            <a:spLocks noGrp="1"/>
          </p:cNvSpPr>
          <p:nvPr>
            <p:ph idx="1"/>
          </p:nvPr>
        </p:nvSpPr>
        <p:spPr/>
        <p:txBody>
          <a:bodyPr/>
          <a:lstStyle/>
          <a:p>
            <a:r>
              <a:rPr lang="en-US" dirty="0"/>
              <a:t>Little suggestion in literature, but ...</a:t>
            </a:r>
          </a:p>
          <a:p>
            <a:r>
              <a:rPr lang="en-US" dirty="0"/>
              <a:t>Focus on events when VIX high</a:t>
            </a:r>
          </a:p>
          <a:p>
            <a:pPr lvl="1"/>
            <a:r>
              <a:rPr lang="en-US" dirty="0"/>
              <a:t>8 occasions when VIX closes above 30</a:t>
            </a:r>
          </a:p>
          <a:p>
            <a:pPr lvl="1"/>
            <a:r>
              <a:rPr lang="en-US" dirty="0"/>
              <a:t>6 year event study</a:t>
            </a:r>
          </a:p>
          <a:p>
            <a:pPr lvl="1"/>
            <a:r>
              <a:rPr lang="en-US" dirty="0"/>
              <a:t>Means with empirical (5,95) confidence intervals</a:t>
            </a:r>
          </a:p>
          <a:p>
            <a:r>
              <a:rPr lang="en-US" dirty="0"/>
              <a:t>Little evidence of significant shifts around crisis periods</a:t>
            </a:r>
          </a:p>
          <a:p>
            <a:r>
              <a:rPr lang="en-US" dirty="0"/>
              <a:t>Results insensitive to exact definition of crises (see paper)</a:t>
            </a:r>
          </a:p>
          <a:p>
            <a:pPr lvl="1"/>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48</a:t>
            </a:fld>
            <a:endParaRPr lang="en-US" dirty="0"/>
          </a:p>
        </p:txBody>
      </p:sp>
    </p:spTree>
    <p:extLst>
      <p:ext uri="{BB962C8B-B14F-4D97-AF65-F5344CB8AC3E}">
        <p14:creationId xmlns:p14="http://schemas.microsoft.com/office/powerpoint/2010/main" val="2428085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Event Study (8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49</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8"/>
            <a:ext cx="10515599" cy="4175594"/>
          </a:xfrm>
          <a:prstGeom prst="rect">
            <a:avLst/>
          </a:prstGeom>
          <a:ln>
            <a:solidFill>
              <a:schemeClr val="tx1"/>
            </a:solidFill>
          </a:ln>
        </p:spPr>
      </p:pic>
    </p:spTree>
    <p:extLst>
      <p:ext uri="{BB962C8B-B14F-4D97-AF65-F5344CB8AC3E}">
        <p14:creationId xmlns:p14="http://schemas.microsoft.com/office/powerpoint/2010/main" val="3697340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Serious Policy Implications</a:t>
            </a:r>
          </a:p>
        </p:txBody>
      </p:sp>
      <p:sp>
        <p:nvSpPr>
          <p:cNvPr id="3" name="Content Placeholder 2"/>
          <p:cNvSpPr>
            <a:spLocks noGrp="1"/>
          </p:cNvSpPr>
          <p:nvPr>
            <p:ph idx="1"/>
          </p:nvPr>
        </p:nvSpPr>
        <p:spPr/>
        <p:txBody>
          <a:bodyPr>
            <a:normAutofit/>
          </a:bodyPr>
          <a:lstStyle/>
          <a:p>
            <a:pPr marL="0" indent="0">
              <a:buNone/>
            </a:pPr>
            <a:r>
              <a:rPr lang="en-US" dirty="0"/>
              <a:t>Very synchronized GFCy implies EM policymakers can do little more than insulate their economies (capital controls, macro-prudential, ...) and blame US for exogenous shocks:</a:t>
            </a:r>
          </a:p>
          <a:p>
            <a:pPr marL="457200" lvl="1" indent="0">
              <a:buNone/>
            </a:pPr>
            <a:r>
              <a:rPr lang="en-US" dirty="0"/>
              <a:t>“</a:t>
            </a:r>
            <a:r>
              <a:rPr lang="en-US" b="1" i="1" dirty="0">
                <a:solidFill>
                  <a:srgbClr val="FF0000"/>
                </a:solidFill>
              </a:rPr>
              <a:t>As capital flows respond to US monetary policy, they may not be appropriate for the cyclical conditions of many economies...</a:t>
            </a:r>
            <a:r>
              <a:rPr lang="en-US" dirty="0"/>
              <a:t>”</a:t>
            </a:r>
          </a:p>
          <a:p>
            <a:pPr marL="457200" lvl="1" indent="0">
              <a:buNone/>
            </a:pPr>
            <a:r>
              <a:rPr lang="en-US" dirty="0"/>
              <a:t>- Rey (2015, pp 9-10)</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5</a:t>
            </a:fld>
            <a:endParaRPr lang="en-US" dirty="0"/>
          </a:p>
        </p:txBody>
      </p:sp>
    </p:spTree>
    <p:extLst>
      <p:ext uri="{BB962C8B-B14F-4D97-AF65-F5344CB8AC3E}">
        <p14:creationId xmlns:p14="http://schemas.microsoft.com/office/powerpoint/2010/main" val="368359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Robustness: US$, not VIX (7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50</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83863"/>
            <a:ext cx="10515600" cy="4175595"/>
          </a:xfrm>
          <a:prstGeom prst="rect">
            <a:avLst/>
          </a:prstGeom>
          <a:ln>
            <a:solidFill>
              <a:schemeClr val="tx1"/>
            </a:solidFill>
          </a:ln>
        </p:spPr>
      </p:pic>
    </p:spTree>
    <p:extLst>
      <p:ext uri="{BB962C8B-B14F-4D97-AF65-F5344CB8AC3E}">
        <p14:creationId xmlns:p14="http://schemas.microsoft.com/office/powerpoint/2010/main" val="367502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Robustness: lower VIX threshold (19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51</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27082089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Robustness: changes, not levels (12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52</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25089522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FDI Inflows, other Crisis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53</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1" y="1690688"/>
            <a:ext cx="10515600" cy="4175595"/>
          </a:xfrm>
          <a:prstGeom prst="rect">
            <a:avLst/>
          </a:prstGeom>
          <a:ln>
            <a:solidFill>
              <a:schemeClr val="tx1"/>
            </a:solidFill>
          </a:ln>
        </p:spPr>
      </p:pic>
    </p:spTree>
    <p:extLst>
      <p:ext uri="{BB962C8B-B14F-4D97-AF65-F5344CB8AC3E}">
        <p14:creationId xmlns:p14="http://schemas.microsoft.com/office/powerpoint/2010/main" val="17251144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Robustness: average, not close (7 events)</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54</a:t>
            </a:fld>
            <a:endParaRPr lang="en-US" dirty="0"/>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690689"/>
            <a:ext cx="10515599" cy="4175594"/>
          </a:xfrm>
          <a:prstGeom prst="rect">
            <a:avLst/>
          </a:prstGeom>
          <a:ln>
            <a:solidFill>
              <a:schemeClr val="tx1"/>
            </a:solidFill>
          </a:ln>
        </p:spPr>
      </p:pic>
    </p:spTree>
    <p:extLst>
      <p:ext uri="{BB962C8B-B14F-4D97-AF65-F5344CB8AC3E}">
        <p14:creationId xmlns:p14="http://schemas.microsoft.com/office/powerpoint/2010/main" val="27980167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Extensions</a:t>
            </a:r>
          </a:p>
        </p:txBody>
      </p:sp>
      <p:sp>
        <p:nvSpPr>
          <p:cNvPr id="3" name="Content Placeholder 2"/>
          <p:cNvSpPr>
            <a:spLocks noGrp="1"/>
          </p:cNvSpPr>
          <p:nvPr>
            <p:ph idx="1"/>
          </p:nvPr>
        </p:nvSpPr>
        <p:spPr/>
        <p:txBody>
          <a:bodyPr/>
          <a:lstStyle/>
          <a:p>
            <a:r>
              <a:rPr lang="en-US" dirty="0"/>
              <a:t>Out of sample techniques?</a:t>
            </a:r>
          </a:p>
          <a:p>
            <a:r>
              <a:rPr lang="en-US" dirty="0"/>
              <a:t>Non-</a:t>
            </a:r>
            <a:r>
              <a:rPr lang="en-US" dirty="0" err="1"/>
              <a:t>linearities</a:t>
            </a:r>
            <a:r>
              <a:rPr lang="en-US" dirty="0"/>
              <a:t>?</a:t>
            </a:r>
          </a:p>
          <a:p>
            <a:r>
              <a:rPr lang="en-US" dirty="0"/>
              <a:t>Adding intrinsic dynamics (long-run/short-run differences)?</a:t>
            </a:r>
          </a:p>
          <a:p>
            <a:r>
              <a:rPr lang="en-US" i="1" u="sng" dirty="0"/>
              <a:t>Mostly</a:t>
            </a:r>
            <a:r>
              <a:rPr lang="en-US" dirty="0"/>
              <a:t>: Improving capital flow equations </a:t>
            </a:r>
            <a:r>
              <a:rPr lang="en-US" i="1" dirty="0"/>
              <a:t>by adding domestic demand/supply factors</a:t>
            </a:r>
          </a:p>
          <a:p>
            <a:pPr lvl="1"/>
            <a:r>
              <a:rPr lang="en-US" dirty="0"/>
              <a:t>Any domestic/GFCy correlation likely to reduce impact of latter</a:t>
            </a:r>
          </a:p>
          <a:p>
            <a:pPr lvl="2"/>
            <a:r>
              <a:rPr lang="en-US" dirty="0"/>
              <a:t>Includes endogenous domestic policy responses</a:t>
            </a:r>
          </a:p>
          <a:p>
            <a:pPr lvl="1"/>
            <a:r>
              <a:rPr lang="en-US" dirty="0"/>
              <a:t>These omissions a likely reason for poor fit of regressions</a:t>
            </a:r>
          </a:p>
          <a:p>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55</a:t>
            </a:fld>
            <a:endParaRPr lang="en-US" dirty="0"/>
          </a:p>
        </p:txBody>
      </p:sp>
    </p:spTree>
    <p:extLst>
      <p:ext uri="{BB962C8B-B14F-4D97-AF65-F5344CB8AC3E}">
        <p14:creationId xmlns:p14="http://schemas.microsoft.com/office/powerpoint/2010/main" val="3000785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GFCy: Empirical Strategy</a:t>
            </a:r>
          </a:p>
        </p:txBody>
      </p:sp>
      <p:sp>
        <p:nvSpPr>
          <p:cNvPr id="3" name="Content Placeholder 2"/>
          <p:cNvSpPr>
            <a:spLocks noGrp="1"/>
          </p:cNvSpPr>
          <p:nvPr>
            <p:ph idx="1"/>
          </p:nvPr>
        </p:nvSpPr>
        <p:spPr/>
        <p:txBody>
          <a:bodyPr/>
          <a:lstStyle/>
          <a:p>
            <a:r>
              <a:rPr lang="en-US" dirty="0"/>
              <a:t>GFCy intrinsically unobservable</a:t>
            </a:r>
          </a:p>
          <a:p>
            <a:r>
              <a:rPr lang="en-US" dirty="0"/>
              <a:t>Guiding idea: if GFCy consequential, should drive </a:t>
            </a:r>
            <a:r>
              <a:rPr lang="en-US" b="1" i="1" dirty="0"/>
              <a:t>high proportion </a:t>
            </a:r>
            <a:r>
              <a:rPr lang="en-US" dirty="0"/>
              <a:t>of fluctuations in </a:t>
            </a:r>
            <a:r>
              <a:rPr lang="en-US" b="1" i="1" dirty="0"/>
              <a:t>most types of capital flows </a:t>
            </a:r>
            <a:r>
              <a:rPr lang="en-US" dirty="0"/>
              <a:t>(and domestic credit creation, asset prices, ...) </a:t>
            </a:r>
            <a:r>
              <a:rPr lang="en-US" b="1" i="1" dirty="0"/>
              <a:t>in many places</a:t>
            </a:r>
            <a:r>
              <a:rPr lang="en-US" dirty="0"/>
              <a:t>, </a:t>
            </a:r>
            <a:r>
              <a:rPr lang="en-US" b="1" i="1" dirty="0"/>
              <a:t>much of the time</a:t>
            </a:r>
          </a:p>
          <a:p>
            <a:r>
              <a:rPr lang="en-US" b="1" i="1" dirty="0"/>
              <a:t>High commonality in financial conditions, manifest in capital flows, driven by observable global determinants</a:t>
            </a:r>
          </a:p>
          <a:p>
            <a:pPr lvl="1"/>
            <a:r>
              <a:rPr lang="en-US" dirty="0"/>
              <a:t>The initial motivation: if the GFCy is so obviously important, why didn’t we already know about it?</a:t>
            </a:r>
          </a:p>
          <a:p>
            <a:r>
              <a:rPr lang="en-US" dirty="0"/>
              <a:t>Plain vanilla approach: model, data, estimation, metrics ….</a:t>
            </a:r>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6</a:t>
            </a:fld>
            <a:endParaRPr lang="en-US" dirty="0"/>
          </a:p>
        </p:txBody>
      </p:sp>
    </p:spTree>
    <p:extLst>
      <p:ext uri="{BB962C8B-B14F-4D97-AF65-F5344CB8AC3E}">
        <p14:creationId xmlns:p14="http://schemas.microsoft.com/office/powerpoint/2010/main" val="293837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Approaches to Measuring GFCy</a:t>
            </a:r>
          </a:p>
        </p:txBody>
      </p:sp>
      <p:sp>
        <p:nvSpPr>
          <p:cNvPr id="3" name="Content Placeholder 2"/>
          <p:cNvSpPr>
            <a:spLocks noGrp="1"/>
          </p:cNvSpPr>
          <p:nvPr>
            <p:ph idx="1"/>
          </p:nvPr>
        </p:nvSpPr>
        <p:spPr/>
        <p:txBody>
          <a:bodyPr/>
          <a:lstStyle/>
          <a:p>
            <a:pPr marL="514350" indent="-514350">
              <a:buFont typeface="+mj-lt"/>
              <a:buAutoNum type="arabicPeriod"/>
            </a:pPr>
            <a:r>
              <a:rPr lang="en-US" dirty="0"/>
              <a:t>(Direct) Examine observable “</a:t>
            </a:r>
            <a:r>
              <a:rPr lang="en-US" i="1" dirty="0"/>
              <a:t>fundamental</a:t>
            </a:r>
            <a:r>
              <a:rPr lang="en-US" dirty="0"/>
              <a:t>” GFCy drivers, center-country macro/financial determinants of capital flows</a:t>
            </a:r>
          </a:p>
          <a:p>
            <a:pPr lvl="1"/>
            <a:r>
              <a:rPr lang="en-US" dirty="0"/>
              <a:t>Which variables?</a:t>
            </a:r>
          </a:p>
          <a:p>
            <a:pPr lvl="1"/>
            <a:r>
              <a:rPr lang="en-US" dirty="0"/>
              <a:t>Which center countries?</a:t>
            </a:r>
          </a:p>
          <a:p>
            <a:pPr lvl="1"/>
            <a:r>
              <a:rPr lang="en-US" dirty="0"/>
              <a:t>Literature delivers consensus (VIX), but check with many variables, countries</a:t>
            </a:r>
          </a:p>
          <a:p>
            <a:pPr marL="514350" indent="-514350">
              <a:buFont typeface="+mj-lt"/>
              <a:buAutoNum type="arabicPeriod"/>
            </a:pPr>
            <a:r>
              <a:rPr lang="en-US" dirty="0"/>
              <a:t>(Indirect) Examine observable </a:t>
            </a:r>
            <a:r>
              <a:rPr lang="en-US" i="1" dirty="0"/>
              <a:t>commonality </a:t>
            </a:r>
            <a:r>
              <a:rPr lang="en-US" dirty="0"/>
              <a:t>via factors</a:t>
            </a:r>
            <a:endParaRPr lang="en-US" i="1" dirty="0"/>
          </a:p>
          <a:p>
            <a:pPr lvl="1"/>
            <a:r>
              <a:rPr lang="en-US" dirty="0"/>
              <a:t>Extract common dynamic factors (following Rey)</a:t>
            </a:r>
          </a:p>
          <a:p>
            <a:pPr lvl="1"/>
            <a:r>
              <a:rPr lang="en-US" dirty="0"/>
              <a:t>Attribute </a:t>
            </a:r>
            <a:r>
              <a:rPr lang="en-US" i="1" dirty="0"/>
              <a:t>all</a:t>
            </a:r>
            <a:r>
              <a:rPr lang="en-US" dirty="0"/>
              <a:t> commonality to GFCy to be conservative, establish upper bound for GFCy impact</a:t>
            </a:r>
          </a:p>
          <a:p>
            <a:pPr lvl="2"/>
            <a:r>
              <a:rPr lang="en-US" dirty="0"/>
              <a:t>Ignore correlated shocks </a:t>
            </a:r>
            <a:r>
              <a:rPr lang="en-US" dirty="0" err="1"/>
              <a:t>bc</a:t>
            </a:r>
            <a:r>
              <a:rPr lang="en-US" dirty="0"/>
              <a:t> commodity price movements, sunspots, contagion, etc.</a:t>
            </a:r>
          </a:p>
          <a:p>
            <a:pPr lvl="1"/>
            <a:endParaRPr lang="en-US" dirty="0"/>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a:t>Rose: Quantifying Global Financial Cycle on Capital Flows</a:t>
            </a:r>
          </a:p>
        </p:txBody>
      </p:sp>
      <p:sp>
        <p:nvSpPr>
          <p:cNvPr id="5" name="Slide Number Placeholder 4"/>
          <p:cNvSpPr>
            <a:spLocks noGrp="1"/>
          </p:cNvSpPr>
          <p:nvPr>
            <p:ph type="sldNum" sz="quarter" idx="12"/>
          </p:nvPr>
        </p:nvSpPr>
        <p:spPr/>
        <p:txBody>
          <a:bodyPr/>
          <a:lstStyle/>
          <a:p>
            <a:fld id="{CDBC13AE-B279-4A9D-8AEA-6AC1C20B1855}" type="slidenum">
              <a:rPr lang="en-US" smtClean="0"/>
              <a:t>7</a:t>
            </a:fld>
            <a:endParaRPr lang="en-US" dirty="0"/>
          </a:p>
        </p:txBody>
      </p:sp>
    </p:spTree>
    <p:extLst>
      <p:ext uri="{BB962C8B-B14F-4D97-AF65-F5344CB8AC3E}">
        <p14:creationId xmlns:p14="http://schemas.microsoft.com/office/powerpoint/2010/main" val="36400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Fundamentals: Volatility</a:t>
            </a:r>
          </a:p>
        </p:txBody>
      </p:sp>
      <p:sp>
        <p:nvSpPr>
          <p:cNvPr id="3" name="Content Placeholder 2"/>
          <p:cNvSpPr>
            <a:spLocks noGrp="1"/>
          </p:cNvSpPr>
          <p:nvPr>
            <p:ph idx="1"/>
          </p:nvPr>
        </p:nvSpPr>
        <p:spPr/>
        <p:txBody>
          <a:bodyPr/>
          <a:lstStyle/>
          <a:p>
            <a:r>
              <a:rPr lang="en-US" dirty="0"/>
              <a:t>VIX as consensus</a:t>
            </a:r>
          </a:p>
          <a:p>
            <a:pPr lvl="1"/>
            <a:r>
              <a:rPr lang="en-US" dirty="0"/>
              <a:t>Ticker symbol for CBOE implied near-term volatility of S&amp;P 500 index options (end of quarter)</a:t>
            </a:r>
          </a:p>
          <a:p>
            <a:pPr lvl="1"/>
            <a:r>
              <a:rPr lang="en-US" dirty="0"/>
              <a:t>Used extensively in literature: e.g., Passari and Rey (2015, p683) VIX as “</a:t>
            </a:r>
            <a:r>
              <a:rPr lang="en-US" b="1" i="1" u="sng" dirty="0">
                <a:solidFill>
                  <a:srgbClr val="FF0000"/>
                </a:solidFill>
              </a:rPr>
              <a:t>our proxy for the global financial cycle</a:t>
            </a:r>
            <a:r>
              <a:rPr lang="en-US" u="sng" dirty="0"/>
              <a:t> </a:t>
            </a:r>
            <a:r>
              <a:rPr lang="en-US" dirty="0"/>
              <a:t>... </a:t>
            </a:r>
            <a:r>
              <a:rPr lang="en-US" b="1" i="1" u="sng" dirty="0">
                <a:solidFill>
                  <a:srgbClr val="FF0000"/>
                </a:solidFill>
              </a:rPr>
              <a:t>Large gross cross-border flows are moving in tandem across countries</a:t>
            </a:r>
            <a:r>
              <a:rPr lang="en-US" b="1" i="1" dirty="0">
                <a:solidFill>
                  <a:srgbClr val="FF0000"/>
                </a:solidFill>
              </a:rPr>
              <a:t> </a:t>
            </a:r>
            <a:r>
              <a:rPr lang="en-US" i="1" dirty="0">
                <a:solidFill>
                  <a:srgbClr val="FF0000"/>
                </a:solidFill>
              </a:rPr>
              <a:t>regardless of the exchange rate regime, they tend to rise in periods of low volatility and risk aversion and decrease in periods of high volatility and risk aversion, </a:t>
            </a:r>
            <a:r>
              <a:rPr lang="en-US" b="1" i="1" u="sng" dirty="0">
                <a:solidFill>
                  <a:srgbClr val="FF0000"/>
                </a:solidFill>
              </a:rPr>
              <a:t>as measured by the VIX</a:t>
            </a:r>
            <a:r>
              <a:rPr lang="en-US" dirty="0"/>
              <a:t>…” </a:t>
            </a:r>
          </a:p>
          <a:p>
            <a:pPr lvl="1"/>
            <a:r>
              <a:rPr lang="en-US" dirty="0"/>
              <a:t>Also used by Cerutti, Claessens, and </a:t>
            </a:r>
            <a:r>
              <a:rPr lang="en-US" dirty="0" err="1"/>
              <a:t>Ratnovski</a:t>
            </a:r>
            <a:r>
              <a:rPr lang="en-US" dirty="0"/>
              <a:t> (2017), Obstfeld et al. (2017), </a:t>
            </a:r>
            <a:r>
              <a:rPr lang="en-US" dirty="0" err="1"/>
              <a:t>Advjiev</a:t>
            </a:r>
            <a:r>
              <a:rPr lang="en-US" dirty="0"/>
              <a:t> et al. (2016), Bruno and Shin (2015a, b), </a:t>
            </a:r>
            <a:r>
              <a:rPr lang="en-US" dirty="0" err="1"/>
              <a:t>Fratzscher</a:t>
            </a:r>
            <a:r>
              <a:rPr lang="en-US" dirty="0"/>
              <a:t> (2012), Forbes and Warnock (2012) ...</a:t>
            </a:r>
          </a:p>
          <a:p>
            <a:pPr lvl="1"/>
            <a:r>
              <a:rPr lang="en-US" dirty="0"/>
              <a:t>Robustness: use VDAX (Germany), VSTOXX (EMU), IVI (UK)</a:t>
            </a:r>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8</a:t>
            </a:fld>
            <a:endParaRPr lang="en-US" dirty="0"/>
          </a:p>
        </p:txBody>
      </p:sp>
    </p:spTree>
    <p:extLst>
      <p:ext uri="{BB962C8B-B14F-4D97-AF65-F5344CB8AC3E}">
        <p14:creationId xmlns:p14="http://schemas.microsoft.com/office/powerpoint/2010/main" val="415366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Fundamentals, continued</a:t>
            </a:r>
          </a:p>
        </p:txBody>
      </p:sp>
      <p:sp>
        <p:nvSpPr>
          <p:cNvPr id="3" name="Content Placeholder 2"/>
          <p:cNvSpPr>
            <a:spLocks noGrp="1"/>
          </p:cNvSpPr>
          <p:nvPr>
            <p:ph idx="1"/>
          </p:nvPr>
        </p:nvSpPr>
        <p:spPr/>
        <p:txBody>
          <a:bodyPr/>
          <a:lstStyle/>
          <a:p>
            <a:r>
              <a:rPr lang="en-US" dirty="0"/>
              <a:t>Use seven other fundamentals for sensitivity analysis as well</a:t>
            </a:r>
          </a:p>
          <a:p>
            <a:pPr marL="971550" lvl="1" indent="-514350">
              <a:buFont typeface="+mj-lt"/>
              <a:buAutoNum type="arabicPeriod"/>
            </a:pPr>
            <a:r>
              <a:rPr lang="en-US" dirty="0"/>
              <a:t>Nominal policy interest rate (</a:t>
            </a:r>
            <a:r>
              <a:rPr lang="en-US" dirty="0" err="1"/>
              <a:t>FedFunds</a:t>
            </a:r>
            <a:r>
              <a:rPr lang="en-US" dirty="0"/>
              <a:t>/UK Base/Euro Area deposit)</a:t>
            </a:r>
          </a:p>
          <a:p>
            <a:pPr marL="971550" lvl="1" indent="-514350">
              <a:buFont typeface="+mj-lt"/>
              <a:buAutoNum type="arabicPeriod"/>
            </a:pPr>
            <a:r>
              <a:rPr lang="en-US" i="1" dirty="0"/>
              <a:t>Ex post </a:t>
            </a:r>
            <a:r>
              <a:rPr lang="en-US" dirty="0"/>
              <a:t>real rate (using realized CPI inflation)</a:t>
            </a:r>
          </a:p>
          <a:p>
            <a:pPr marL="971550" lvl="1" indent="-514350">
              <a:buFont typeface="+mj-lt"/>
              <a:buAutoNum type="arabicPeriod"/>
            </a:pPr>
            <a:r>
              <a:rPr lang="en-US" dirty="0"/>
              <a:t>TED spread (3-m LIBOR – government rate)</a:t>
            </a:r>
          </a:p>
          <a:p>
            <a:pPr marL="971550" lvl="1" indent="-514350">
              <a:buFont typeface="+mj-lt"/>
              <a:buAutoNum type="arabicPeriod"/>
            </a:pPr>
            <a:r>
              <a:rPr lang="en-US" dirty="0"/>
              <a:t>Yield curve slope (10yr – 3m government rates)</a:t>
            </a:r>
          </a:p>
          <a:p>
            <a:pPr marL="971550" lvl="1" indent="-514350">
              <a:buFont typeface="+mj-lt"/>
              <a:buAutoNum type="arabicPeriod"/>
            </a:pPr>
            <a:r>
              <a:rPr lang="en-US" dirty="0"/>
              <a:t>GDP growth</a:t>
            </a:r>
          </a:p>
          <a:p>
            <a:pPr marL="971550" lvl="1" indent="-514350">
              <a:buFont typeface="+mj-lt"/>
              <a:buAutoNum type="arabicPeriod"/>
            </a:pPr>
            <a:r>
              <a:rPr lang="en-US" dirty="0"/>
              <a:t>Real effective (CPI) exchange rate growth (Shin)</a:t>
            </a:r>
          </a:p>
          <a:p>
            <a:pPr marL="971550" lvl="1" indent="-514350">
              <a:buFont typeface="+mj-lt"/>
              <a:buAutoNum type="arabicPeriod"/>
            </a:pPr>
            <a:r>
              <a:rPr lang="en-US" dirty="0"/>
              <a:t>M2 growth</a:t>
            </a:r>
          </a:p>
          <a:p>
            <a:r>
              <a:rPr lang="en-US" dirty="0"/>
              <a:t>Default center-economy is USA</a:t>
            </a:r>
          </a:p>
          <a:p>
            <a:pPr lvl="1"/>
            <a:r>
              <a:rPr lang="en-US" dirty="0"/>
              <a:t>Use UK, EMU for sensitivity analysis</a:t>
            </a:r>
          </a:p>
          <a:p>
            <a:pPr lvl="1"/>
            <a:endParaRPr lang="en-US" dirty="0"/>
          </a:p>
        </p:txBody>
      </p:sp>
      <p:sp>
        <p:nvSpPr>
          <p:cNvPr id="4" name="Footer Placeholder 3"/>
          <p:cNvSpPr>
            <a:spLocks noGrp="1"/>
          </p:cNvSpPr>
          <p:nvPr>
            <p:ph type="ftr" sz="quarter" idx="11"/>
          </p:nvPr>
        </p:nvSpPr>
        <p:spPr/>
        <p:txBody>
          <a:bodyPr/>
          <a:lstStyle/>
          <a:p>
            <a:r>
              <a:rPr lang="en-US"/>
              <a:t>Rose: Quantifying Global Financial Cycle on Capital Flows</a:t>
            </a:r>
            <a:endParaRPr lang="en-US" dirty="0"/>
          </a:p>
        </p:txBody>
      </p:sp>
      <p:sp>
        <p:nvSpPr>
          <p:cNvPr id="5" name="Slide Number Placeholder 4"/>
          <p:cNvSpPr>
            <a:spLocks noGrp="1"/>
          </p:cNvSpPr>
          <p:nvPr>
            <p:ph type="sldNum" sz="quarter" idx="12"/>
          </p:nvPr>
        </p:nvSpPr>
        <p:spPr/>
        <p:txBody>
          <a:bodyPr/>
          <a:lstStyle/>
          <a:p>
            <a:fld id="{CDBC13AE-B279-4A9D-8AEA-6AC1C20B1855}" type="slidenum">
              <a:rPr lang="en-US" smtClean="0"/>
              <a:t>9</a:t>
            </a:fld>
            <a:endParaRPr lang="en-US" dirty="0"/>
          </a:p>
        </p:txBody>
      </p:sp>
    </p:spTree>
    <p:extLst>
      <p:ext uri="{BB962C8B-B14F-4D97-AF65-F5344CB8AC3E}">
        <p14:creationId xmlns:p14="http://schemas.microsoft.com/office/powerpoint/2010/main" val="24733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754</TotalTime>
  <Words>3432</Words>
  <Application>Microsoft Office PowerPoint</Application>
  <PresentationFormat>Widescreen</PresentationFormat>
  <Paragraphs>719</Paragraphs>
  <Slides>55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Arial</vt:lpstr>
      <vt:lpstr>Calibri</vt:lpstr>
      <vt:lpstr>Calibri Light</vt:lpstr>
      <vt:lpstr>Cambria Math</vt:lpstr>
      <vt:lpstr>Times New Roman</vt:lpstr>
      <vt:lpstr>Office Theme</vt:lpstr>
      <vt:lpstr>How Important is the Global Financial Cycle? Evidence from Capital Flows</vt:lpstr>
      <vt:lpstr>Q: How Important is Global Financial Cycle for Capital Flows?</vt:lpstr>
      <vt:lpstr>Key Finding: Effects of Global Financial Cycle on capital flows just not that important</vt:lpstr>
      <vt:lpstr>Much Interest in Global Financial Cycle (GFCy)</vt:lpstr>
      <vt:lpstr>Serious Policy Implications</vt:lpstr>
      <vt:lpstr>Identifying GFCy: Empirical Strategy</vt:lpstr>
      <vt:lpstr>Two Approaches to Measuring GFCy</vt:lpstr>
      <vt:lpstr>Fundamentals: Volatility</vt:lpstr>
      <vt:lpstr>Fundamentals, continued</vt:lpstr>
      <vt:lpstr>Capital Flow Data: Also Conventional</vt:lpstr>
      <vt:lpstr>Factors: Measuring Capital Flow Commonality</vt:lpstr>
      <vt:lpstr>(National) Capital Flow Equations</vt:lpstr>
      <vt:lpstr>(National) Capital Flow Equations, continued</vt:lpstr>
      <vt:lpstr>National Capital Flow Time-Series Regressions</vt:lpstr>
      <vt:lpstr>Zooming in to the top-left</vt:lpstr>
      <vt:lpstr>Sensitivity Analysis</vt:lpstr>
      <vt:lpstr>Box Plots: National Capital Flows Time-Series</vt:lpstr>
      <vt:lpstr>Different Specifications</vt:lpstr>
      <vt:lpstr>Different Samples</vt:lpstr>
      <vt:lpstr>Cutting the Sample Further</vt:lpstr>
      <vt:lpstr>Summary</vt:lpstr>
      <vt:lpstr>Conclusion</vt:lpstr>
      <vt:lpstr>Auxiliary Material</vt:lpstr>
      <vt:lpstr>More Motivation</vt:lpstr>
      <vt:lpstr>External Influences and the Blame Game</vt:lpstr>
      <vt:lpstr>Country List</vt:lpstr>
      <vt:lpstr>Quick Peek at Capital Flows and VIX: Little</vt:lpstr>
      <vt:lpstr>(Interestingly) Dismal Factor Results</vt:lpstr>
      <vt:lpstr>Capital Flow Factors and the VIX</vt:lpstr>
      <vt:lpstr>Factors of Advanced, Emerging Countries</vt:lpstr>
      <vt:lpstr>Advanced and Emerging Economies</vt:lpstr>
      <vt:lpstr>Price and Quantity Factors</vt:lpstr>
      <vt:lpstr>Price Factors and Fear Measures</vt:lpstr>
      <vt:lpstr>Fear Measures and Asset Price Factors</vt:lpstr>
      <vt:lpstr>Capital Flow Panel Regressions</vt:lpstr>
      <vt:lpstr>Impact of Common Time-FE for Fit, Country FE</vt:lpstr>
      <vt:lpstr>Capital Flow Panel Regressions, results</vt:lpstr>
      <vt:lpstr>But ... 2 big restrictions implicit</vt:lpstr>
      <vt:lpstr>Model GFCy directly and indirectly</vt:lpstr>
      <vt:lpstr>Impact of 8 Fundamentals for Fit: Identical Responses, Country FE</vt:lpstr>
      <vt:lpstr>Center-Country Variables explain little variation in capital flows</vt:lpstr>
      <vt:lpstr>Country-Specific Responses to (up to 8) Fundamentals, Country FE</vt:lpstr>
      <vt:lpstr>Better, but not Good</vt:lpstr>
      <vt:lpstr>What About Extreme Events?</vt:lpstr>
      <vt:lpstr>Forbes-Warnock events not explained by center-country phenomena</vt:lpstr>
      <vt:lpstr>Domestic Credit Growth: like Capital Flows</vt:lpstr>
      <vt:lpstr>Domestic Credit Growth</vt:lpstr>
      <vt:lpstr>Suppose GFCy only Relevant during Crises?</vt:lpstr>
      <vt:lpstr>Event Study (8 events)</vt:lpstr>
      <vt:lpstr>Robustness: US$, not VIX (7 events)</vt:lpstr>
      <vt:lpstr>Robustness: lower VIX threshold (19 events)</vt:lpstr>
      <vt:lpstr>Robustness: changes, not levels (12 events)</vt:lpstr>
      <vt:lpstr>FDI Inflows, other Crisis Events</vt:lpstr>
      <vt:lpstr>Robustness: average, not close (7 events)</vt:lpstr>
      <vt:lpstr>Extensions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Rose</dc:creator>
  <cp:lastModifiedBy>Andrew Rose</cp:lastModifiedBy>
  <cp:revision>121</cp:revision>
  <cp:lastPrinted>2017-08-10T07:19:00Z</cp:lastPrinted>
  <dcterms:created xsi:type="dcterms:W3CDTF">2017-05-24T06:09:27Z</dcterms:created>
  <dcterms:modified xsi:type="dcterms:W3CDTF">2017-11-03T12:04:47Z</dcterms:modified>
</cp:coreProperties>
</file>