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9.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0.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2.xml" ContentType="application/vnd.openxmlformats-officedocument.themeOverride+xml"/>
  <Override PartName="/ppt/notesSlides/notesSlide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sldIdLst>
    <p:sldId id="256" r:id="rId2"/>
    <p:sldId id="264" r:id="rId3"/>
    <p:sldId id="265" r:id="rId4"/>
    <p:sldId id="257" r:id="rId5"/>
    <p:sldId id="273" r:id="rId6"/>
    <p:sldId id="258" r:id="rId7"/>
    <p:sldId id="280" r:id="rId8"/>
    <p:sldId id="279" r:id="rId9"/>
    <p:sldId id="281" r:id="rId10"/>
    <p:sldId id="267" r:id="rId11"/>
    <p:sldId id="266" r:id="rId12"/>
    <p:sldId id="324" r:id="rId13"/>
    <p:sldId id="268" r:id="rId14"/>
    <p:sldId id="274" r:id="rId15"/>
    <p:sldId id="272" r:id="rId16"/>
    <p:sldId id="344" r:id="rId17"/>
    <p:sldId id="363" r:id="rId18"/>
    <p:sldId id="346" r:id="rId19"/>
    <p:sldId id="348" r:id="rId20"/>
    <p:sldId id="349" r:id="rId21"/>
    <p:sldId id="350" r:id="rId22"/>
    <p:sldId id="347" r:id="rId23"/>
    <p:sldId id="353" r:id="rId24"/>
    <p:sldId id="355" r:id="rId25"/>
    <p:sldId id="356" r:id="rId26"/>
    <p:sldId id="357" r:id="rId27"/>
    <p:sldId id="358" r:id="rId28"/>
    <p:sldId id="359" r:id="rId29"/>
    <p:sldId id="361" r:id="rId30"/>
    <p:sldId id="362" r:id="rId31"/>
    <p:sldId id="259" r:id="rId32"/>
    <p:sldId id="260" r:id="rId33"/>
    <p:sldId id="261" r:id="rId34"/>
    <p:sldId id="269" r:id="rId35"/>
    <p:sldId id="262" r:id="rId36"/>
    <p:sldId id="275" r:id="rId37"/>
    <p:sldId id="276" r:id="rId38"/>
    <p:sldId id="277" r:id="rId39"/>
    <p:sldId id="278" r:id="rId40"/>
    <p:sldId id="270" r:id="rId41"/>
    <p:sldId id="271" r:id="rId4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5" autoAdjust="0"/>
    <p:restoredTop sz="94660"/>
  </p:normalViewPr>
  <p:slideViewPr>
    <p:cSldViewPr snapToGrid="0">
      <p:cViewPr varScale="1">
        <p:scale>
          <a:sx n="113" d="100"/>
          <a:sy n="113" d="100"/>
        </p:scale>
        <p:origin x="1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ATA1\RES\DOC\OE\Swarnali\Trade_tariff\Breaks\Break_regressions\checked_data\tariff%20results_automatised.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ATA1\RES\DOC\OE\Swarnali\Trade_tariff\Breaks\Break_regressions\checked_data\tariff%20results_automatised.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ATA1\RES\DOC\OE\Swarnali\Trade_tariff\Breaks\Break_regressions\checked_data\tariff%20results_automatised.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ATA1\RES\DOC\OE\Swarnali\Trade_tariff\Breaks\Break_regressions\checked_data\tariff%20results_automatised.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ATA1\RES\DOC\OE\Swarnali\Trade_tariff\Breaks\Break_regressions\checked_data\tariff%20results_automatised.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ATA1\RES\DOC\OE\Swarnali\Trade_tariff\Breaks\Break_regressions\checked_data\tariff%20results_automatised.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ATA1\RES\DOC\OE\Swarnali\Trade_tariff\Breaks\Break_regressions\checked_data\tariff%20results_automatised.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DATA1\RES\DOC\OE\Swarnali\Trade_tariff\Breaks\Break_regressions\checked_data\tariff%20results_automatised.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_baseli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ATA1\RES\DOC\OE\Swarnali\Trade_tariff\Breaks\Break_regressions\checked_data\tariff%20results_automatised.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ATA1\RES\DOC\OE\Swarnali\Trade_tariff\Breaks\Break_regressions\checked_data\tariff%20results_automatised.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DATA1\RES\DOC\OE\Swarnali\Trade_tariff\Breaks\Break_regressions\checked_data\tariff%20results_automat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0-AF45-4E9C-836C-AD8D5C1253A1}"/>
            </c:ext>
          </c:extLst>
        </c:ser>
        <c:ser>
          <c:idx val="3"/>
          <c:order val="1"/>
          <c:spPr>
            <a:ln w="79375"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AF45-4E9C-836C-AD8D5C1253A1}"/>
            </c:ext>
          </c:extLst>
        </c:ser>
        <c:ser>
          <c:idx val="0"/>
          <c:order val="2"/>
          <c:spPr>
            <a:ln w="76200"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F45-4E9C-836C-AD8D5C1253A1}"/>
            </c:ext>
          </c:extLst>
        </c:ser>
        <c:dLbls>
          <c:showLegendKey val="0"/>
          <c:showVal val="0"/>
          <c:showCatName val="0"/>
          <c:showSerName val="0"/>
          <c:showPercent val="0"/>
          <c:showBubbleSize val="0"/>
        </c:dLbls>
        <c:smooth val="0"/>
        <c:axId val="286962256"/>
        <c:axId val="286965784"/>
      </c:lineChart>
      <c:catAx>
        <c:axId val="2869622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86965784"/>
        <c:crosses val="autoZero"/>
        <c:auto val="1"/>
        <c:lblAlgn val="ctr"/>
        <c:lblOffset val="100"/>
        <c:noMultiLvlLbl val="0"/>
      </c:catAx>
      <c:valAx>
        <c:axId val="286965784"/>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86962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Data_negshock!$H$40:$H$46</c:f>
              <c:numCache>
                <c:formatCode>General</c:formatCode>
                <c:ptCount val="7"/>
                <c:pt idx="0">
                  <c:v>0</c:v>
                </c:pt>
                <c:pt idx="1">
                  <c:v>0.3147175516610965</c:v>
                </c:pt>
                <c:pt idx="2">
                  <c:v>0.10347986645819619</c:v>
                </c:pt>
                <c:pt idx="3">
                  <c:v>4.6640317599847915E-2</c:v>
                </c:pt>
                <c:pt idx="4">
                  <c:v>-3.8403792970092034E-2</c:v>
                </c:pt>
                <c:pt idx="5">
                  <c:v>-0.12171652442403139</c:v>
                </c:pt>
                <c:pt idx="6">
                  <c:v>-0.12659917988427913</c:v>
                </c:pt>
              </c:numCache>
            </c:numRef>
          </c:val>
          <c:smooth val="0"/>
          <c:extLst>
            <c:ext xmlns:c16="http://schemas.microsoft.com/office/drawing/2014/chart" uri="{C3380CC4-5D6E-409C-BE32-E72D297353CC}">
              <c16:uniqueId val="{00000000-F040-4507-A300-56AFE531F9DD}"/>
            </c:ext>
          </c:extLst>
        </c:ser>
        <c:ser>
          <c:idx val="1"/>
          <c:order val="1"/>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Data_negshock!$I$40:$I$46</c:f>
              <c:numCache>
                <c:formatCode>General</c:formatCode>
                <c:ptCount val="7"/>
                <c:pt idx="0">
                  <c:v>0</c:v>
                </c:pt>
                <c:pt idx="1">
                  <c:v>9.3996805537584466E-2</c:v>
                </c:pt>
                <c:pt idx="2">
                  <c:v>-0.23690476272215738</c:v>
                </c:pt>
                <c:pt idx="3">
                  <c:v>-0.33838722188439085</c:v>
                </c:pt>
                <c:pt idx="4">
                  <c:v>-0.4336911789252651</c:v>
                </c:pt>
                <c:pt idx="5">
                  <c:v>-0.61934794616180422</c:v>
                </c:pt>
                <c:pt idx="6">
                  <c:v>-0.68274051751597264</c:v>
                </c:pt>
              </c:numCache>
            </c:numRef>
          </c:val>
          <c:smooth val="0"/>
          <c:extLst>
            <c:ext xmlns:c16="http://schemas.microsoft.com/office/drawing/2014/chart" uri="{C3380CC4-5D6E-409C-BE32-E72D297353CC}">
              <c16:uniqueId val="{00000001-F040-4507-A300-56AFE531F9DD}"/>
            </c:ext>
          </c:extLst>
        </c:ser>
        <c:ser>
          <c:idx val="2"/>
          <c:order val="2"/>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Data_negshock!$J$40:$J$46</c:f>
              <c:numCache>
                <c:formatCode>General</c:formatCode>
                <c:ptCount val="7"/>
                <c:pt idx="0">
                  <c:v>0</c:v>
                </c:pt>
                <c:pt idx="1">
                  <c:v>0.53543829778460861</c:v>
                </c:pt>
                <c:pt idx="2">
                  <c:v>0.44386449563854979</c:v>
                </c:pt>
                <c:pt idx="3">
                  <c:v>0.43166785708408667</c:v>
                </c:pt>
                <c:pt idx="4">
                  <c:v>0.35688359298508104</c:v>
                </c:pt>
                <c:pt idx="5">
                  <c:v>0.3759148973137415</c:v>
                </c:pt>
                <c:pt idx="6">
                  <c:v>0.42954215774741439</c:v>
                </c:pt>
              </c:numCache>
            </c:numRef>
          </c:val>
          <c:smooth val="0"/>
          <c:extLst>
            <c:ext xmlns:c16="http://schemas.microsoft.com/office/drawing/2014/chart" uri="{C3380CC4-5D6E-409C-BE32-E72D297353CC}">
              <c16:uniqueId val="{00000002-F040-4507-A300-56AFE531F9DD}"/>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040-4507-A300-56AFE531F9DD}"/>
            </c:ext>
          </c:extLst>
        </c:ser>
        <c:dLbls>
          <c:showLegendKey val="0"/>
          <c:showVal val="0"/>
          <c:showCatName val="0"/>
          <c:showSerName val="0"/>
          <c:showPercent val="0"/>
          <c:showBubbleSize val="0"/>
        </c:dLbls>
        <c:smooth val="0"/>
        <c:axId val="292378952"/>
        <c:axId val="292376208"/>
      </c:lineChart>
      <c:catAx>
        <c:axId val="2923789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6208"/>
        <c:crosses val="autoZero"/>
        <c:auto val="1"/>
        <c:lblAlgn val="ctr"/>
        <c:lblOffset val="100"/>
        <c:noMultiLvlLbl val="0"/>
      </c:catAx>
      <c:valAx>
        <c:axId val="2923762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895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Data_ae!$H$4:$H$10</c:f>
              <c:numCache>
                <c:formatCode>General</c:formatCode>
                <c:ptCount val="7"/>
                <c:pt idx="0">
                  <c:v>0</c:v>
                </c:pt>
                <c:pt idx="1">
                  <c:v>-4.6505227388860655E-2</c:v>
                </c:pt>
                <c:pt idx="2">
                  <c:v>-0.22754522053794937</c:v>
                </c:pt>
                <c:pt idx="3">
                  <c:v>-0.70447294057477272</c:v>
                </c:pt>
                <c:pt idx="4">
                  <c:v>-0.8230106543440372</c:v>
                </c:pt>
                <c:pt idx="5">
                  <c:v>-1.0779566142518073</c:v>
                </c:pt>
                <c:pt idx="6">
                  <c:v>-1.0574263864617794</c:v>
                </c:pt>
              </c:numCache>
            </c:numRef>
          </c:val>
          <c:smooth val="0"/>
          <c:extLst>
            <c:ext xmlns:c16="http://schemas.microsoft.com/office/drawing/2014/chart" uri="{C3380CC4-5D6E-409C-BE32-E72D297353CC}">
              <c16:uniqueId val="{00000000-EDEA-4E0F-AD9A-856ADED45CFA}"/>
            </c:ext>
          </c:extLst>
        </c:ser>
        <c:ser>
          <c:idx val="3"/>
          <c:order val="1"/>
          <c:spPr>
            <a:ln w="76200" cap="rnd">
              <a:solidFill>
                <a:srgbClr val="4F81BD"/>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Data_ae!$I$4:$I$10</c:f>
              <c:numCache>
                <c:formatCode>General</c:formatCode>
                <c:ptCount val="7"/>
                <c:pt idx="0">
                  <c:v>0</c:v>
                </c:pt>
                <c:pt idx="1">
                  <c:v>-0.32849137565234326</c:v>
                </c:pt>
                <c:pt idx="2">
                  <c:v>-0.74992488806162338</c:v>
                </c:pt>
                <c:pt idx="3">
                  <c:v>-1.4711114025269791</c:v>
                </c:pt>
                <c:pt idx="4">
                  <c:v>-1.7245064428924561</c:v>
                </c:pt>
                <c:pt idx="5">
                  <c:v>-2.0786678015605622</c:v>
                </c:pt>
                <c:pt idx="6">
                  <c:v>-2.1609624382858454</c:v>
                </c:pt>
              </c:numCache>
            </c:numRef>
          </c:val>
          <c:smooth val="0"/>
          <c:extLst>
            <c:ext xmlns:c16="http://schemas.microsoft.com/office/drawing/2014/chart" uri="{C3380CC4-5D6E-409C-BE32-E72D297353CC}">
              <c16:uniqueId val="{00000001-EDEA-4E0F-AD9A-856ADED45CFA}"/>
            </c:ext>
          </c:extLst>
        </c:ser>
        <c:ser>
          <c:idx val="0"/>
          <c:order val="2"/>
          <c:spPr>
            <a:ln w="76200" cap="rnd">
              <a:solidFill>
                <a:schemeClr val="accent1"/>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Data_ae!$J$4:$J$10</c:f>
              <c:numCache>
                <c:formatCode>General</c:formatCode>
                <c:ptCount val="7"/>
                <c:pt idx="0">
                  <c:v>0</c:v>
                </c:pt>
                <c:pt idx="1">
                  <c:v>0.23548092087462194</c:v>
                </c:pt>
                <c:pt idx="2">
                  <c:v>0.29483444698572486</c:v>
                </c:pt>
                <c:pt idx="3">
                  <c:v>6.2165521377433995E-2</c:v>
                </c:pt>
                <c:pt idx="4">
                  <c:v>7.8485134204382023E-2</c:v>
                </c:pt>
                <c:pt idx="5">
                  <c:v>-7.7245426943052531E-2</c:v>
                </c:pt>
                <c:pt idx="6">
                  <c:v>4.6109665362286355E-2</c:v>
                </c:pt>
              </c:numCache>
            </c:numRef>
          </c:val>
          <c:smooth val="0"/>
          <c:extLst>
            <c:ext xmlns:c16="http://schemas.microsoft.com/office/drawing/2014/chart" uri="{C3380CC4-5D6E-409C-BE32-E72D297353CC}">
              <c16:uniqueId val="{00000002-EDEA-4E0F-AD9A-856ADED45CFA}"/>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EDEA-4E0F-AD9A-856ADED45CFA}"/>
            </c:ext>
          </c:extLst>
        </c:ser>
        <c:dLbls>
          <c:showLegendKey val="0"/>
          <c:showVal val="0"/>
          <c:showCatName val="0"/>
          <c:showSerName val="0"/>
          <c:showPercent val="0"/>
          <c:showBubbleSize val="0"/>
        </c:dLbls>
        <c:smooth val="0"/>
        <c:axId val="292376600"/>
        <c:axId val="292377776"/>
      </c:lineChart>
      <c:catAx>
        <c:axId val="29237660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7776"/>
        <c:crosses val="autoZero"/>
        <c:auto val="1"/>
        <c:lblAlgn val="ctr"/>
        <c:lblOffset val="100"/>
        <c:noMultiLvlLbl val="0"/>
      </c:catAx>
      <c:valAx>
        <c:axId val="292377776"/>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6600"/>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ysClr val="windowText" lastClr="000000"/>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3B9E-4B8E-83C5-2FAA72B9AFEC}"/>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3B9E-4B8E-83C5-2FAA72B9AFEC}"/>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3B9E-4B8E-83C5-2FAA72B9AFEC}"/>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3B9E-4B8E-83C5-2FAA72B9AFEC}"/>
            </c:ext>
          </c:extLst>
        </c:ser>
        <c:dLbls>
          <c:showLegendKey val="0"/>
          <c:showVal val="0"/>
          <c:showCatName val="0"/>
          <c:showSerName val="0"/>
          <c:showPercent val="0"/>
          <c:showBubbleSize val="0"/>
        </c:dLbls>
        <c:smooth val="0"/>
        <c:axId val="292378168"/>
        <c:axId val="292378560"/>
      </c:lineChart>
      <c:catAx>
        <c:axId val="2923781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8560"/>
        <c:crosses val="autoZero"/>
        <c:auto val="1"/>
        <c:lblAlgn val="ctr"/>
        <c:lblOffset val="100"/>
        <c:noMultiLvlLbl val="0"/>
      </c:catAx>
      <c:valAx>
        <c:axId val="292378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8168"/>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Data_nonae!$H$4:$H$10</c:f>
              <c:numCache>
                <c:formatCode>General</c:formatCode>
                <c:ptCount val="7"/>
                <c:pt idx="0">
                  <c:v>0</c:v>
                </c:pt>
                <c:pt idx="1">
                  <c:v>6.4087706466740918E-2</c:v>
                </c:pt>
                <c:pt idx="2">
                  <c:v>2.8481712021486598E-3</c:v>
                </c:pt>
                <c:pt idx="3">
                  <c:v>-0.1600217324524652</c:v>
                </c:pt>
                <c:pt idx="4">
                  <c:v>-0.15599440400395542</c:v>
                </c:pt>
                <c:pt idx="5">
                  <c:v>-0.30937899727933105</c:v>
                </c:pt>
                <c:pt idx="6">
                  <c:v>-0.34355591772068289</c:v>
                </c:pt>
              </c:numCache>
            </c:numRef>
          </c:val>
          <c:smooth val="0"/>
          <c:extLst>
            <c:ext xmlns:c16="http://schemas.microsoft.com/office/drawing/2014/chart" uri="{C3380CC4-5D6E-409C-BE32-E72D297353CC}">
              <c16:uniqueId val="{00000000-42B0-4DF8-8E99-15BBDD1E8E2C}"/>
            </c:ext>
          </c:extLst>
        </c:ser>
        <c:ser>
          <c:idx val="3"/>
          <c:order val="1"/>
          <c:spPr>
            <a:ln w="76200" cap="rnd">
              <a:solidFill>
                <a:srgbClr val="4F81BD"/>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Data_nonae!$I$4:$I$10</c:f>
              <c:numCache>
                <c:formatCode>General</c:formatCode>
                <c:ptCount val="7"/>
                <c:pt idx="0">
                  <c:v>0</c:v>
                </c:pt>
                <c:pt idx="1">
                  <c:v>-0.11345681775318599</c:v>
                </c:pt>
                <c:pt idx="2">
                  <c:v>-0.25071714757516872</c:v>
                </c:pt>
                <c:pt idx="3">
                  <c:v>-0.4939594891092266</c:v>
                </c:pt>
                <c:pt idx="4">
                  <c:v>-0.52770720244491709</c:v>
                </c:pt>
                <c:pt idx="5">
                  <c:v>-0.72283942366453258</c:v>
                </c:pt>
                <c:pt idx="6">
                  <c:v>-0.76871032395716532</c:v>
                </c:pt>
              </c:numCache>
            </c:numRef>
          </c:val>
          <c:smooth val="0"/>
          <c:extLst>
            <c:ext xmlns:c16="http://schemas.microsoft.com/office/drawing/2014/chart" uri="{C3380CC4-5D6E-409C-BE32-E72D297353CC}">
              <c16:uniqueId val="{00000001-42B0-4DF8-8E99-15BBDD1E8E2C}"/>
            </c:ext>
          </c:extLst>
        </c:ser>
        <c:ser>
          <c:idx val="0"/>
          <c:order val="2"/>
          <c:spPr>
            <a:ln w="76200" cap="rnd">
              <a:solidFill>
                <a:schemeClr val="accent1"/>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Data_nonae!$J$4:$J$10</c:f>
              <c:numCache>
                <c:formatCode>General</c:formatCode>
                <c:ptCount val="7"/>
                <c:pt idx="0">
                  <c:v>0</c:v>
                </c:pt>
                <c:pt idx="1">
                  <c:v>0.24163223068666784</c:v>
                </c:pt>
                <c:pt idx="2">
                  <c:v>0.25641348997946606</c:v>
                </c:pt>
                <c:pt idx="3">
                  <c:v>0.17391602420429608</c:v>
                </c:pt>
                <c:pt idx="4">
                  <c:v>0.21571839443700622</c:v>
                </c:pt>
                <c:pt idx="5">
                  <c:v>0.10408142910587043</c:v>
                </c:pt>
                <c:pt idx="6">
                  <c:v>8.1598488515799386E-2</c:v>
                </c:pt>
              </c:numCache>
            </c:numRef>
          </c:val>
          <c:smooth val="0"/>
          <c:extLst>
            <c:ext xmlns:c16="http://schemas.microsoft.com/office/drawing/2014/chart" uri="{C3380CC4-5D6E-409C-BE32-E72D297353CC}">
              <c16:uniqueId val="{00000002-42B0-4DF8-8E99-15BBDD1E8E2C}"/>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2B0-4DF8-8E99-15BBDD1E8E2C}"/>
            </c:ext>
          </c:extLst>
        </c:ser>
        <c:dLbls>
          <c:showLegendKey val="0"/>
          <c:showVal val="0"/>
          <c:showCatName val="0"/>
          <c:showSerName val="0"/>
          <c:showPercent val="0"/>
          <c:showBubbleSize val="0"/>
        </c:dLbls>
        <c:smooth val="0"/>
        <c:axId val="292379736"/>
        <c:axId val="292373072"/>
      </c:lineChart>
      <c:catAx>
        <c:axId val="292379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92373072"/>
        <c:crosses val="autoZero"/>
        <c:auto val="1"/>
        <c:lblAlgn val="ctr"/>
        <c:lblOffset val="100"/>
        <c:noMultiLvlLbl val="0"/>
      </c:catAx>
      <c:valAx>
        <c:axId val="2923730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92379736"/>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Data_nonae!$H$40:$H$46</c:f>
              <c:numCache>
                <c:formatCode>General</c:formatCode>
                <c:ptCount val="7"/>
                <c:pt idx="0">
                  <c:v>0</c:v>
                </c:pt>
                <c:pt idx="1">
                  <c:v>0.14204840319938958</c:v>
                </c:pt>
                <c:pt idx="2">
                  <c:v>-3.1371612921240737E-2</c:v>
                </c:pt>
                <c:pt idx="3">
                  <c:v>-0.19021135117448867</c:v>
                </c:pt>
                <c:pt idx="4">
                  <c:v>-0.34696951361121608</c:v>
                </c:pt>
                <c:pt idx="5">
                  <c:v>-0.43885586316548292</c:v>
                </c:pt>
                <c:pt idx="6">
                  <c:v>-0.77027191187627608</c:v>
                </c:pt>
              </c:numCache>
            </c:numRef>
          </c:val>
          <c:smooth val="0"/>
          <c:extLst>
            <c:ext xmlns:c16="http://schemas.microsoft.com/office/drawing/2014/chart" uri="{C3380CC4-5D6E-409C-BE32-E72D297353CC}">
              <c16:uniqueId val="{00000000-5B67-4C07-A2EA-47833B44EBB8}"/>
            </c:ext>
          </c:extLst>
        </c:ser>
        <c:ser>
          <c:idx val="1"/>
          <c:order val="1"/>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Data_nonae!$I$40:$I$46</c:f>
              <c:numCache>
                <c:formatCode>General</c:formatCode>
                <c:ptCount val="7"/>
                <c:pt idx="0">
                  <c:v>0</c:v>
                </c:pt>
                <c:pt idx="1">
                  <c:v>-0.15609483816350531</c:v>
                </c:pt>
                <c:pt idx="2">
                  <c:v>-0.44159631846116387</c:v>
                </c:pt>
                <c:pt idx="3">
                  <c:v>-0.61263892936820807</c:v>
                </c:pt>
                <c:pt idx="4">
                  <c:v>-0.71867322530479394</c:v>
                </c:pt>
                <c:pt idx="5">
                  <c:v>-0.92129036393555908</c:v>
                </c:pt>
                <c:pt idx="6">
                  <c:v>-1.341386077305573</c:v>
                </c:pt>
              </c:numCache>
            </c:numRef>
          </c:val>
          <c:smooth val="0"/>
          <c:extLst>
            <c:ext xmlns:c16="http://schemas.microsoft.com/office/drawing/2014/chart" uri="{C3380CC4-5D6E-409C-BE32-E72D297353CC}">
              <c16:uniqueId val="{00000001-5B67-4C07-A2EA-47833B44EBB8}"/>
            </c:ext>
          </c:extLst>
        </c:ser>
        <c:ser>
          <c:idx val="2"/>
          <c:order val="2"/>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Data_nonae!$J$40:$J$46</c:f>
              <c:numCache>
                <c:formatCode>General</c:formatCode>
                <c:ptCount val="7"/>
                <c:pt idx="0">
                  <c:v>0</c:v>
                </c:pt>
                <c:pt idx="1">
                  <c:v>0.44019164456228449</c:v>
                </c:pt>
                <c:pt idx="2">
                  <c:v>0.37885309261868244</c:v>
                </c:pt>
                <c:pt idx="3">
                  <c:v>0.23221622701923078</c:v>
                </c:pt>
                <c:pt idx="4">
                  <c:v>2.4734198082361807E-2</c:v>
                </c:pt>
                <c:pt idx="5">
                  <c:v>4.3578637604593337E-2</c:v>
                </c:pt>
                <c:pt idx="6">
                  <c:v>-0.1991577464469792</c:v>
                </c:pt>
              </c:numCache>
            </c:numRef>
          </c:val>
          <c:smooth val="0"/>
          <c:extLst>
            <c:ext xmlns:c16="http://schemas.microsoft.com/office/drawing/2014/chart" uri="{C3380CC4-5D6E-409C-BE32-E72D297353CC}">
              <c16:uniqueId val="{00000002-5B67-4C07-A2EA-47833B44EBB8}"/>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B67-4C07-A2EA-47833B44EBB8}"/>
            </c:ext>
          </c:extLst>
        </c:ser>
        <c:dLbls>
          <c:showLegendKey val="0"/>
          <c:showVal val="0"/>
          <c:showCatName val="0"/>
          <c:showSerName val="0"/>
          <c:showPercent val="0"/>
          <c:showBubbleSize val="0"/>
        </c:dLbls>
        <c:smooth val="0"/>
        <c:axId val="292373464"/>
        <c:axId val="292374640"/>
      </c:lineChart>
      <c:catAx>
        <c:axId val="2923734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4640"/>
        <c:crosses val="autoZero"/>
        <c:auto val="1"/>
        <c:lblAlgn val="ctr"/>
        <c:lblOffset val="100"/>
        <c:noMultiLvlLbl val="0"/>
      </c:catAx>
      <c:valAx>
        <c:axId val="2923746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346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Data_expansion!$H$4:$H$10</c:f>
              <c:numCache>
                <c:formatCode>General</c:formatCode>
                <c:ptCount val="7"/>
                <c:pt idx="0">
                  <c:v>0</c:v>
                </c:pt>
                <c:pt idx="1">
                  <c:v>-0.52281732400842007</c:v>
                </c:pt>
                <c:pt idx="2">
                  <c:v>-0.70590328002031888</c:v>
                </c:pt>
                <c:pt idx="3">
                  <c:v>-1.0622323983840645</c:v>
                </c:pt>
                <c:pt idx="4">
                  <c:v>-1.135664789873734</c:v>
                </c:pt>
                <c:pt idx="5">
                  <c:v>-1.1024219539202751</c:v>
                </c:pt>
                <c:pt idx="6">
                  <c:v>-1.0215659213952721</c:v>
                </c:pt>
              </c:numCache>
            </c:numRef>
          </c:val>
          <c:smooth val="0"/>
          <c:extLst>
            <c:ext xmlns:c16="http://schemas.microsoft.com/office/drawing/2014/chart" uri="{C3380CC4-5D6E-409C-BE32-E72D297353CC}">
              <c16:uniqueId val="{00000000-406C-4D9B-AFC9-7433225F5854}"/>
            </c:ext>
          </c:extLst>
        </c:ser>
        <c:ser>
          <c:idx val="3"/>
          <c:order val="1"/>
          <c:spPr>
            <a:ln w="76200" cap="rnd">
              <a:solidFill>
                <a:srgbClr val="4F81BD"/>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Data_expansion!$I$4:$I$10</c:f>
              <c:numCache>
                <c:formatCode>General</c:formatCode>
                <c:ptCount val="7"/>
                <c:pt idx="0">
                  <c:v>0</c:v>
                </c:pt>
                <c:pt idx="1">
                  <c:v>-0.94720991132386423</c:v>
                </c:pt>
                <c:pt idx="2">
                  <c:v>-1.2781585661758663</c:v>
                </c:pt>
                <c:pt idx="3">
                  <c:v>-1.7168637676916756</c:v>
                </c:pt>
                <c:pt idx="4">
                  <c:v>-1.8461391147181503</c:v>
                </c:pt>
                <c:pt idx="5">
                  <c:v>-1.9423592927255993</c:v>
                </c:pt>
                <c:pt idx="6">
                  <c:v>-1.9459717766319271</c:v>
                </c:pt>
              </c:numCache>
            </c:numRef>
          </c:val>
          <c:smooth val="0"/>
          <c:extLst>
            <c:ext xmlns:c16="http://schemas.microsoft.com/office/drawing/2014/chart" uri="{C3380CC4-5D6E-409C-BE32-E72D297353CC}">
              <c16:uniqueId val="{00000001-406C-4D9B-AFC9-7433225F5854}"/>
            </c:ext>
          </c:extLst>
        </c:ser>
        <c:ser>
          <c:idx val="0"/>
          <c:order val="2"/>
          <c:spPr>
            <a:ln w="76200" cap="rnd">
              <a:solidFill>
                <a:schemeClr val="accent1"/>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Data_expansion!$J$4:$J$10</c:f>
              <c:numCache>
                <c:formatCode>General</c:formatCode>
                <c:ptCount val="7"/>
                <c:pt idx="0">
                  <c:v>0</c:v>
                </c:pt>
                <c:pt idx="1">
                  <c:v>-9.8424736692975773E-2</c:v>
                </c:pt>
                <c:pt idx="2">
                  <c:v>-0.13364799386477141</c:v>
                </c:pt>
                <c:pt idx="3">
                  <c:v>-0.40760102907645329</c:v>
                </c:pt>
                <c:pt idx="4">
                  <c:v>-0.42519046502931784</c:v>
                </c:pt>
                <c:pt idx="5">
                  <c:v>-0.26248461511495053</c:v>
                </c:pt>
                <c:pt idx="6">
                  <c:v>-9.7160066158616915E-2</c:v>
                </c:pt>
              </c:numCache>
            </c:numRef>
          </c:val>
          <c:smooth val="0"/>
          <c:extLst>
            <c:ext xmlns:c16="http://schemas.microsoft.com/office/drawing/2014/chart" uri="{C3380CC4-5D6E-409C-BE32-E72D297353CC}">
              <c16:uniqueId val="{00000002-406C-4D9B-AFC9-7433225F5854}"/>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06C-4D9B-AFC9-7433225F5854}"/>
            </c:ext>
          </c:extLst>
        </c:ser>
        <c:dLbls>
          <c:showLegendKey val="0"/>
          <c:showVal val="0"/>
          <c:showCatName val="0"/>
          <c:showSerName val="0"/>
          <c:showPercent val="0"/>
          <c:showBubbleSize val="0"/>
        </c:dLbls>
        <c:smooth val="0"/>
        <c:axId val="292375032"/>
        <c:axId val="293001728"/>
      </c:lineChart>
      <c:catAx>
        <c:axId val="29237503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1728"/>
        <c:crosses val="autoZero"/>
        <c:auto val="1"/>
        <c:lblAlgn val="ctr"/>
        <c:lblOffset val="100"/>
        <c:noMultiLvlLbl val="0"/>
      </c:catAx>
      <c:valAx>
        <c:axId val="293001728"/>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503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Data_expansion!$H$40:$H$46</c:f>
              <c:numCache>
                <c:formatCode>General</c:formatCode>
                <c:ptCount val="7"/>
                <c:pt idx="0">
                  <c:v>0</c:v>
                </c:pt>
                <c:pt idx="1">
                  <c:v>-0.84548630014769732</c:v>
                </c:pt>
                <c:pt idx="2">
                  <c:v>-1.3075050621081143</c:v>
                </c:pt>
                <c:pt idx="3">
                  <c:v>-1.8072370762892067</c:v>
                </c:pt>
                <c:pt idx="4">
                  <c:v>-1.9519886859185993</c:v>
                </c:pt>
                <c:pt idx="5">
                  <c:v>-1.8346836849309502</c:v>
                </c:pt>
                <c:pt idx="6">
                  <c:v>-1.7181736096858979</c:v>
                </c:pt>
              </c:numCache>
            </c:numRef>
          </c:val>
          <c:smooth val="0"/>
          <c:extLst>
            <c:ext xmlns:c16="http://schemas.microsoft.com/office/drawing/2014/chart" uri="{C3380CC4-5D6E-409C-BE32-E72D297353CC}">
              <c16:uniqueId val="{00000000-2E73-4171-989F-A58F227B13C9}"/>
            </c:ext>
          </c:extLst>
        </c:ser>
        <c:ser>
          <c:idx val="1"/>
          <c:order val="1"/>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Data_expansion!$I$40:$I$46</c:f>
              <c:numCache>
                <c:formatCode>General</c:formatCode>
                <c:ptCount val="7"/>
                <c:pt idx="0">
                  <c:v>0</c:v>
                </c:pt>
                <c:pt idx="1">
                  <c:v>-1.4364749295565633</c:v>
                </c:pt>
                <c:pt idx="2">
                  <c:v>-2.3643582987387117</c:v>
                </c:pt>
                <c:pt idx="3">
                  <c:v>-2.732699021266018</c:v>
                </c:pt>
                <c:pt idx="4">
                  <c:v>-3.0562684530669926</c:v>
                </c:pt>
                <c:pt idx="5">
                  <c:v>-3.0927679051355903</c:v>
                </c:pt>
                <c:pt idx="6">
                  <c:v>-3.0502140280697807</c:v>
                </c:pt>
              </c:numCache>
            </c:numRef>
          </c:val>
          <c:smooth val="0"/>
          <c:extLst>
            <c:ext xmlns:c16="http://schemas.microsoft.com/office/drawing/2014/chart" uri="{C3380CC4-5D6E-409C-BE32-E72D297353CC}">
              <c16:uniqueId val="{00000001-2E73-4171-989F-A58F227B13C9}"/>
            </c:ext>
          </c:extLst>
        </c:ser>
        <c:ser>
          <c:idx val="2"/>
          <c:order val="2"/>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Data_expansion!$J$40:$J$46</c:f>
              <c:numCache>
                <c:formatCode>General</c:formatCode>
                <c:ptCount val="7"/>
                <c:pt idx="0">
                  <c:v>0</c:v>
                </c:pt>
                <c:pt idx="1">
                  <c:v>-0.25449767073883117</c:v>
                </c:pt>
                <c:pt idx="2">
                  <c:v>-0.25065182547751713</c:v>
                </c:pt>
                <c:pt idx="3">
                  <c:v>-0.88177513131239538</c:v>
                </c:pt>
                <c:pt idx="4">
                  <c:v>-0.84770891877020604</c:v>
                </c:pt>
                <c:pt idx="5">
                  <c:v>-0.5765994647263103</c:v>
                </c:pt>
                <c:pt idx="6">
                  <c:v>-0.38613319130201457</c:v>
                </c:pt>
              </c:numCache>
            </c:numRef>
          </c:val>
          <c:smooth val="0"/>
          <c:extLst>
            <c:ext xmlns:c16="http://schemas.microsoft.com/office/drawing/2014/chart" uri="{C3380CC4-5D6E-409C-BE32-E72D297353CC}">
              <c16:uniqueId val="{00000002-2E73-4171-989F-A58F227B13C9}"/>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2E73-4171-989F-A58F227B13C9}"/>
            </c:ext>
          </c:extLst>
        </c:ser>
        <c:dLbls>
          <c:showLegendKey val="0"/>
          <c:showVal val="0"/>
          <c:showCatName val="0"/>
          <c:showSerName val="0"/>
          <c:showPercent val="0"/>
          <c:showBubbleSize val="0"/>
        </c:dLbls>
        <c:smooth val="0"/>
        <c:axId val="293004080"/>
        <c:axId val="293001336"/>
      </c:lineChart>
      <c:catAx>
        <c:axId val="2930040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1336"/>
        <c:crosses val="autoZero"/>
        <c:auto val="1"/>
        <c:lblAlgn val="ctr"/>
        <c:lblOffset val="100"/>
        <c:noMultiLvlLbl val="0"/>
      </c:catAx>
      <c:valAx>
        <c:axId val="2930013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4080"/>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Data_recession!$H$4:$H$10</c:f>
              <c:numCache>
                <c:formatCode>General</c:formatCode>
                <c:ptCount val="7"/>
                <c:pt idx="0">
                  <c:v>0</c:v>
                </c:pt>
                <c:pt idx="1">
                  <c:v>0.641133403574489</c:v>
                </c:pt>
                <c:pt idx="2">
                  <c:v>0.69104664988126596</c:v>
                </c:pt>
                <c:pt idx="3">
                  <c:v>0.67220107148811215</c:v>
                </c:pt>
                <c:pt idx="4">
                  <c:v>0.72444938029535111</c:v>
                </c:pt>
                <c:pt idx="5">
                  <c:v>0.36846057411208749</c:v>
                </c:pt>
                <c:pt idx="6">
                  <c:v>0.21739759486606341</c:v>
                </c:pt>
              </c:numCache>
            </c:numRef>
          </c:val>
          <c:smooth val="0"/>
          <c:extLst>
            <c:ext xmlns:c16="http://schemas.microsoft.com/office/drawing/2014/chart" uri="{C3380CC4-5D6E-409C-BE32-E72D297353CC}">
              <c16:uniqueId val="{00000000-AAD5-4D3D-95FE-F24B72DB6DC5}"/>
            </c:ext>
          </c:extLst>
        </c:ser>
        <c:ser>
          <c:idx val="3"/>
          <c:order val="1"/>
          <c:spPr>
            <a:ln w="76200" cap="rnd">
              <a:solidFill>
                <a:srgbClr val="4F81BD"/>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Data_recession!$I$4:$I$10</c:f>
              <c:numCache>
                <c:formatCode>General</c:formatCode>
                <c:ptCount val="7"/>
                <c:pt idx="0">
                  <c:v>0</c:v>
                </c:pt>
                <c:pt idx="1">
                  <c:v>0.10845055278466594</c:v>
                </c:pt>
                <c:pt idx="2">
                  <c:v>4.5276472664382561E-3</c:v>
                </c:pt>
                <c:pt idx="3">
                  <c:v>-0.19570178086139722</c:v>
                </c:pt>
                <c:pt idx="4">
                  <c:v>-0.17445249136530608</c:v>
                </c:pt>
                <c:pt idx="5">
                  <c:v>-0.57435062774636314</c:v>
                </c:pt>
                <c:pt idx="6">
                  <c:v>-0.69200827717792246</c:v>
                </c:pt>
              </c:numCache>
            </c:numRef>
          </c:val>
          <c:smooth val="0"/>
          <c:extLst>
            <c:ext xmlns:c16="http://schemas.microsoft.com/office/drawing/2014/chart" uri="{C3380CC4-5D6E-409C-BE32-E72D297353CC}">
              <c16:uniqueId val="{00000001-AAD5-4D3D-95FE-F24B72DB6DC5}"/>
            </c:ext>
          </c:extLst>
        </c:ser>
        <c:ser>
          <c:idx val="0"/>
          <c:order val="2"/>
          <c:spPr>
            <a:ln w="76200" cap="rnd">
              <a:solidFill>
                <a:schemeClr val="accent1"/>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Data_recession!$J$4:$J$10</c:f>
              <c:numCache>
                <c:formatCode>General</c:formatCode>
                <c:ptCount val="7"/>
                <c:pt idx="0">
                  <c:v>0</c:v>
                </c:pt>
                <c:pt idx="1">
                  <c:v>1.173816254364312</c:v>
                </c:pt>
                <c:pt idx="2">
                  <c:v>1.3775656524960938</c:v>
                </c:pt>
                <c:pt idx="3">
                  <c:v>1.5401039238376217</c:v>
                </c:pt>
                <c:pt idx="4">
                  <c:v>1.6233512519560083</c:v>
                </c:pt>
                <c:pt idx="5">
                  <c:v>1.3112717759705381</c:v>
                </c:pt>
                <c:pt idx="6">
                  <c:v>1.1268034669100493</c:v>
                </c:pt>
              </c:numCache>
            </c:numRef>
          </c:val>
          <c:smooth val="0"/>
          <c:extLst>
            <c:ext xmlns:c16="http://schemas.microsoft.com/office/drawing/2014/chart" uri="{C3380CC4-5D6E-409C-BE32-E72D297353CC}">
              <c16:uniqueId val="{00000002-AAD5-4D3D-95FE-F24B72DB6DC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AAD5-4D3D-95FE-F24B72DB6DC5}"/>
            </c:ext>
          </c:extLst>
        </c:ser>
        <c:dLbls>
          <c:showLegendKey val="0"/>
          <c:showVal val="0"/>
          <c:showCatName val="0"/>
          <c:showSerName val="0"/>
          <c:showPercent val="0"/>
          <c:showBubbleSize val="0"/>
        </c:dLbls>
        <c:smooth val="0"/>
        <c:axId val="293000944"/>
        <c:axId val="292999376"/>
      </c:lineChart>
      <c:catAx>
        <c:axId val="2930009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999376"/>
        <c:crosses val="autoZero"/>
        <c:auto val="1"/>
        <c:lblAlgn val="ctr"/>
        <c:lblOffset val="100"/>
        <c:noMultiLvlLbl val="0"/>
      </c:catAx>
      <c:valAx>
        <c:axId val="292999376"/>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09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Data_recession!$H$40:$H$46</c:f>
              <c:numCache>
                <c:formatCode>General</c:formatCode>
                <c:ptCount val="7"/>
                <c:pt idx="0">
                  <c:v>0</c:v>
                </c:pt>
                <c:pt idx="1">
                  <c:v>0.95346762270927432</c:v>
                </c:pt>
                <c:pt idx="2">
                  <c:v>1.0268945753227918</c:v>
                </c:pt>
                <c:pt idx="3">
                  <c:v>1.0456604826785625</c:v>
                </c:pt>
                <c:pt idx="4">
                  <c:v>0.88280072977803647</c:v>
                </c:pt>
                <c:pt idx="5">
                  <c:v>0.57671335734240714</c:v>
                </c:pt>
                <c:pt idx="6">
                  <c:v>4.3115957721741871E-2</c:v>
                </c:pt>
              </c:numCache>
            </c:numRef>
          </c:val>
          <c:smooth val="0"/>
          <c:extLst>
            <c:ext xmlns:c16="http://schemas.microsoft.com/office/drawing/2014/chart" uri="{C3380CC4-5D6E-409C-BE32-E72D297353CC}">
              <c16:uniqueId val="{00000000-5001-49A2-ACE8-5123FF397126}"/>
            </c:ext>
          </c:extLst>
        </c:ser>
        <c:ser>
          <c:idx val="1"/>
          <c:order val="1"/>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Data_recession!$I$40:$I$46</c:f>
              <c:numCache>
                <c:formatCode>General</c:formatCode>
                <c:ptCount val="7"/>
                <c:pt idx="0">
                  <c:v>0</c:v>
                </c:pt>
                <c:pt idx="1">
                  <c:v>0.39998363445188662</c:v>
                </c:pt>
                <c:pt idx="2">
                  <c:v>0.22272316350610369</c:v>
                </c:pt>
                <c:pt idx="3">
                  <c:v>0.17613690408608501</c:v>
                </c:pt>
                <c:pt idx="4">
                  <c:v>-0.15245044250117992</c:v>
                </c:pt>
                <c:pt idx="5">
                  <c:v>-0.61667951231540918</c:v>
                </c:pt>
                <c:pt idx="6">
                  <c:v>-1.1029038534317286</c:v>
                </c:pt>
              </c:numCache>
            </c:numRef>
          </c:val>
          <c:smooth val="0"/>
          <c:extLst>
            <c:ext xmlns:c16="http://schemas.microsoft.com/office/drawing/2014/chart" uri="{C3380CC4-5D6E-409C-BE32-E72D297353CC}">
              <c16:uniqueId val="{00000001-5001-49A2-ACE8-5123FF397126}"/>
            </c:ext>
          </c:extLst>
        </c:ser>
        <c:ser>
          <c:idx val="2"/>
          <c:order val="2"/>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Data_recession!$J$40:$J$46</c:f>
              <c:numCache>
                <c:formatCode>General</c:formatCode>
                <c:ptCount val="7"/>
                <c:pt idx="0">
                  <c:v>0</c:v>
                </c:pt>
                <c:pt idx="1">
                  <c:v>1.5069516109666619</c:v>
                </c:pt>
                <c:pt idx="2">
                  <c:v>1.8310659871394801</c:v>
                </c:pt>
                <c:pt idx="3">
                  <c:v>1.9151840612710396</c:v>
                </c:pt>
                <c:pt idx="4">
                  <c:v>1.9180519020572526</c:v>
                </c:pt>
                <c:pt idx="5">
                  <c:v>1.7701062270002232</c:v>
                </c:pt>
                <c:pt idx="6">
                  <c:v>1.1891357688752124</c:v>
                </c:pt>
              </c:numCache>
            </c:numRef>
          </c:val>
          <c:smooth val="0"/>
          <c:extLst>
            <c:ext xmlns:c16="http://schemas.microsoft.com/office/drawing/2014/chart" uri="{C3380CC4-5D6E-409C-BE32-E72D297353CC}">
              <c16:uniqueId val="{00000002-5001-49A2-ACE8-5123FF397126}"/>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001-49A2-ACE8-5123FF397126}"/>
            </c:ext>
          </c:extLst>
        </c:ser>
        <c:dLbls>
          <c:showLegendKey val="0"/>
          <c:showVal val="0"/>
          <c:showCatName val="0"/>
          <c:showSerName val="0"/>
          <c:showPercent val="0"/>
          <c:showBubbleSize val="0"/>
        </c:dLbls>
        <c:smooth val="0"/>
        <c:axId val="292998200"/>
        <c:axId val="293002904"/>
      </c:lineChart>
      <c:catAx>
        <c:axId val="29299820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2904"/>
        <c:crosses val="autoZero"/>
        <c:auto val="1"/>
        <c:lblAlgn val="ctr"/>
        <c:lblOffset val="100"/>
        <c:noMultiLvlLbl val="0"/>
      </c:catAx>
      <c:valAx>
        <c:axId val="2930029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998200"/>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AEE6-428B-B23C-6025A08717F2}"/>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AEE6-428B-B23C-6025A08717F2}"/>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EE6-428B-B23C-6025A08717F2}"/>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AEE6-428B-B23C-6025A08717F2}"/>
            </c:ext>
          </c:extLst>
        </c:ser>
        <c:dLbls>
          <c:showLegendKey val="0"/>
          <c:showVal val="0"/>
          <c:showCatName val="0"/>
          <c:showSerName val="0"/>
          <c:showPercent val="0"/>
          <c:showBubbleSize val="0"/>
        </c:dLbls>
        <c:smooth val="0"/>
        <c:axId val="293003296"/>
        <c:axId val="293003688"/>
      </c:lineChart>
      <c:catAx>
        <c:axId val="2930032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3688"/>
        <c:crosses val="autoZero"/>
        <c:auto val="1"/>
        <c:lblAlgn val="ctr"/>
        <c:lblOffset val="100"/>
        <c:noMultiLvlLbl val="0"/>
      </c:catAx>
      <c:valAx>
        <c:axId val="293003688"/>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3296"/>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0-0031-47A5-BED9-FC353C7BE565}"/>
            </c:ext>
          </c:extLst>
        </c:ser>
        <c:ser>
          <c:idx val="1"/>
          <c:order val="1"/>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0031-47A5-BED9-FC353C7BE565}"/>
            </c:ext>
          </c:extLst>
        </c:ser>
        <c:ser>
          <c:idx val="2"/>
          <c:order val="2"/>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0031-47A5-BED9-FC353C7BE565}"/>
            </c:ext>
          </c:extLst>
        </c:ser>
        <c:dLbls>
          <c:showLegendKey val="0"/>
          <c:showVal val="0"/>
          <c:showCatName val="0"/>
          <c:showSerName val="0"/>
          <c:showPercent val="0"/>
          <c:showBubbleSize val="0"/>
        </c:dLbls>
        <c:smooth val="0"/>
        <c:axId val="286963824"/>
        <c:axId val="152464872"/>
      </c:lineChart>
      <c:catAx>
        <c:axId val="2869638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2464872"/>
        <c:crosses val="autoZero"/>
        <c:auto val="1"/>
        <c:lblAlgn val="ctr"/>
        <c:lblOffset val="100"/>
        <c:noMultiLvlLbl val="0"/>
      </c:catAx>
      <c:valAx>
        <c:axId val="1524648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86963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Data_IV!$H$4:$H$10</c:f>
              <c:numCache>
                <c:formatCode>General</c:formatCode>
                <c:ptCount val="7"/>
                <c:pt idx="0">
                  <c:v>0</c:v>
                </c:pt>
                <c:pt idx="1">
                  <c:v>0.38678153816804289</c:v>
                </c:pt>
                <c:pt idx="2">
                  <c:v>-9.9072130216780355E-4</c:v>
                </c:pt>
                <c:pt idx="3">
                  <c:v>-0.60421879408270118</c:v>
                </c:pt>
                <c:pt idx="4">
                  <c:v>-0.59264832700684666</c:v>
                </c:pt>
                <c:pt idx="5">
                  <c:v>-0.96625164114922291</c:v>
                </c:pt>
                <c:pt idx="6">
                  <c:v>-0.9504921036872267</c:v>
                </c:pt>
              </c:numCache>
            </c:numRef>
          </c:val>
          <c:smooth val="0"/>
          <c:extLst>
            <c:ext xmlns:c16="http://schemas.microsoft.com/office/drawing/2014/chart" uri="{C3380CC4-5D6E-409C-BE32-E72D297353CC}">
              <c16:uniqueId val="{00000000-DDDA-4E47-AFA4-C84483181CA5}"/>
            </c:ext>
          </c:extLst>
        </c:ser>
        <c:ser>
          <c:idx val="3"/>
          <c:order val="1"/>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DDDA-4E47-AFA4-C84483181CA5}"/>
            </c:ext>
          </c:extLst>
        </c:ser>
        <c:ser>
          <c:idx val="0"/>
          <c:order val="2"/>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DDDA-4E47-AFA4-C84483181CA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DDDA-4E47-AFA4-C84483181CA5}"/>
            </c:ext>
          </c:extLst>
        </c:ser>
        <c:dLbls>
          <c:showLegendKey val="0"/>
          <c:showVal val="0"/>
          <c:showCatName val="0"/>
          <c:showSerName val="0"/>
          <c:showPercent val="0"/>
          <c:showBubbleSize val="0"/>
        </c:dLbls>
        <c:smooth val="0"/>
        <c:axId val="293004472"/>
        <c:axId val="292998592"/>
      </c:lineChart>
      <c:catAx>
        <c:axId val="2930044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998592"/>
        <c:crosses val="autoZero"/>
        <c:auto val="1"/>
        <c:lblAlgn val="ctr"/>
        <c:lblOffset val="100"/>
        <c:noMultiLvlLbl val="0"/>
      </c:catAx>
      <c:valAx>
        <c:axId val="29299859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447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19E9-4CBE-86F3-BB262D875FC4}"/>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19E9-4CBE-86F3-BB262D875FC4}"/>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19E9-4CBE-86F3-BB262D875FC4}"/>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19E9-4CBE-86F3-BB262D875FC4}"/>
            </c:ext>
          </c:extLst>
        </c:ser>
        <c:dLbls>
          <c:showLegendKey val="0"/>
          <c:showVal val="0"/>
          <c:showCatName val="0"/>
          <c:showSerName val="0"/>
          <c:showPercent val="0"/>
          <c:showBubbleSize val="0"/>
        </c:dLbls>
        <c:smooth val="0"/>
        <c:axId val="292999768"/>
        <c:axId val="293000552"/>
      </c:lineChart>
      <c:catAx>
        <c:axId val="2929997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000552"/>
        <c:crosses val="autoZero"/>
        <c:auto val="1"/>
        <c:lblAlgn val="ctr"/>
        <c:lblOffset val="100"/>
        <c:noMultiLvlLbl val="0"/>
      </c:catAx>
      <c:valAx>
        <c:axId val="29300055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999768"/>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Data_IV!$H$40:$H$46</c:f>
              <c:numCache>
                <c:formatCode>General</c:formatCode>
                <c:ptCount val="7"/>
                <c:pt idx="0">
                  <c:v>0</c:v>
                </c:pt>
                <c:pt idx="1">
                  <c:v>0.31187671493604779</c:v>
                </c:pt>
                <c:pt idx="2">
                  <c:v>-0.1004941990853101</c:v>
                </c:pt>
                <c:pt idx="3">
                  <c:v>-0.52124268046081068</c:v>
                </c:pt>
                <c:pt idx="4">
                  <c:v>-0.65425289566516875</c:v>
                </c:pt>
                <c:pt idx="5">
                  <c:v>-0.64579999550282963</c:v>
                </c:pt>
                <c:pt idx="6">
                  <c:v>-0.89394081822991367</c:v>
                </c:pt>
              </c:numCache>
            </c:numRef>
          </c:val>
          <c:smooth val="0"/>
          <c:extLst>
            <c:ext xmlns:c16="http://schemas.microsoft.com/office/drawing/2014/chart" uri="{C3380CC4-5D6E-409C-BE32-E72D297353CC}">
              <c16:uniqueId val="{00000000-FAA4-48AA-8C16-EDB94A9B284E}"/>
            </c:ext>
          </c:extLst>
        </c:ser>
        <c:ser>
          <c:idx val="1"/>
          <c:order val="1"/>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FAA4-48AA-8C16-EDB94A9B284E}"/>
            </c:ext>
          </c:extLst>
        </c:ser>
        <c:ser>
          <c:idx val="2"/>
          <c:order val="2"/>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FAA4-48AA-8C16-EDB94A9B28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AA4-48AA-8C16-EDB94A9B284E}"/>
            </c:ext>
          </c:extLst>
        </c:ser>
        <c:dLbls>
          <c:showLegendKey val="0"/>
          <c:showVal val="0"/>
          <c:showCatName val="0"/>
          <c:showSerName val="0"/>
          <c:showPercent val="0"/>
          <c:showBubbleSize val="0"/>
        </c:dLbls>
        <c:smooth val="0"/>
        <c:axId val="293520592"/>
        <c:axId val="293526472"/>
      </c:lineChart>
      <c:catAx>
        <c:axId val="2935205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526472"/>
        <c:crosses val="autoZero"/>
        <c:auto val="1"/>
        <c:lblAlgn val="ctr"/>
        <c:lblOffset val="100"/>
        <c:noMultiLvlLbl val="0"/>
      </c:catAx>
      <c:valAx>
        <c:axId val="2935264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352059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Data_baseline!$H$31:$H$37</c:f>
              <c:numCache>
                <c:formatCode>General</c:formatCode>
                <c:ptCount val="7"/>
                <c:pt idx="0">
                  <c:v>0</c:v>
                </c:pt>
                <c:pt idx="1">
                  <c:v>-8.7004450862646104E-2</c:v>
                </c:pt>
                <c:pt idx="2">
                  <c:v>2.5801992772646248E-2</c:v>
                </c:pt>
                <c:pt idx="3">
                  <c:v>0.11593024345707893</c:v>
                </c:pt>
                <c:pt idx="4">
                  <c:v>0.15223373557984829</c:v>
                </c:pt>
                <c:pt idx="5">
                  <c:v>9.883490390789508E-2</c:v>
                </c:pt>
                <c:pt idx="6">
                  <c:v>0.15505273228383062</c:v>
                </c:pt>
              </c:numCache>
            </c:numRef>
          </c:val>
          <c:smooth val="0"/>
          <c:extLst>
            <c:ext xmlns:c16="http://schemas.microsoft.com/office/drawing/2014/chart" uri="{C3380CC4-5D6E-409C-BE32-E72D297353CC}">
              <c16:uniqueId val="{00000000-FC10-4BB7-8FF7-01F6673E31B3}"/>
            </c:ext>
          </c:extLst>
        </c:ser>
        <c:ser>
          <c:idx val="1"/>
          <c:order val="1"/>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Data_baseline!$I$31:$I$37</c:f>
              <c:numCache>
                <c:formatCode>General</c:formatCode>
                <c:ptCount val="7"/>
                <c:pt idx="0">
                  <c:v>0</c:v>
                </c:pt>
                <c:pt idx="1">
                  <c:v>-0.18176917193813502</c:v>
                </c:pt>
                <c:pt idx="2">
                  <c:v>-6.4032723295544824E-2</c:v>
                </c:pt>
                <c:pt idx="3">
                  <c:v>-4.2911838042478424E-2</c:v>
                </c:pt>
                <c:pt idx="4">
                  <c:v>-3.9103214401472221E-2</c:v>
                </c:pt>
                <c:pt idx="5">
                  <c:v>-7.9040183600200556E-2</c:v>
                </c:pt>
                <c:pt idx="6">
                  <c:v>-2.7154826907299902E-2</c:v>
                </c:pt>
              </c:numCache>
            </c:numRef>
          </c:val>
          <c:smooth val="0"/>
          <c:extLst>
            <c:ext xmlns:c16="http://schemas.microsoft.com/office/drawing/2014/chart" uri="{C3380CC4-5D6E-409C-BE32-E72D297353CC}">
              <c16:uniqueId val="{00000001-FC10-4BB7-8FF7-01F6673E31B3}"/>
            </c:ext>
          </c:extLst>
        </c:ser>
        <c:ser>
          <c:idx val="2"/>
          <c:order val="2"/>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Data_baseline!$J$31:$J$37</c:f>
              <c:numCache>
                <c:formatCode>General</c:formatCode>
                <c:ptCount val="7"/>
                <c:pt idx="0">
                  <c:v>0</c:v>
                </c:pt>
                <c:pt idx="1">
                  <c:v>7.7602702128428186E-3</c:v>
                </c:pt>
                <c:pt idx="2">
                  <c:v>0.11563670884083734</c:v>
                </c:pt>
                <c:pt idx="3">
                  <c:v>0.27477232495663628</c:v>
                </c:pt>
                <c:pt idx="4">
                  <c:v>0.34357068556116876</c:v>
                </c:pt>
                <c:pt idx="5">
                  <c:v>0.27670999141599073</c:v>
                </c:pt>
                <c:pt idx="6">
                  <c:v>0.33726029147496117</c:v>
                </c:pt>
              </c:numCache>
            </c:numRef>
          </c:val>
          <c:smooth val="0"/>
          <c:extLst>
            <c:ext xmlns:c16="http://schemas.microsoft.com/office/drawing/2014/chart" uri="{C3380CC4-5D6E-409C-BE32-E72D297353CC}">
              <c16:uniqueId val="{00000002-FC10-4BB7-8FF7-01F6673E31B3}"/>
            </c:ext>
          </c:extLst>
        </c:ser>
        <c:dLbls>
          <c:showLegendKey val="0"/>
          <c:showVal val="0"/>
          <c:showCatName val="0"/>
          <c:showSerName val="0"/>
          <c:showPercent val="0"/>
          <c:showBubbleSize val="0"/>
        </c:dLbls>
        <c:smooth val="0"/>
        <c:axId val="291212160"/>
        <c:axId val="291208632"/>
      </c:lineChart>
      <c:catAx>
        <c:axId val="2912121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8632"/>
        <c:crosses val="autoZero"/>
        <c:auto val="1"/>
        <c:lblAlgn val="ctr"/>
        <c:lblOffset val="100"/>
        <c:noMultiLvlLbl val="0"/>
      </c:catAx>
      <c:valAx>
        <c:axId val="291208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12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Data_baseline!$H$49:$H$55</c:f>
              <c:numCache>
                <c:formatCode>General</c:formatCode>
                <c:ptCount val="7"/>
                <c:pt idx="0">
                  <c:v>0</c:v>
                </c:pt>
                <c:pt idx="1">
                  <c:v>1.1231424573931843E-2</c:v>
                </c:pt>
                <c:pt idx="2">
                  <c:v>5.4679136319547891E-2</c:v>
                </c:pt>
                <c:pt idx="3">
                  <c:v>8.5111123685359946E-2</c:v>
                </c:pt>
                <c:pt idx="4">
                  <c:v>0.13622693270373343</c:v>
                </c:pt>
                <c:pt idx="5">
                  <c:v>0.12335848374205827</c:v>
                </c:pt>
                <c:pt idx="6">
                  <c:v>0.14710854660987854</c:v>
                </c:pt>
              </c:numCache>
            </c:numRef>
          </c:val>
          <c:smooth val="0"/>
          <c:extLst>
            <c:ext xmlns:c16="http://schemas.microsoft.com/office/drawing/2014/chart" uri="{C3380CC4-5D6E-409C-BE32-E72D297353CC}">
              <c16:uniqueId val="{00000000-04FF-44AB-929C-949FE37C9FA5}"/>
            </c:ext>
          </c:extLst>
        </c:ser>
        <c:ser>
          <c:idx val="1"/>
          <c:order val="1"/>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Data_baseline!$I$49:$I$55</c:f>
              <c:numCache>
                <c:formatCode>General</c:formatCode>
                <c:ptCount val="7"/>
                <c:pt idx="0">
                  <c:v>0</c:v>
                </c:pt>
                <c:pt idx="1">
                  <c:v>-1.6396660294945836E-2</c:v>
                </c:pt>
                <c:pt idx="2">
                  <c:v>-6.4056758029190407E-3</c:v>
                </c:pt>
                <c:pt idx="3">
                  <c:v>4.3925345521008928E-3</c:v>
                </c:pt>
                <c:pt idx="4">
                  <c:v>3.0813829818794571E-2</c:v>
                </c:pt>
                <c:pt idx="5">
                  <c:v>2.2445102774839173E-3</c:v>
                </c:pt>
                <c:pt idx="6">
                  <c:v>8.3396213061435603E-3</c:v>
                </c:pt>
              </c:numCache>
            </c:numRef>
          </c:val>
          <c:smooth val="0"/>
          <c:extLst>
            <c:ext xmlns:c16="http://schemas.microsoft.com/office/drawing/2014/chart" uri="{C3380CC4-5D6E-409C-BE32-E72D297353CC}">
              <c16:uniqueId val="{00000001-04FF-44AB-929C-949FE37C9FA5}"/>
            </c:ext>
          </c:extLst>
        </c:ser>
        <c:ser>
          <c:idx val="2"/>
          <c:order val="2"/>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Data_baseline!$J$49:$J$55</c:f>
              <c:numCache>
                <c:formatCode>General</c:formatCode>
                <c:ptCount val="7"/>
                <c:pt idx="0">
                  <c:v>0</c:v>
                </c:pt>
                <c:pt idx="1">
                  <c:v>3.8859509442809526E-2</c:v>
                </c:pt>
                <c:pt idx="2">
                  <c:v>0.11576394844201482</c:v>
                </c:pt>
                <c:pt idx="3">
                  <c:v>0.16582971281861902</c:v>
                </c:pt>
                <c:pt idx="4">
                  <c:v>0.24164003558867228</c:v>
                </c:pt>
                <c:pt idx="5">
                  <c:v>0.2444724572066326</c:v>
                </c:pt>
                <c:pt idx="6">
                  <c:v>0.28587747191361351</c:v>
                </c:pt>
              </c:numCache>
            </c:numRef>
          </c:val>
          <c:smooth val="0"/>
          <c:extLst>
            <c:ext xmlns:c16="http://schemas.microsoft.com/office/drawing/2014/chart" uri="{C3380CC4-5D6E-409C-BE32-E72D297353CC}">
              <c16:uniqueId val="{00000002-04FF-44AB-929C-949FE37C9FA5}"/>
            </c:ext>
          </c:extLst>
        </c:ser>
        <c:dLbls>
          <c:showLegendKey val="0"/>
          <c:showVal val="0"/>
          <c:showCatName val="0"/>
          <c:showSerName val="0"/>
          <c:showPercent val="0"/>
          <c:showBubbleSize val="0"/>
        </c:dLbls>
        <c:smooth val="0"/>
        <c:axId val="291207456"/>
        <c:axId val="291205104"/>
      </c:lineChart>
      <c:catAx>
        <c:axId val="2912074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5104"/>
        <c:crosses val="autoZero"/>
        <c:auto val="1"/>
        <c:lblAlgn val="ctr"/>
        <c:lblOffset val="100"/>
        <c:noMultiLvlLbl val="0"/>
      </c:catAx>
      <c:valAx>
        <c:axId val="2912051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7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Data_baseline!$H$13:$H$19</c:f>
              <c:numCache>
                <c:formatCode>General</c:formatCode>
                <c:ptCount val="7"/>
                <c:pt idx="0">
                  <c:v>0</c:v>
                </c:pt>
                <c:pt idx="1">
                  <c:v>0.71665096670016648</c:v>
                </c:pt>
                <c:pt idx="2">
                  <c:v>0.58860274061076334</c:v>
                </c:pt>
                <c:pt idx="3">
                  <c:v>0.27392574681909754</c:v>
                </c:pt>
                <c:pt idx="4">
                  <c:v>0.30149090596446765</c:v>
                </c:pt>
                <c:pt idx="5">
                  <c:v>0.33597986067943275</c:v>
                </c:pt>
                <c:pt idx="6">
                  <c:v>0.65590577362440527</c:v>
                </c:pt>
              </c:numCache>
            </c:numRef>
          </c:val>
          <c:smooth val="0"/>
          <c:extLst>
            <c:ext xmlns:c16="http://schemas.microsoft.com/office/drawing/2014/chart" uri="{C3380CC4-5D6E-409C-BE32-E72D297353CC}">
              <c16:uniqueId val="{00000000-AFAF-471E-AA48-445DA6175FF4}"/>
            </c:ext>
          </c:extLst>
        </c:ser>
        <c:ser>
          <c:idx val="0"/>
          <c:order val="1"/>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Data_baseline!$I$13:$I$19</c:f>
              <c:numCache>
                <c:formatCode>General</c:formatCode>
                <c:ptCount val="7"/>
                <c:pt idx="0">
                  <c:v>0</c:v>
                </c:pt>
                <c:pt idx="1">
                  <c:v>0.25837197619434726</c:v>
                </c:pt>
                <c:pt idx="2">
                  <c:v>-4.7344635065048992E-3</c:v>
                </c:pt>
                <c:pt idx="3">
                  <c:v>-0.34667253822594879</c:v>
                </c:pt>
                <c:pt idx="4">
                  <c:v>-0.36524722616884298</c:v>
                </c:pt>
                <c:pt idx="5">
                  <c:v>-0.4327565914475564</c:v>
                </c:pt>
                <c:pt idx="6">
                  <c:v>-0.17871232305861548</c:v>
                </c:pt>
              </c:numCache>
            </c:numRef>
          </c:val>
          <c:smooth val="0"/>
          <c:extLst>
            <c:ext xmlns:c16="http://schemas.microsoft.com/office/drawing/2014/chart" uri="{C3380CC4-5D6E-409C-BE32-E72D297353CC}">
              <c16:uniqueId val="{00000001-AFAF-471E-AA48-445DA6175FF4}"/>
            </c:ext>
          </c:extLst>
        </c:ser>
        <c:ser>
          <c:idx val="1"/>
          <c:order val="2"/>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Data_baseline!$J$13:$J$19</c:f>
              <c:numCache>
                <c:formatCode>General</c:formatCode>
                <c:ptCount val="7"/>
                <c:pt idx="0">
                  <c:v>0</c:v>
                </c:pt>
                <c:pt idx="1">
                  <c:v>1.1749299572059857</c:v>
                </c:pt>
                <c:pt idx="2">
                  <c:v>1.1819399447280317</c:v>
                </c:pt>
                <c:pt idx="3">
                  <c:v>0.89452403186414375</c:v>
                </c:pt>
                <c:pt idx="4">
                  <c:v>0.96822903809777827</c:v>
                </c:pt>
                <c:pt idx="5">
                  <c:v>1.1047163128064219</c:v>
                </c:pt>
                <c:pt idx="6">
                  <c:v>1.4905238703074259</c:v>
                </c:pt>
              </c:numCache>
            </c:numRef>
          </c:val>
          <c:smooth val="0"/>
          <c:extLst>
            <c:ext xmlns:c16="http://schemas.microsoft.com/office/drawing/2014/chart" uri="{C3380CC4-5D6E-409C-BE32-E72D297353CC}">
              <c16:uniqueId val="{00000002-AFAF-471E-AA48-445DA6175FF4}"/>
            </c:ext>
          </c:extLst>
        </c:ser>
        <c:dLbls>
          <c:showLegendKey val="0"/>
          <c:showVal val="0"/>
          <c:showCatName val="0"/>
          <c:showSerName val="0"/>
          <c:showPercent val="0"/>
          <c:showBubbleSize val="0"/>
        </c:dLbls>
        <c:smooth val="0"/>
        <c:axId val="291209024"/>
        <c:axId val="291205496"/>
      </c:lineChart>
      <c:catAx>
        <c:axId val="2912090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5496"/>
        <c:crosses val="autoZero"/>
        <c:auto val="1"/>
        <c:lblAlgn val="ctr"/>
        <c:lblOffset val="100"/>
        <c:noMultiLvlLbl val="0"/>
      </c:catAx>
      <c:valAx>
        <c:axId val="291205496"/>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lgn="ctr">
              <a:defRPr sz="2400" b="0" i="0" u="none" strike="noStrike" kern="1200" baseline="0">
                <a:solidFill>
                  <a:schemeClr val="tx1">
                    <a:lumMod val="65000"/>
                    <a:lumOff val="35000"/>
                  </a:schemeClr>
                </a:solidFill>
                <a:latin typeface="+mn-lt"/>
                <a:ea typeface="+mn-ea"/>
                <a:cs typeface="+mn-cs"/>
              </a:defRPr>
            </a:pPr>
            <a:endParaRPr lang="en-US"/>
          </a:p>
        </c:txPr>
        <c:crossAx val="29120902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Data_baseline!$H$22:$H$28</c:f>
              <c:numCache>
                <c:formatCode>General</c:formatCode>
                <c:ptCount val="7"/>
                <c:pt idx="0">
                  <c:v>0</c:v>
                </c:pt>
                <c:pt idx="1">
                  <c:v>-9.6981620456278325E-2</c:v>
                </c:pt>
                <c:pt idx="2">
                  <c:v>-3.5170553824514152E-2</c:v>
                </c:pt>
                <c:pt idx="3">
                  <c:v>-1.794916152191162E-2</c:v>
                </c:pt>
                <c:pt idx="4">
                  <c:v>6.2755724634826177E-2</c:v>
                </c:pt>
                <c:pt idx="5">
                  <c:v>5.4329151437759397E-2</c:v>
                </c:pt>
                <c:pt idx="6">
                  <c:v>-1.5335079150991513E-3</c:v>
                </c:pt>
              </c:numCache>
            </c:numRef>
          </c:val>
          <c:smooth val="0"/>
          <c:extLst>
            <c:ext xmlns:c16="http://schemas.microsoft.com/office/drawing/2014/chart" uri="{C3380CC4-5D6E-409C-BE32-E72D297353CC}">
              <c16:uniqueId val="{00000000-7EF0-4F17-BB11-1EE60C9C5B09}"/>
            </c:ext>
          </c:extLst>
        </c:ser>
        <c:ser>
          <c:idx val="0"/>
          <c:order val="1"/>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Data_baseline!$I$22:$I$28</c:f>
              <c:numCache>
                <c:formatCode>General</c:formatCode>
                <c:ptCount val="7"/>
                <c:pt idx="0">
                  <c:v>0</c:v>
                </c:pt>
                <c:pt idx="1">
                  <c:v>-0.20260346689803779</c:v>
                </c:pt>
                <c:pt idx="2">
                  <c:v>-0.21595879103353366</c:v>
                </c:pt>
                <c:pt idx="3">
                  <c:v>-0.20619010848572553</c:v>
                </c:pt>
                <c:pt idx="4">
                  <c:v>-0.15964018643522948</c:v>
                </c:pt>
                <c:pt idx="5">
                  <c:v>-0.23508031934049814</c:v>
                </c:pt>
                <c:pt idx="6">
                  <c:v>-0.2602228833839767</c:v>
                </c:pt>
              </c:numCache>
            </c:numRef>
          </c:val>
          <c:smooth val="0"/>
          <c:extLst>
            <c:ext xmlns:c16="http://schemas.microsoft.com/office/drawing/2014/chart" uri="{C3380CC4-5D6E-409C-BE32-E72D297353CC}">
              <c16:uniqueId val="{00000001-7EF0-4F17-BB11-1EE60C9C5B09}"/>
            </c:ext>
          </c:extLst>
        </c:ser>
        <c:ser>
          <c:idx val="1"/>
          <c:order val="2"/>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Data_baseline!$J$22:$J$28</c:f>
              <c:numCache>
                <c:formatCode>General</c:formatCode>
                <c:ptCount val="7"/>
                <c:pt idx="0">
                  <c:v>0</c:v>
                </c:pt>
                <c:pt idx="1">
                  <c:v>8.640225985481139E-3</c:v>
                </c:pt>
                <c:pt idx="2">
                  <c:v>0.14561768338450537</c:v>
                </c:pt>
                <c:pt idx="3">
                  <c:v>0.17029178544190227</c:v>
                </c:pt>
                <c:pt idx="4">
                  <c:v>0.28515163570488189</c:v>
                </c:pt>
                <c:pt idx="5">
                  <c:v>0.34373862221601692</c:v>
                </c:pt>
                <c:pt idx="6">
                  <c:v>0.25715586755377839</c:v>
                </c:pt>
              </c:numCache>
            </c:numRef>
          </c:val>
          <c:smooth val="0"/>
          <c:extLst>
            <c:ext xmlns:c16="http://schemas.microsoft.com/office/drawing/2014/chart" uri="{C3380CC4-5D6E-409C-BE32-E72D297353CC}">
              <c16:uniqueId val="{00000002-7EF0-4F17-BB11-1EE60C9C5B09}"/>
            </c:ext>
          </c:extLst>
        </c:ser>
        <c:dLbls>
          <c:showLegendKey val="0"/>
          <c:showVal val="0"/>
          <c:showCatName val="0"/>
          <c:showSerName val="0"/>
          <c:showPercent val="0"/>
          <c:showBubbleSize val="0"/>
        </c:dLbls>
        <c:smooth val="0"/>
        <c:axId val="291204712"/>
        <c:axId val="291209808"/>
      </c:lineChart>
      <c:catAx>
        <c:axId val="2912047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9808"/>
        <c:crosses val="autoZero"/>
        <c:auto val="1"/>
        <c:lblAlgn val="ctr"/>
        <c:lblOffset val="100"/>
        <c:noMultiLvlLbl val="0"/>
      </c:catAx>
      <c:valAx>
        <c:axId val="2912098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4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Data_posshock!$H$4:$H$10</c:f>
              <c:numCache>
                <c:formatCode>General</c:formatCode>
                <c:ptCount val="7"/>
                <c:pt idx="0">
                  <c:v>0</c:v>
                </c:pt>
                <c:pt idx="1">
                  <c:v>-0.29121310844030229</c:v>
                </c:pt>
                <c:pt idx="2">
                  <c:v>-0.54417022430766371</c:v>
                </c:pt>
                <c:pt idx="3">
                  <c:v>-0.95296333691105239</c:v>
                </c:pt>
                <c:pt idx="4">
                  <c:v>-0.98211477827914051</c:v>
                </c:pt>
                <c:pt idx="5">
                  <c:v>-1.2624109150193632</c:v>
                </c:pt>
                <c:pt idx="6">
                  <c:v>-1.2832418956641107</c:v>
                </c:pt>
              </c:numCache>
            </c:numRef>
          </c:val>
          <c:smooth val="0"/>
          <c:extLst>
            <c:ext xmlns:c16="http://schemas.microsoft.com/office/drawing/2014/chart" uri="{C3380CC4-5D6E-409C-BE32-E72D297353CC}">
              <c16:uniqueId val="{00000000-27FA-415A-BB81-91C77029A3FF}"/>
            </c:ext>
          </c:extLst>
        </c:ser>
        <c:ser>
          <c:idx val="3"/>
          <c:order val="1"/>
          <c:spPr>
            <a:ln w="76200" cap="rnd">
              <a:solidFill>
                <a:srgbClr val="4F81BD"/>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Data_posshock!$I$4:$I$10</c:f>
              <c:numCache>
                <c:formatCode>General</c:formatCode>
                <c:ptCount val="7"/>
                <c:pt idx="0">
                  <c:v>0</c:v>
                </c:pt>
                <c:pt idx="1">
                  <c:v>-0.55103021426468968</c:v>
                </c:pt>
                <c:pt idx="2">
                  <c:v>-0.96476007774108696</c:v>
                </c:pt>
                <c:pt idx="3">
                  <c:v>-1.5129624880935237</c:v>
                </c:pt>
                <c:pt idx="4">
                  <c:v>-1.5642066432226838</c:v>
                </c:pt>
                <c:pt idx="5">
                  <c:v>-1.8772558910093922</c:v>
                </c:pt>
                <c:pt idx="6">
                  <c:v>-2.0221652189115815</c:v>
                </c:pt>
              </c:numCache>
            </c:numRef>
          </c:val>
          <c:smooth val="0"/>
          <c:extLst>
            <c:ext xmlns:c16="http://schemas.microsoft.com/office/drawing/2014/chart" uri="{C3380CC4-5D6E-409C-BE32-E72D297353CC}">
              <c16:uniqueId val="{00000001-27FA-415A-BB81-91C77029A3FF}"/>
            </c:ext>
          </c:extLst>
        </c:ser>
        <c:ser>
          <c:idx val="0"/>
          <c:order val="2"/>
          <c:spPr>
            <a:ln w="76200" cap="rnd">
              <a:solidFill>
                <a:schemeClr val="accent1"/>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Data_posshock!$J$4:$J$10</c:f>
              <c:numCache>
                <c:formatCode>General</c:formatCode>
                <c:ptCount val="7"/>
                <c:pt idx="0">
                  <c:v>0</c:v>
                </c:pt>
                <c:pt idx="1">
                  <c:v>-3.1396002615914922E-2</c:v>
                </c:pt>
                <c:pt idx="2">
                  <c:v>-0.12358037087424048</c:v>
                </c:pt>
                <c:pt idx="3">
                  <c:v>-0.39296418572858116</c:v>
                </c:pt>
                <c:pt idx="4">
                  <c:v>-0.40002291333559714</c:v>
                </c:pt>
                <c:pt idx="5">
                  <c:v>-0.64756593902933413</c:v>
                </c:pt>
                <c:pt idx="6">
                  <c:v>-0.54431857241663983</c:v>
                </c:pt>
              </c:numCache>
            </c:numRef>
          </c:val>
          <c:smooth val="0"/>
          <c:extLst>
            <c:ext xmlns:c16="http://schemas.microsoft.com/office/drawing/2014/chart" uri="{C3380CC4-5D6E-409C-BE32-E72D297353CC}">
              <c16:uniqueId val="{00000002-27FA-415A-BB81-91C77029A3FF}"/>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27FA-415A-BB81-91C77029A3FF}"/>
            </c:ext>
          </c:extLst>
        </c:ser>
        <c:dLbls>
          <c:showLegendKey val="0"/>
          <c:showVal val="0"/>
          <c:showCatName val="0"/>
          <c:showSerName val="0"/>
          <c:showPercent val="0"/>
          <c:showBubbleSize val="0"/>
        </c:dLbls>
        <c:smooth val="0"/>
        <c:axId val="291209416"/>
        <c:axId val="291206672"/>
      </c:lineChart>
      <c:catAx>
        <c:axId val="2912094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6672"/>
        <c:crosses val="autoZero"/>
        <c:auto val="1"/>
        <c:lblAlgn val="ctr"/>
        <c:lblOffset val="100"/>
        <c:noMultiLvlLbl val="0"/>
      </c:catAx>
      <c:valAx>
        <c:axId val="2912066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9416"/>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DCEB-465E-887E-65008B200C4E}"/>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DCEB-465E-887E-65008B200C4E}"/>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DCEB-465E-887E-65008B200C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DCEB-465E-887E-65008B200C4E}"/>
            </c:ext>
          </c:extLst>
        </c:ser>
        <c:dLbls>
          <c:showLegendKey val="0"/>
          <c:showVal val="0"/>
          <c:showCatName val="0"/>
          <c:showSerName val="0"/>
          <c:showPercent val="0"/>
          <c:showBubbleSize val="0"/>
        </c:dLbls>
        <c:smooth val="0"/>
        <c:axId val="291207064"/>
        <c:axId val="291211376"/>
      </c:lineChart>
      <c:catAx>
        <c:axId val="2912070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11376"/>
        <c:crosses val="autoZero"/>
        <c:auto val="1"/>
        <c:lblAlgn val="ctr"/>
        <c:lblOffset val="100"/>
        <c:noMultiLvlLbl val="0"/>
      </c:catAx>
      <c:valAx>
        <c:axId val="2912113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7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Data_negshock!$H$4:$H$10</c:f>
              <c:numCache>
                <c:formatCode>General</c:formatCode>
                <c:ptCount val="7"/>
                <c:pt idx="0">
                  <c:v>0</c:v>
                </c:pt>
                <c:pt idx="1">
                  <c:v>0.24737026404188944</c:v>
                </c:pt>
                <c:pt idx="2">
                  <c:v>0.25947125358553602</c:v>
                </c:pt>
                <c:pt idx="3">
                  <c:v>0.17902808699905873</c:v>
                </c:pt>
                <c:pt idx="4">
                  <c:v>0.16803218785794452</c:v>
                </c:pt>
                <c:pt idx="5">
                  <c:v>7.4107263601734308E-2</c:v>
                </c:pt>
                <c:pt idx="6">
                  <c:v>3.1200670743430962E-2</c:v>
                </c:pt>
              </c:numCache>
            </c:numRef>
          </c:val>
          <c:smooth val="0"/>
          <c:extLst>
            <c:ext xmlns:c16="http://schemas.microsoft.com/office/drawing/2014/chart" uri="{C3380CC4-5D6E-409C-BE32-E72D297353CC}">
              <c16:uniqueId val="{00000000-6DB1-4AB3-AB53-4DB9A3E46AD8}"/>
            </c:ext>
          </c:extLst>
        </c:ser>
        <c:ser>
          <c:idx val="3"/>
          <c:order val="1"/>
          <c:spPr>
            <a:ln w="76200" cap="rnd">
              <a:solidFill>
                <a:srgbClr val="4F81BD"/>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Data_negshock!$I$4:$I$10</c:f>
              <c:numCache>
                <c:formatCode>General</c:formatCode>
                <c:ptCount val="7"/>
                <c:pt idx="0">
                  <c:v>0</c:v>
                </c:pt>
                <c:pt idx="1">
                  <c:v>6.0247312032234636E-2</c:v>
                </c:pt>
                <c:pt idx="2">
                  <c:v>-2.8172181277438074E-2</c:v>
                </c:pt>
                <c:pt idx="3">
                  <c:v>-0.17744046948975414</c:v>
                </c:pt>
                <c:pt idx="4">
                  <c:v>-0.31269707991849544</c:v>
                </c:pt>
                <c:pt idx="5">
                  <c:v>-0.50539823344418122</c:v>
                </c:pt>
                <c:pt idx="6">
                  <c:v>-0.52417538801341312</c:v>
                </c:pt>
              </c:numCache>
            </c:numRef>
          </c:val>
          <c:smooth val="0"/>
          <c:extLst>
            <c:ext xmlns:c16="http://schemas.microsoft.com/office/drawing/2014/chart" uri="{C3380CC4-5D6E-409C-BE32-E72D297353CC}">
              <c16:uniqueId val="{00000001-6DB1-4AB3-AB53-4DB9A3E46AD8}"/>
            </c:ext>
          </c:extLst>
        </c:ser>
        <c:ser>
          <c:idx val="0"/>
          <c:order val="2"/>
          <c:spPr>
            <a:ln w="76200" cap="rnd">
              <a:solidFill>
                <a:schemeClr val="accent1"/>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Data_negshock!$J$4:$J$10</c:f>
              <c:numCache>
                <c:formatCode>General</c:formatCode>
                <c:ptCount val="7"/>
                <c:pt idx="0">
                  <c:v>0</c:v>
                </c:pt>
                <c:pt idx="1">
                  <c:v>0.43449321605154434</c:v>
                </c:pt>
                <c:pt idx="2">
                  <c:v>0.54711468844851008</c:v>
                </c:pt>
                <c:pt idx="3">
                  <c:v>0.53549664348787163</c:v>
                </c:pt>
                <c:pt idx="4">
                  <c:v>0.64876145563438437</c:v>
                </c:pt>
                <c:pt idx="5">
                  <c:v>0.65361276064764984</c:v>
                </c:pt>
                <c:pt idx="6">
                  <c:v>0.58657672950027506</c:v>
                </c:pt>
              </c:numCache>
            </c:numRef>
          </c:val>
          <c:smooth val="0"/>
          <c:extLst>
            <c:ext xmlns:c16="http://schemas.microsoft.com/office/drawing/2014/chart" uri="{C3380CC4-5D6E-409C-BE32-E72D297353CC}">
              <c16:uniqueId val="{00000002-6DB1-4AB3-AB53-4DB9A3E46AD8}"/>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6DB1-4AB3-AB53-4DB9A3E46AD8}"/>
            </c:ext>
          </c:extLst>
        </c:ser>
        <c:dLbls>
          <c:showLegendKey val="0"/>
          <c:showVal val="0"/>
          <c:showCatName val="0"/>
          <c:showSerName val="0"/>
          <c:showPercent val="0"/>
          <c:showBubbleSize val="0"/>
        </c:dLbls>
        <c:smooth val="0"/>
        <c:axId val="291208240"/>
        <c:axId val="292372288"/>
      </c:lineChart>
      <c:catAx>
        <c:axId val="2912082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2372288"/>
        <c:crosses val="autoZero"/>
        <c:auto val="1"/>
        <c:lblAlgn val="ctr"/>
        <c:lblOffset val="100"/>
        <c:noMultiLvlLbl val="0"/>
      </c:catAx>
      <c:valAx>
        <c:axId val="292372288"/>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91208240"/>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7D8DF54-81EE-4A34-B9D6-DA071D4911B9}" type="datetimeFigureOut">
              <a:rPr lang="en-US" smtClean="0"/>
              <a:t>11/6/2019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9BBB4D4-BAE6-4255-9E0E-38D416EED1B3}" type="slidenum">
              <a:rPr lang="en-US" smtClean="0"/>
              <a:t>‹#›</a:t>
            </a:fld>
            <a:endParaRPr lang="en-US"/>
          </a:p>
        </p:txBody>
      </p:sp>
    </p:spTree>
    <p:extLst>
      <p:ext uri="{BB962C8B-B14F-4D97-AF65-F5344CB8AC3E}">
        <p14:creationId xmlns:p14="http://schemas.microsoft.com/office/powerpoint/2010/main" val="267543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23</a:t>
            </a:fld>
            <a:endParaRPr lang="en-US" altLang="en-US" sz="1200"/>
          </a:p>
        </p:txBody>
      </p:sp>
    </p:spTree>
    <p:extLst>
      <p:ext uri="{BB962C8B-B14F-4D97-AF65-F5344CB8AC3E}">
        <p14:creationId xmlns:p14="http://schemas.microsoft.com/office/powerpoint/2010/main" val="111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24</a:t>
            </a:fld>
            <a:endParaRPr lang="en-US" altLang="en-US" sz="1200"/>
          </a:p>
        </p:txBody>
      </p:sp>
    </p:spTree>
    <p:extLst>
      <p:ext uri="{BB962C8B-B14F-4D97-AF65-F5344CB8AC3E}">
        <p14:creationId xmlns:p14="http://schemas.microsoft.com/office/powerpoint/2010/main" val="4577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25</a:t>
            </a:fld>
            <a:endParaRPr lang="en-US" altLang="en-US" sz="1200"/>
          </a:p>
        </p:txBody>
      </p:sp>
    </p:spTree>
    <p:extLst>
      <p:ext uri="{BB962C8B-B14F-4D97-AF65-F5344CB8AC3E}">
        <p14:creationId xmlns:p14="http://schemas.microsoft.com/office/powerpoint/2010/main" val="145815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26</a:t>
            </a:fld>
            <a:endParaRPr lang="en-US" altLang="en-US" sz="1200"/>
          </a:p>
        </p:txBody>
      </p:sp>
    </p:spTree>
    <p:extLst>
      <p:ext uri="{BB962C8B-B14F-4D97-AF65-F5344CB8AC3E}">
        <p14:creationId xmlns:p14="http://schemas.microsoft.com/office/powerpoint/2010/main" val="2511404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27</a:t>
            </a:fld>
            <a:endParaRPr lang="en-US" altLang="en-US" sz="1200"/>
          </a:p>
        </p:txBody>
      </p:sp>
    </p:spTree>
    <p:extLst>
      <p:ext uri="{BB962C8B-B14F-4D97-AF65-F5344CB8AC3E}">
        <p14:creationId xmlns:p14="http://schemas.microsoft.com/office/powerpoint/2010/main" val="243380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28</a:t>
            </a:fld>
            <a:endParaRPr lang="en-US" altLang="en-US" sz="1200"/>
          </a:p>
        </p:txBody>
      </p:sp>
    </p:spTree>
    <p:extLst>
      <p:ext uri="{BB962C8B-B14F-4D97-AF65-F5344CB8AC3E}">
        <p14:creationId xmlns:p14="http://schemas.microsoft.com/office/powerpoint/2010/main" val="233138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29</a:t>
            </a:fld>
            <a:endParaRPr lang="en-US" altLang="en-US" sz="1200"/>
          </a:p>
        </p:txBody>
      </p:sp>
    </p:spTree>
    <p:extLst>
      <p:ext uri="{BB962C8B-B14F-4D97-AF65-F5344CB8AC3E}">
        <p14:creationId xmlns:p14="http://schemas.microsoft.com/office/powerpoint/2010/main" val="532924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FD7E9A4A-3FCD-4276-B48F-918DEBD18C7C}" type="slidenum">
              <a:rPr lang="en-US" altLang="en-US" sz="1200"/>
              <a:pPr defTabSz="2428445" fontAlgn="base">
                <a:spcBef>
                  <a:spcPct val="0"/>
                </a:spcBef>
                <a:spcAft>
                  <a:spcPct val="0"/>
                </a:spcAft>
              </a:pPr>
              <a:t>30</a:t>
            </a:fld>
            <a:endParaRPr lang="en-US" altLang="en-US" sz="1200"/>
          </a:p>
        </p:txBody>
      </p:sp>
    </p:spTree>
    <p:extLst>
      <p:ext uri="{BB962C8B-B14F-4D97-AF65-F5344CB8AC3E}">
        <p14:creationId xmlns:p14="http://schemas.microsoft.com/office/powerpoint/2010/main" val="701403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Placeholder 5"/>
          <p:cNvPicPr>
            <a:picLocks noChangeAspect="1"/>
          </p:cNvPicPr>
          <p:nvPr userDrawn="1"/>
        </p:nvPicPr>
        <p:blipFill>
          <a:blip r:embed="rId2">
            <a:extLst>
              <a:ext uri="{28A0092B-C50C-407E-A947-70E740481C1C}">
                <a14:useLocalDpi xmlns:a14="http://schemas.microsoft.com/office/drawing/2010/main" val="0"/>
              </a:ext>
            </a:extLst>
          </a:blip>
          <a:srcRect t="4317" b="4317"/>
          <a:stretch>
            <a:fillRect/>
          </a:stretch>
        </p:blipFill>
        <p:spPr>
          <a:xfrm>
            <a:off x="0" y="0"/>
            <a:ext cx="12192000" cy="6265333"/>
          </a:xfrm>
          <a:prstGeom prst="rect">
            <a:avLst/>
          </a:prstGeom>
        </p:spPr>
      </p:pic>
      <p:sp>
        <p:nvSpPr>
          <p:cNvPr id="2" name="Title 1">
            <a:extLst>
              <a:ext uri="{FF2B5EF4-FFF2-40B4-BE49-F238E27FC236}">
                <a16:creationId xmlns:a16="http://schemas.microsoft.com/office/drawing/2014/main" id="{90172E43-0D8B-4EC8-8C6D-6BAC0DF3EB92}"/>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31CAD38-5D05-48DB-A1A7-0515D24612D3}"/>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3262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9C3A-F036-47A2-821B-8AA67A836DA6}"/>
              </a:ext>
            </a:extLst>
          </p:cNvPr>
          <p:cNvSpPr>
            <a:spLocks noGrp="1"/>
          </p:cNvSpPr>
          <p:nvPr>
            <p:ph type="title"/>
          </p:nvPr>
        </p:nvSpPr>
        <p:spPr>
          <a:xfrm>
            <a:off x="838200" y="188956"/>
            <a:ext cx="10515600" cy="1325563"/>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275058FA-5C32-473F-94B8-05EE1417E43E}"/>
              </a:ext>
            </a:extLst>
          </p:cNvPr>
          <p:cNvSpPr>
            <a:spLocks noGrp="1"/>
          </p:cNvSpPr>
          <p:nvPr>
            <p:ph type="body" orient="vert" idx="1"/>
          </p:nvPr>
        </p:nvSpPr>
        <p:spPr>
          <a:xfrm>
            <a:off x="838200" y="1649456"/>
            <a:ext cx="105156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426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9FA8A9-818A-4E16-922F-89F5819D04B0}"/>
              </a:ext>
            </a:extLst>
          </p:cNvPr>
          <p:cNvSpPr>
            <a:spLocks noGrp="1"/>
          </p:cNvSpPr>
          <p:nvPr>
            <p:ph type="title" orient="vert"/>
          </p:nvPr>
        </p:nvSpPr>
        <p:spPr>
          <a:xfrm>
            <a:off x="8724900" y="188956"/>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8C2D83D3-0737-44DB-9BF5-34AF2BD0212E}"/>
              </a:ext>
            </a:extLst>
          </p:cNvPr>
          <p:cNvSpPr>
            <a:spLocks noGrp="1"/>
          </p:cNvSpPr>
          <p:nvPr>
            <p:ph type="body" orient="vert" idx="1"/>
          </p:nvPr>
        </p:nvSpPr>
        <p:spPr>
          <a:xfrm>
            <a:off x="838200" y="18895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784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D3F3-D75F-4445-A0A1-B37AB0601246}"/>
              </a:ext>
            </a:extLst>
          </p:cNvPr>
          <p:cNvSpPr>
            <a:spLocks noGrp="1"/>
          </p:cNvSpPr>
          <p:nvPr>
            <p:ph type="title"/>
          </p:nvPr>
        </p:nvSpPr>
        <p:spPr>
          <a:xfrm>
            <a:off x="429237" y="188956"/>
            <a:ext cx="11333526" cy="1325563"/>
          </a:xfrm>
        </p:spPr>
        <p:txBody>
          <a:bodyPr/>
          <a:lstStyle>
            <a:lvl1pPr>
              <a:defRPr>
                <a:solidFill>
                  <a:srgbClr val="003D7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45DD67F-8A9D-47F8-AF6B-CB3DD0A1B6D0}"/>
              </a:ext>
            </a:extLst>
          </p:cNvPr>
          <p:cNvSpPr>
            <a:spLocks noGrp="1"/>
          </p:cNvSpPr>
          <p:nvPr>
            <p:ph idx="1"/>
          </p:nvPr>
        </p:nvSpPr>
        <p:spPr>
          <a:xfrm>
            <a:off x="429237" y="1649456"/>
            <a:ext cx="113335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646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C9CE9-46D3-420F-A8E2-89A3804E3882}"/>
              </a:ext>
            </a:extLst>
          </p:cNvPr>
          <p:cNvSpPr>
            <a:spLocks noGrp="1"/>
          </p:cNvSpPr>
          <p:nvPr>
            <p:ph type="title"/>
          </p:nvPr>
        </p:nvSpPr>
        <p:spPr>
          <a:xfrm>
            <a:off x="831850" y="1281899"/>
            <a:ext cx="10515600" cy="2852737"/>
          </a:xfrm>
        </p:spPr>
        <p:txBody>
          <a:bodyPr anchor="b"/>
          <a:lstStyle>
            <a:lvl1pPr>
              <a:defRPr sz="6000">
                <a:solidFill>
                  <a:srgbClr val="003D7C"/>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963EB28-40FC-4C0D-8E42-608BEBC693AC}"/>
              </a:ext>
            </a:extLst>
          </p:cNvPr>
          <p:cNvSpPr>
            <a:spLocks noGrp="1"/>
          </p:cNvSpPr>
          <p:nvPr>
            <p:ph type="body" idx="1"/>
          </p:nvPr>
        </p:nvSpPr>
        <p:spPr>
          <a:xfrm>
            <a:off x="831850" y="416162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312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89F8-8D33-4C6E-AC29-18A91D201352}"/>
              </a:ext>
            </a:extLst>
          </p:cNvPr>
          <p:cNvSpPr>
            <a:spLocks noGrp="1"/>
          </p:cNvSpPr>
          <p:nvPr>
            <p:ph type="title"/>
          </p:nvPr>
        </p:nvSpPr>
        <p:spPr>
          <a:xfrm>
            <a:off x="429600" y="188956"/>
            <a:ext cx="11332800" cy="1325563"/>
          </a:xfrm>
        </p:spPr>
        <p:txBody>
          <a:bodyPr/>
          <a:lstStyle>
            <a:lvl1pPr>
              <a:defRPr>
                <a:solidFill>
                  <a:srgbClr val="003D7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B4CFEE1-DB3C-4123-941C-75B80D62BE5D}"/>
              </a:ext>
            </a:extLst>
          </p:cNvPr>
          <p:cNvSpPr>
            <a:spLocks noGrp="1"/>
          </p:cNvSpPr>
          <p:nvPr>
            <p:ph sz="half" idx="1"/>
          </p:nvPr>
        </p:nvSpPr>
        <p:spPr>
          <a:xfrm>
            <a:off x="429600" y="1649456"/>
            <a:ext cx="5590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C60316F-16CF-49A3-83AD-36219F6BE6B7}"/>
              </a:ext>
            </a:extLst>
          </p:cNvPr>
          <p:cNvSpPr>
            <a:spLocks noGrp="1"/>
          </p:cNvSpPr>
          <p:nvPr>
            <p:ph sz="half" idx="2"/>
          </p:nvPr>
        </p:nvSpPr>
        <p:spPr>
          <a:xfrm>
            <a:off x="6172200" y="1649456"/>
            <a:ext cx="5590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63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CE9A-AE5D-442A-AD2F-E02AC1A3845C}"/>
              </a:ext>
            </a:extLst>
          </p:cNvPr>
          <p:cNvSpPr>
            <a:spLocks noGrp="1"/>
          </p:cNvSpPr>
          <p:nvPr>
            <p:ph type="title"/>
          </p:nvPr>
        </p:nvSpPr>
        <p:spPr>
          <a:xfrm>
            <a:off x="429600" y="188956"/>
            <a:ext cx="113328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9E565FE6-97B5-4AC7-8E56-5DD99AE9BB2D}"/>
              </a:ext>
            </a:extLst>
          </p:cNvPr>
          <p:cNvSpPr>
            <a:spLocks noGrp="1"/>
          </p:cNvSpPr>
          <p:nvPr>
            <p:ph type="body" idx="1"/>
          </p:nvPr>
        </p:nvSpPr>
        <p:spPr>
          <a:xfrm>
            <a:off x="429600" y="1504994"/>
            <a:ext cx="5567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37D1E8-2BD6-48F0-BEB2-01CAFC2F0C5E}"/>
              </a:ext>
            </a:extLst>
          </p:cNvPr>
          <p:cNvSpPr>
            <a:spLocks noGrp="1"/>
          </p:cNvSpPr>
          <p:nvPr>
            <p:ph sz="half" idx="2"/>
          </p:nvPr>
        </p:nvSpPr>
        <p:spPr>
          <a:xfrm>
            <a:off x="429600" y="2328906"/>
            <a:ext cx="5567975"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C1FBE5A-15CA-448F-84E3-4872EACD046C}"/>
              </a:ext>
            </a:extLst>
          </p:cNvPr>
          <p:cNvSpPr>
            <a:spLocks noGrp="1"/>
          </p:cNvSpPr>
          <p:nvPr>
            <p:ph type="body" sz="quarter" idx="3"/>
          </p:nvPr>
        </p:nvSpPr>
        <p:spPr>
          <a:xfrm>
            <a:off x="6172200" y="1504994"/>
            <a:ext cx="5590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90247B-6D82-413F-8CD7-65B0359710E2}"/>
              </a:ext>
            </a:extLst>
          </p:cNvPr>
          <p:cNvSpPr>
            <a:spLocks noGrp="1"/>
          </p:cNvSpPr>
          <p:nvPr>
            <p:ph sz="quarter" idx="4"/>
          </p:nvPr>
        </p:nvSpPr>
        <p:spPr>
          <a:xfrm>
            <a:off x="6172200" y="2328906"/>
            <a:ext cx="559020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301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0FBE-B57A-444C-9AEA-B3E3332B8C4E}"/>
              </a:ext>
            </a:extLst>
          </p:cNvPr>
          <p:cNvSpPr>
            <a:spLocks noGrp="1"/>
          </p:cNvSpPr>
          <p:nvPr>
            <p:ph type="title"/>
          </p:nvPr>
        </p:nvSpPr>
        <p:spPr>
          <a:xfrm>
            <a:off x="429600" y="188955"/>
            <a:ext cx="11332800" cy="1325563"/>
          </a:xfrm>
        </p:spPr>
        <p:txBody>
          <a:bodyPr/>
          <a:lstStyle/>
          <a:p>
            <a:r>
              <a:rPr lang="en-US" dirty="0"/>
              <a:t>Click to edit Master title style</a:t>
            </a:r>
          </a:p>
        </p:txBody>
      </p:sp>
    </p:spTree>
    <p:extLst>
      <p:ext uri="{BB962C8B-B14F-4D97-AF65-F5344CB8AC3E}">
        <p14:creationId xmlns:p14="http://schemas.microsoft.com/office/powerpoint/2010/main" val="381189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37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B0FF4-2F12-40A5-91AD-DDDBE156C993}"/>
              </a:ext>
            </a:extLst>
          </p:cNvPr>
          <p:cNvSpPr>
            <a:spLocks noGrp="1"/>
          </p:cNvSpPr>
          <p:nvPr>
            <p:ph type="title"/>
          </p:nvPr>
        </p:nvSpPr>
        <p:spPr>
          <a:xfrm>
            <a:off x="429600" y="188956"/>
            <a:ext cx="4342425"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FC51235E-5056-4331-AB81-FB1D11DC16E5}"/>
              </a:ext>
            </a:extLst>
          </p:cNvPr>
          <p:cNvSpPr>
            <a:spLocks noGrp="1"/>
          </p:cNvSpPr>
          <p:nvPr>
            <p:ph idx="1"/>
          </p:nvPr>
        </p:nvSpPr>
        <p:spPr>
          <a:xfrm>
            <a:off x="5183188" y="188957"/>
            <a:ext cx="6579212" cy="58118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F91479-0770-4C89-878D-FDA82BB7F5D4}"/>
              </a:ext>
            </a:extLst>
          </p:cNvPr>
          <p:cNvSpPr>
            <a:spLocks noGrp="1"/>
          </p:cNvSpPr>
          <p:nvPr>
            <p:ph type="body" sz="half" idx="2"/>
          </p:nvPr>
        </p:nvSpPr>
        <p:spPr>
          <a:xfrm>
            <a:off x="429600" y="1789155"/>
            <a:ext cx="4342425" cy="421163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1549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1FCE-EBCF-47E1-AA64-056EFE148FB2}"/>
              </a:ext>
            </a:extLst>
          </p:cNvPr>
          <p:cNvSpPr>
            <a:spLocks noGrp="1"/>
          </p:cNvSpPr>
          <p:nvPr>
            <p:ph type="title"/>
          </p:nvPr>
        </p:nvSpPr>
        <p:spPr>
          <a:xfrm>
            <a:off x="429600" y="188956"/>
            <a:ext cx="4342426"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CB31F47-BDE9-4BAD-9646-75863E1CE553}"/>
              </a:ext>
            </a:extLst>
          </p:cNvPr>
          <p:cNvSpPr>
            <a:spLocks noGrp="1"/>
          </p:cNvSpPr>
          <p:nvPr>
            <p:ph type="pic" idx="1"/>
          </p:nvPr>
        </p:nvSpPr>
        <p:spPr>
          <a:xfrm>
            <a:off x="5183188" y="188956"/>
            <a:ext cx="6579212" cy="5811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E08D0C-4D0D-4919-8B9F-294B93E09608}"/>
              </a:ext>
            </a:extLst>
          </p:cNvPr>
          <p:cNvSpPr>
            <a:spLocks noGrp="1"/>
          </p:cNvSpPr>
          <p:nvPr>
            <p:ph type="body" sz="half" idx="2"/>
          </p:nvPr>
        </p:nvSpPr>
        <p:spPr>
          <a:xfrm>
            <a:off x="429600" y="1789156"/>
            <a:ext cx="4342426" cy="42116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0214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824C2D-41BC-416C-8C9E-DBC7EF22F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09FD13B-33CF-4B32-B1C7-BE1B93090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265333"/>
            <a:ext cx="12192000" cy="592667"/>
          </a:xfrm>
          <a:prstGeom prst="rect">
            <a:avLst/>
          </a:prstGeom>
        </p:spPr>
      </p:pic>
    </p:spTree>
    <p:extLst>
      <p:ext uri="{BB962C8B-B14F-4D97-AF65-F5344CB8AC3E}">
        <p14:creationId xmlns:p14="http://schemas.microsoft.com/office/powerpoint/2010/main" val="425403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rgbClr val="003D7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72036-8AE1-4790-B536-647B2B5B2E64}"/>
              </a:ext>
            </a:extLst>
          </p:cNvPr>
          <p:cNvSpPr>
            <a:spLocks noGrp="1"/>
          </p:cNvSpPr>
          <p:nvPr>
            <p:ph type="ctrTitle"/>
          </p:nvPr>
        </p:nvSpPr>
        <p:spPr>
          <a:xfrm>
            <a:off x="432954" y="696336"/>
            <a:ext cx="9144000" cy="2387600"/>
          </a:xfrm>
        </p:spPr>
        <p:txBody>
          <a:bodyPr>
            <a:normAutofit/>
          </a:bodyPr>
          <a:lstStyle/>
          <a:p>
            <a:pPr algn="l"/>
            <a:r>
              <a:rPr lang="en-US" dirty="0">
                <a:solidFill>
                  <a:schemeClr val="bg1"/>
                </a:solidFill>
              </a:rPr>
              <a:t>Causes and Effects</a:t>
            </a:r>
            <a:br>
              <a:rPr lang="en-US" dirty="0">
                <a:solidFill>
                  <a:schemeClr val="bg1"/>
                </a:solidFill>
              </a:rPr>
            </a:br>
            <a:r>
              <a:rPr lang="en-US" dirty="0">
                <a:solidFill>
                  <a:schemeClr val="bg1"/>
                </a:solidFill>
              </a:rPr>
              <a:t>of Trade Tensions</a:t>
            </a:r>
          </a:p>
        </p:txBody>
      </p:sp>
      <p:sp>
        <p:nvSpPr>
          <p:cNvPr id="3" name="Subtitle 2">
            <a:extLst>
              <a:ext uri="{FF2B5EF4-FFF2-40B4-BE49-F238E27FC236}">
                <a16:creationId xmlns:a16="http://schemas.microsoft.com/office/drawing/2014/main" id="{1A353CE0-BF6C-4AA8-AFEB-38A2DAAD6446}"/>
              </a:ext>
            </a:extLst>
          </p:cNvPr>
          <p:cNvSpPr>
            <a:spLocks noGrp="1"/>
          </p:cNvSpPr>
          <p:nvPr>
            <p:ph type="subTitle" idx="1"/>
          </p:nvPr>
        </p:nvSpPr>
        <p:spPr>
          <a:xfrm>
            <a:off x="432954" y="3176011"/>
            <a:ext cx="9144000" cy="1655762"/>
          </a:xfrm>
        </p:spPr>
        <p:txBody>
          <a:bodyPr/>
          <a:lstStyle/>
          <a:p>
            <a:pPr algn="l"/>
            <a:r>
              <a:rPr lang="en-US" dirty="0">
                <a:solidFill>
                  <a:schemeClr val="bg1"/>
                </a:solidFill>
              </a:rPr>
              <a:t>Andrew K. Rose</a:t>
            </a:r>
          </a:p>
          <a:p>
            <a:pPr algn="l"/>
            <a:r>
              <a:rPr lang="en-US" dirty="0">
                <a:solidFill>
                  <a:schemeClr val="bg1"/>
                </a:solidFill>
              </a:rPr>
              <a:t>NUS-Business</a:t>
            </a:r>
          </a:p>
          <a:p>
            <a:pPr algn="l"/>
            <a:r>
              <a:rPr lang="en-US" dirty="0">
                <a:solidFill>
                  <a:schemeClr val="bg1"/>
                </a:solidFill>
              </a:rPr>
              <a:t>Berkeley-Haas, ABFER, CEPR and NBER</a:t>
            </a:r>
          </a:p>
        </p:txBody>
      </p:sp>
    </p:spTree>
    <p:extLst>
      <p:ext uri="{BB962C8B-B14F-4D97-AF65-F5344CB8AC3E}">
        <p14:creationId xmlns:p14="http://schemas.microsoft.com/office/powerpoint/2010/main" val="350572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481-3618-4D6C-88CF-254ABAB99D62}"/>
              </a:ext>
            </a:extLst>
          </p:cNvPr>
          <p:cNvSpPr>
            <a:spLocks noGrp="1"/>
          </p:cNvSpPr>
          <p:nvPr>
            <p:ph type="title"/>
          </p:nvPr>
        </p:nvSpPr>
        <p:spPr/>
        <p:txBody>
          <a:bodyPr/>
          <a:lstStyle/>
          <a:p>
            <a:r>
              <a:rPr lang="en-US" dirty="0"/>
              <a:t>This Uncertainty is Induced … and Costly</a:t>
            </a:r>
          </a:p>
        </p:txBody>
      </p:sp>
      <p:sp>
        <p:nvSpPr>
          <p:cNvPr id="3" name="Content Placeholder 2">
            <a:extLst>
              <a:ext uri="{FF2B5EF4-FFF2-40B4-BE49-F238E27FC236}">
                <a16:creationId xmlns:a16="http://schemas.microsoft.com/office/drawing/2014/main" id="{83A1FB3F-8F13-46EE-B1D5-85F5F4823FC4}"/>
              </a:ext>
            </a:extLst>
          </p:cNvPr>
          <p:cNvSpPr>
            <a:spLocks noGrp="1"/>
          </p:cNvSpPr>
          <p:nvPr>
            <p:ph idx="1"/>
          </p:nvPr>
        </p:nvSpPr>
        <p:spPr/>
        <p:txBody>
          <a:bodyPr>
            <a:normAutofit/>
          </a:bodyPr>
          <a:lstStyle/>
          <a:p>
            <a:pPr marL="457200" indent="-457200">
              <a:buFont typeface="+mj-lt"/>
              <a:buAutoNum type="arabicPeriod"/>
            </a:pPr>
            <a:r>
              <a:rPr lang="en-US" dirty="0"/>
              <a:t>Lowers physical investment (hence growth slowdown)</a:t>
            </a:r>
          </a:p>
          <a:p>
            <a:pPr lvl="1"/>
            <a:r>
              <a:rPr lang="en-US" dirty="0"/>
              <a:t>Much evidence (Bloom, Davis, …)</a:t>
            </a:r>
          </a:p>
          <a:p>
            <a:pPr lvl="1"/>
            <a:r>
              <a:rPr lang="en-US" dirty="0"/>
              <a:t>This further lowers trade, since capital goods disproportionately traded; vicious cycle</a:t>
            </a:r>
          </a:p>
          <a:p>
            <a:pPr marL="514350" indent="-514350">
              <a:buFont typeface="+mj-lt"/>
              <a:buAutoNum type="arabicPeriod"/>
            </a:pPr>
            <a:r>
              <a:rPr lang="en-US" dirty="0"/>
              <a:t>Lowers firm investment in supply chains (make not buy)</a:t>
            </a:r>
          </a:p>
          <a:p>
            <a:pPr lvl="1"/>
            <a:r>
              <a:rPr lang="en-US" dirty="0"/>
              <a:t>General unraveling of efficient/complex international supply chains</a:t>
            </a:r>
          </a:p>
        </p:txBody>
      </p:sp>
    </p:spTree>
    <p:extLst>
      <p:ext uri="{BB962C8B-B14F-4D97-AF65-F5344CB8AC3E}">
        <p14:creationId xmlns:p14="http://schemas.microsoft.com/office/powerpoint/2010/main" val="211356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481-3618-4D6C-88CF-254ABAB99D62}"/>
              </a:ext>
            </a:extLst>
          </p:cNvPr>
          <p:cNvSpPr>
            <a:spLocks noGrp="1"/>
          </p:cNvSpPr>
          <p:nvPr>
            <p:ph type="title"/>
          </p:nvPr>
        </p:nvSpPr>
        <p:spPr/>
        <p:txBody>
          <a:bodyPr/>
          <a:lstStyle/>
          <a:p>
            <a:r>
              <a:rPr lang="en-US" spc="-70" dirty="0"/>
              <a:t>Another Short Run Cause: Soft Power Erosion</a:t>
            </a:r>
          </a:p>
        </p:txBody>
      </p:sp>
      <p:sp>
        <p:nvSpPr>
          <p:cNvPr id="3" name="Content Placeholder 2">
            <a:extLst>
              <a:ext uri="{FF2B5EF4-FFF2-40B4-BE49-F238E27FC236}">
                <a16:creationId xmlns:a16="http://schemas.microsoft.com/office/drawing/2014/main" id="{83A1FB3F-8F13-46EE-B1D5-85F5F4823FC4}"/>
              </a:ext>
            </a:extLst>
          </p:cNvPr>
          <p:cNvSpPr>
            <a:spLocks noGrp="1"/>
          </p:cNvSpPr>
          <p:nvPr>
            <p:ph idx="1"/>
          </p:nvPr>
        </p:nvSpPr>
        <p:spPr/>
        <p:txBody>
          <a:bodyPr>
            <a:normAutofit lnSpcReduction="10000"/>
          </a:bodyPr>
          <a:lstStyle/>
          <a:p>
            <a:r>
              <a:rPr lang="en-US" dirty="0"/>
              <a:t>Part of trade decline because of loss of ‘soft power’</a:t>
            </a:r>
          </a:p>
          <a:p>
            <a:pPr lvl="1"/>
            <a:r>
              <a:rPr lang="en-US" dirty="0"/>
              <a:t>Hard power: ability to coerce via military and economic mass</a:t>
            </a:r>
          </a:p>
          <a:p>
            <a:pPr lvl="1"/>
            <a:r>
              <a:rPr lang="en-US" dirty="0"/>
              <a:t>Soft power: ability to co-opt via attraction</a:t>
            </a:r>
          </a:p>
          <a:p>
            <a:r>
              <a:rPr lang="en-US" dirty="0"/>
              <a:t>Key political figures, regimes extraordinarily unpopular </a:t>
            </a:r>
            <a:r>
              <a:rPr lang="en-US" i="1" dirty="0"/>
              <a:t>abroad</a:t>
            </a:r>
          </a:p>
          <a:p>
            <a:pPr lvl="1"/>
            <a:r>
              <a:rPr lang="en-US" dirty="0"/>
              <a:t>“Soft Power and Exports”: a country’s exports rise when its leadership is approved by other countries </a:t>
            </a:r>
          </a:p>
          <a:p>
            <a:pPr lvl="2"/>
            <a:r>
              <a:rPr lang="en-US" dirty="0"/>
              <a:t>Standard gravity model of bilateral exports (year x importer/exporter FE, controls)</a:t>
            </a:r>
          </a:p>
          <a:p>
            <a:pPr lvl="2"/>
            <a:r>
              <a:rPr lang="en-US" dirty="0"/>
              <a:t>Panel of data from 2006 through 2017</a:t>
            </a:r>
          </a:p>
          <a:p>
            <a:pPr lvl="2"/>
            <a:r>
              <a:rPr lang="en-US" dirty="0"/>
              <a:t>Annual Gallup survey:  people in up to 157 countries asked about approval of job performance of leadership of China, Germany, Russia, UK, USA</a:t>
            </a:r>
          </a:p>
          <a:p>
            <a:pPr lvl="1"/>
            <a:r>
              <a:rPr lang="en-US" dirty="0"/>
              <a:t>Strong, robust result: ceteris paribus, country’s exports are higher if its leadership is approved by the importer</a:t>
            </a:r>
          </a:p>
        </p:txBody>
      </p:sp>
    </p:spTree>
    <p:extLst>
      <p:ext uri="{BB962C8B-B14F-4D97-AF65-F5344CB8AC3E}">
        <p14:creationId xmlns:p14="http://schemas.microsoft.com/office/powerpoint/2010/main" val="414221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Trump has Certainly Harmed US Soft Power</a:t>
            </a:r>
          </a:p>
        </p:txBody>
      </p:sp>
      <p:pic>
        <p:nvPicPr>
          <p:cNvPr id="6" name="Content Placeholder 5">
            <a:extLst>
              <a:ext uri="{FF2B5EF4-FFF2-40B4-BE49-F238E27FC236}">
                <a16:creationId xmlns:a16="http://schemas.microsoft.com/office/drawing/2014/main" id="{7ACFD9E0-C8B5-4A7C-9DB5-C4C169725710}"/>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537487"/>
            <a:ext cx="10515599" cy="4328795"/>
          </a:xfrm>
          <a:prstGeom prst="rect">
            <a:avLst/>
          </a:prstGeom>
          <a:ln>
            <a:solidFill>
              <a:schemeClr val="tx1"/>
            </a:solidFill>
          </a:ln>
        </p:spPr>
      </p:pic>
    </p:spTree>
    <p:extLst>
      <p:ext uri="{BB962C8B-B14F-4D97-AF65-F5344CB8AC3E}">
        <p14:creationId xmlns:p14="http://schemas.microsoft.com/office/powerpoint/2010/main" val="365397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481-3618-4D6C-88CF-254ABAB99D62}"/>
              </a:ext>
            </a:extLst>
          </p:cNvPr>
          <p:cNvSpPr>
            <a:spLocks noGrp="1"/>
          </p:cNvSpPr>
          <p:nvPr>
            <p:ph type="title"/>
          </p:nvPr>
        </p:nvSpPr>
        <p:spPr/>
        <p:txBody>
          <a:bodyPr/>
          <a:lstStyle/>
          <a:p>
            <a:r>
              <a:rPr lang="en-US" dirty="0"/>
              <a:t>‘Soft Power’ Promotes Exports</a:t>
            </a:r>
          </a:p>
        </p:txBody>
      </p:sp>
      <p:sp>
        <p:nvSpPr>
          <p:cNvPr id="3" name="Content Placeholder 2">
            <a:extLst>
              <a:ext uri="{FF2B5EF4-FFF2-40B4-BE49-F238E27FC236}">
                <a16:creationId xmlns:a16="http://schemas.microsoft.com/office/drawing/2014/main" id="{83A1FB3F-8F13-46EE-B1D5-85F5F4823FC4}"/>
              </a:ext>
            </a:extLst>
          </p:cNvPr>
          <p:cNvSpPr>
            <a:spLocks noGrp="1"/>
          </p:cNvSpPr>
          <p:nvPr>
            <p:ph idx="1"/>
          </p:nvPr>
        </p:nvSpPr>
        <p:spPr/>
        <p:txBody>
          <a:bodyPr>
            <a:normAutofit/>
          </a:bodyPr>
          <a:lstStyle/>
          <a:p>
            <a:r>
              <a:rPr lang="en-US" dirty="0"/>
              <a:t>1 pp increase in leadership approval raises exports by around 2/3% (statistically significant, robust) … and Trump (2017) is &gt;20pp less popular than Obama (2016)</a:t>
            </a:r>
          </a:p>
          <a:p>
            <a:r>
              <a:rPr lang="en-US" dirty="0"/>
              <a:t>Key leaders (</a:t>
            </a:r>
            <a:r>
              <a:rPr lang="en-US" dirty="0" err="1"/>
              <a:t>BoJo</a:t>
            </a:r>
            <a:r>
              <a:rPr lang="en-US" dirty="0"/>
              <a:t> and the Donald) are </a:t>
            </a:r>
            <a:r>
              <a:rPr lang="en-US" i="1" dirty="0"/>
              <a:t>very</a:t>
            </a:r>
            <a:r>
              <a:rPr lang="en-US" dirty="0"/>
              <a:t> unpopular abroad</a:t>
            </a:r>
          </a:p>
          <a:p>
            <a:pPr lvl="1"/>
            <a:r>
              <a:rPr lang="en-US" dirty="0"/>
              <a:t>Symmetrically, loss/lack of soft power lowers exports</a:t>
            </a:r>
          </a:p>
          <a:p>
            <a:pPr marL="0" indent="0">
              <a:buNone/>
            </a:pPr>
            <a:endParaRPr lang="en-US" dirty="0"/>
          </a:p>
        </p:txBody>
      </p:sp>
    </p:spTree>
    <p:extLst>
      <p:ext uri="{BB962C8B-B14F-4D97-AF65-F5344CB8AC3E}">
        <p14:creationId xmlns:p14="http://schemas.microsoft.com/office/powerpoint/2010/main" val="6473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517C5-2A70-4A9A-A37D-CACCFC39ECC0}"/>
              </a:ext>
            </a:extLst>
          </p:cNvPr>
          <p:cNvSpPr>
            <a:spLocks noGrp="1"/>
          </p:cNvSpPr>
          <p:nvPr>
            <p:ph type="title"/>
          </p:nvPr>
        </p:nvSpPr>
        <p:spPr/>
        <p:txBody>
          <a:bodyPr/>
          <a:lstStyle/>
          <a:p>
            <a:r>
              <a:rPr lang="en-US" dirty="0"/>
              <a:t>Summary: Causes of Trade Tension</a:t>
            </a:r>
          </a:p>
        </p:txBody>
      </p:sp>
      <p:sp>
        <p:nvSpPr>
          <p:cNvPr id="3" name="Content Placeholder 2">
            <a:extLst>
              <a:ext uri="{FF2B5EF4-FFF2-40B4-BE49-F238E27FC236}">
                <a16:creationId xmlns:a16="http://schemas.microsoft.com/office/drawing/2014/main" id="{37853D4A-9628-47CB-961D-4DDF5C23BD28}"/>
              </a:ext>
            </a:extLst>
          </p:cNvPr>
          <p:cNvSpPr>
            <a:spLocks noGrp="1"/>
          </p:cNvSpPr>
          <p:nvPr>
            <p:ph idx="1"/>
          </p:nvPr>
        </p:nvSpPr>
        <p:spPr/>
        <p:txBody>
          <a:bodyPr/>
          <a:lstStyle/>
          <a:p>
            <a:r>
              <a:rPr lang="en-US" dirty="0"/>
              <a:t>Long Run</a:t>
            </a:r>
          </a:p>
          <a:p>
            <a:pPr marL="914400" lvl="1" indent="-457200">
              <a:buFont typeface="+mj-lt"/>
              <a:buAutoNum type="arabicPeriod"/>
            </a:pPr>
            <a:r>
              <a:rPr lang="en-US" dirty="0"/>
              <a:t>Slowing Growth of </a:t>
            </a:r>
            <a:r>
              <a:rPr lang="en-US" dirty="0" err="1"/>
              <a:t>Tradeables</a:t>
            </a:r>
            <a:r>
              <a:rPr lang="en-US" dirty="0"/>
              <a:t>, transition from Goods to Services</a:t>
            </a:r>
          </a:p>
          <a:p>
            <a:pPr marL="914400" lvl="1" indent="-457200">
              <a:buFont typeface="+mj-lt"/>
              <a:buAutoNum type="arabicPeriod"/>
            </a:pPr>
            <a:r>
              <a:rPr lang="en-US" dirty="0"/>
              <a:t>Stalled Technological Progress in Transport Costs</a:t>
            </a:r>
          </a:p>
          <a:p>
            <a:pPr marL="914400" lvl="1" indent="-457200">
              <a:buFont typeface="+mj-lt"/>
              <a:buAutoNum type="arabicPeriod"/>
            </a:pPr>
            <a:r>
              <a:rPr lang="en-US" dirty="0"/>
              <a:t>Stalled Liberalization, Savings Glut</a:t>
            </a:r>
          </a:p>
          <a:p>
            <a:r>
              <a:rPr lang="en-US" dirty="0"/>
              <a:t>Short Run</a:t>
            </a:r>
          </a:p>
          <a:p>
            <a:pPr marL="914400" lvl="1" indent="-457200">
              <a:buFont typeface="+mj-lt"/>
              <a:buAutoNum type="arabicPeriod"/>
            </a:pPr>
            <a:r>
              <a:rPr lang="en-US" dirty="0"/>
              <a:t>Protectionism</a:t>
            </a:r>
          </a:p>
          <a:p>
            <a:pPr marL="914400" lvl="1" indent="-457200">
              <a:buFont typeface="+mj-lt"/>
              <a:buAutoNum type="arabicPeriod"/>
            </a:pPr>
            <a:r>
              <a:rPr lang="en-US" dirty="0"/>
              <a:t>Rise of US $</a:t>
            </a:r>
          </a:p>
          <a:p>
            <a:pPr marL="914400" lvl="1" indent="-457200">
              <a:buFont typeface="+mj-lt"/>
              <a:buAutoNum type="arabicPeriod"/>
            </a:pPr>
            <a:r>
              <a:rPr lang="en-US" dirty="0"/>
              <a:t>Policy-induced Uncertainty</a:t>
            </a:r>
          </a:p>
          <a:p>
            <a:pPr marL="914400" lvl="1" indent="-457200">
              <a:buFont typeface="+mj-lt"/>
              <a:buAutoNum type="arabicPeriod"/>
            </a:pPr>
            <a:r>
              <a:rPr lang="en-US" dirty="0"/>
              <a:t>Loss of Soft Power</a:t>
            </a:r>
          </a:p>
          <a:p>
            <a:r>
              <a:rPr lang="en-US" dirty="0"/>
              <a:t>All likely to be persistent</a:t>
            </a:r>
          </a:p>
        </p:txBody>
      </p:sp>
    </p:spTree>
    <p:extLst>
      <p:ext uri="{BB962C8B-B14F-4D97-AF65-F5344CB8AC3E}">
        <p14:creationId xmlns:p14="http://schemas.microsoft.com/office/powerpoint/2010/main" val="363659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AC8F-40D4-4FE0-BA9C-514C61976401}"/>
              </a:ext>
            </a:extLst>
          </p:cNvPr>
          <p:cNvSpPr>
            <a:spLocks noGrp="1"/>
          </p:cNvSpPr>
          <p:nvPr>
            <p:ph type="title"/>
          </p:nvPr>
        </p:nvSpPr>
        <p:spPr/>
        <p:txBody>
          <a:bodyPr>
            <a:normAutofit/>
          </a:bodyPr>
          <a:lstStyle/>
          <a:p>
            <a:r>
              <a:rPr lang="en-US" dirty="0"/>
              <a:t>Effects of Trade Tensions on Financial Stability</a:t>
            </a:r>
          </a:p>
        </p:txBody>
      </p:sp>
      <p:sp>
        <p:nvSpPr>
          <p:cNvPr id="3" name="Content Placeholder 2">
            <a:extLst>
              <a:ext uri="{FF2B5EF4-FFF2-40B4-BE49-F238E27FC236}">
                <a16:creationId xmlns:a16="http://schemas.microsoft.com/office/drawing/2014/main" id="{6528DA8D-7B33-4171-A592-00EC97AB6815}"/>
              </a:ext>
            </a:extLst>
          </p:cNvPr>
          <p:cNvSpPr>
            <a:spLocks noGrp="1"/>
          </p:cNvSpPr>
          <p:nvPr>
            <p:ph idx="1"/>
          </p:nvPr>
        </p:nvSpPr>
        <p:spPr/>
        <p:txBody>
          <a:bodyPr/>
          <a:lstStyle/>
          <a:p>
            <a:pPr marL="0" indent="0">
              <a:buNone/>
            </a:pPr>
            <a:r>
              <a:rPr lang="en-US" dirty="0"/>
              <a:t>Most Visible and Immediate Consequence of Trade Tension is </a:t>
            </a:r>
            <a:r>
              <a:rPr lang="en-US" i="1" dirty="0"/>
              <a:t>Macro</a:t>
            </a:r>
            <a:endParaRPr lang="en-US" dirty="0"/>
          </a:p>
          <a:p>
            <a:r>
              <a:rPr lang="en-US" dirty="0"/>
              <a:t>Slower growth … because of uncertainty</a:t>
            </a:r>
          </a:p>
          <a:p>
            <a:r>
              <a:rPr lang="en-US" dirty="0"/>
              <a:t>Heightened possibility of macro downturn, recession</a:t>
            </a:r>
          </a:p>
          <a:p>
            <a:r>
              <a:rPr lang="en-US" dirty="0"/>
              <a:t>Hence more financial instability</a:t>
            </a:r>
          </a:p>
          <a:p>
            <a:endParaRPr lang="en-US" dirty="0"/>
          </a:p>
          <a:p>
            <a:r>
              <a:rPr lang="en-US" dirty="0"/>
              <a:t>But there are plenty of more insidious and indirect effects …</a:t>
            </a:r>
          </a:p>
          <a:p>
            <a:r>
              <a:rPr lang="en-US" dirty="0"/>
              <a:t>Tangent … but the effects on trade are surely critical!</a:t>
            </a:r>
          </a:p>
        </p:txBody>
      </p:sp>
    </p:spTree>
    <p:extLst>
      <p:ext uri="{BB962C8B-B14F-4D97-AF65-F5344CB8AC3E}">
        <p14:creationId xmlns:p14="http://schemas.microsoft.com/office/powerpoint/2010/main" val="325051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 Consequences of Protectionism</a:t>
            </a:r>
          </a:p>
        </p:txBody>
      </p:sp>
      <p:sp>
        <p:nvSpPr>
          <p:cNvPr id="3" name="Content Placeholder 2"/>
          <p:cNvSpPr>
            <a:spLocks noGrp="1"/>
          </p:cNvSpPr>
          <p:nvPr>
            <p:ph idx="1"/>
          </p:nvPr>
        </p:nvSpPr>
        <p:spPr/>
        <p:txBody>
          <a:bodyPr>
            <a:normAutofit/>
          </a:bodyPr>
          <a:lstStyle/>
          <a:p>
            <a:pPr marL="0" indent="0">
              <a:buNone/>
              <a:defRPr/>
            </a:pPr>
            <a:r>
              <a:rPr lang="en-US" altLang="en-US" sz="4000" dirty="0"/>
              <a:t>Key Question:</a:t>
            </a:r>
          </a:p>
          <a:p>
            <a:pPr lvl="1">
              <a:defRPr/>
            </a:pPr>
            <a:r>
              <a:rPr lang="en-US" altLang="en-US" sz="3600" dirty="0"/>
              <a:t>What are the macro effects of tariffs?</a:t>
            </a:r>
          </a:p>
          <a:p>
            <a:pPr lvl="2">
              <a:defRPr/>
            </a:pPr>
            <a:r>
              <a:rPr lang="en-US" altLang="en-US" sz="3200" dirty="0"/>
              <a:t>Output</a:t>
            </a:r>
          </a:p>
          <a:p>
            <a:pPr lvl="2">
              <a:defRPr/>
            </a:pPr>
            <a:r>
              <a:rPr lang="en-US" altLang="en-US" sz="3200" dirty="0"/>
              <a:t>Productivity</a:t>
            </a:r>
          </a:p>
          <a:p>
            <a:pPr lvl="2">
              <a:defRPr/>
            </a:pPr>
            <a:r>
              <a:rPr lang="en-US" altLang="en-US" sz="3200" dirty="0"/>
              <a:t>Unemployment</a:t>
            </a:r>
          </a:p>
          <a:p>
            <a:pPr lvl="2">
              <a:defRPr/>
            </a:pPr>
            <a:r>
              <a:rPr lang="en-US" altLang="en-US" sz="3200" dirty="0"/>
              <a:t>Inequality</a:t>
            </a:r>
          </a:p>
          <a:p>
            <a:pPr lvl="2">
              <a:defRPr/>
            </a:pPr>
            <a:r>
              <a:rPr lang="en-US" altLang="en-US" sz="3200" dirty="0"/>
              <a:t>Real exchange rate</a:t>
            </a:r>
          </a:p>
          <a:p>
            <a:pPr lvl="2">
              <a:defRPr/>
            </a:pPr>
            <a:r>
              <a:rPr lang="en-US" altLang="en-US" sz="3200" dirty="0"/>
              <a:t>Trade balance</a:t>
            </a:r>
          </a:p>
          <a:p>
            <a:endParaRPr lang="en-US" dirty="0"/>
          </a:p>
        </p:txBody>
      </p:sp>
    </p:spTree>
    <p:extLst>
      <p:ext uri="{BB962C8B-B14F-4D97-AF65-F5344CB8AC3E}">
        <p14:creationId xmlns:p14="http://schemas.microsoft.com/office/powerpoint/2010/main" val="171723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 in Literature</a:t>
            </a:r>
          </a:p>
        </p:txBody>
      </p:sp>
      <p:sp>
        <p:nvSpPr>
          <p:cNvPr id="3" name="Content Placeholder 2"/>
          <p:cNvSpPr>
            <a:spLocks noGrp="1"/>
          </p:cNvSpPr>
          <p:nvPr>
            <p:ph idx="1"/>
          </p:nvPr>
        </p:nvSpPr>
        <p:spPr>
          <a:xfrm>
            <a:off x="838200" y="1840865"/>
            <a:ext cx="10515600" cy="4351338"/>
          </a:xfrm>
        </p:spPr>
        <p:txBody>
          <a:bodyPr/>
          <a:lstStyle/>
          <a:p>
            <a:r>
              <a:rPr lang="en-US" dirty="0"/>
              <a:t>Much work on protectionism theoretical</a:t>
            </a:r>
          </a:p>
          <a:p>
            <a:r>
              <a:rPr lang="en-US" dirty="0"/>
              <a:t>Most empirical work microeconomic</a:t>
            </a:r>
          </a:p>
          <a:p>
            <a:pPr lvl="1"/>
            <a:r>
              <a:rPr lang="en-US" dirty="0"/>
              <a:t>Sensible, given heterogeneity in protectionism, identification requirement</a:t>
            </a:r>
          </a:p>
        </p:txBody>
      </p:sp>
    </p:spTree>
    <p:extLst>
      <p:ext uri="{BB962C8B-B14F-4D97-AF65-F5344CB8AC3E}">
        <p14:creationId xmlns:p14="http://schemas.microsoft.com/office/powerpoint/2010/main" val="22210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pPr marL="114300" lvl="1" indent="-571500">
              <a:buFont typeface="Courier New" panose="02070309020205020404" pitchFamily="49" charset="0"/>
              <a:buChar char="o"/>
              <a:defRPr/>
            </a:pPr>
            <a:r>
              <a:rPr lang="en-US" sz="3600" dirty="0"/>
              <a:t>Plain Vanilla: </a:t>
            </a:r>
            <a:r>
              <a:rPr lang="en-US" sz="3600" dirty="0" err="1"/>
              <a:t>Jorda’s</a:t>
            </a:r>
            <a:r>
              <a:rPr lang="en-US" sz="3600" dirty="0"/>
              <a:t> (2005) LPM, to account for non-linearity without imposing dynamic restrictions</a:t>
            </a:r>
          </a:p>
          <a:p>
            <a:pPr marL="114300" lvl="1" indent="-571500">
              <a:buFont typeface="Courier New" panose="02070309020205020404" pitchFamily="49" charset="0"/>
              <a:buChar char="o"/>
              <a:defRPr/>
            </a:pPr>
            <a:r>
              <a:rPr lang="en-US" sz="3600" dirty="0"/>
              <a:t>Large (unbalanced ) panel data covering 151 countries from 1996 to 2014</a:t>
            </a:r>
          </a:p>
          <a:p>
            <a:endParaRPr lang="en-US" dirty="0"/>
          </a:p>
        </p:txBody>
      </p:sp>
    </p:spTree>
    <p:extLst>
      <p:ext uri="{BB962C8B-B14F-4D97-AF65-F5344CB8AC3E}">
        <p14:creationId xmlns:p14="http://schemas.microsoft.com/office/powerpoint/2010/main" val="38069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Annual GDP, labor productivity (defined as the ratio of GDP to employment), unemployment rate, real effective exchange rates (period average, deflated by CPI) and trade balance (period average, deflated by GDP): IMF WEO and World Bank WDI</a:t>
            </a:r>
          </a:p>
          <a:p>
            <a:pPr marL="685800" indent="-685800">
              <a:buFont typeface="Courier New" panose="02070309020205020404" pitchFamily="49" charset="0"/>
              <a:buChar char="o"/>
            </a:pPr>
            <a:endParaRPr lang="en-US" dirty="0"/>
          </a:p>
          <a:p>
            <a:pPr marL="685800" indent="-685800">
              <a:buFont typeface="Courier New" panose="02070309020205020404" pitchFamily="49" charset="0"/>
              <a:buChar char="o"/>
            </a:pPr>
            <a:r>
              <a:rPr lang="en-US" dirty="0"/>
              <a:t>Gini coefficient from the Standardized World Income Inequality Database (SWIID) </a:t>
            </a:r>
          </a:p>
          <a:p>
            <a:endParaRPr lang="en-US" dirty="0"/>
          </a:p>
        </p:txBody>
      </p:sp>
    </p:spTree>
    <p:extLst>
      <p:ext uri="{BB962C8B-B14F-4D97-AF65-F5344CB8AC3E}">
        <p14:creationId xmlns:p14="http://schemas.microsoft.com/office/powerpoint/2010/main" val="9528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093-60A1-4743-BB8E-0369F3B65605}"/>
              </a:ext>
            </a:extLst>
          </p:cNvPr>
          <p:cNvSpPr>
            <a:spLocks noGrp="1"/>
          </p:cNvSpPr>
          <p:nvPr>
            <p:ph type="title"/>
          </p:nvPr>
        </p:nvSpPr>
        <p:spPr/>
        <p:txBody>
          <a:bodyPr/>
          <a:lstStyle/>
          <a:p>
            <a:r>
              <a:rPr lang="en-US" dirty="0"/>
              <a:t>Multilateral Trade Weakening</a:t>
            </a:r>
          </a:p>
        </p:txBody>
      </p:sp>
      <p:sp>
        <p:nvSpPr>
          <p:cNvPr id="3" name="Content Placeholder 2">
            <a:extLst>
              <a:ext uri="{FF2B5EF4-FFF2-40B4-BE49-F238E27FC236}">
                <a16:creationId xmlns:a16="http://schemas.microsoft.com/office/drawing/2014/main" id="{11497FD7-1B7D-429C-A593-E69838CDD1BA}"/>
              </a:ext>
            </a:extLst>
          </p:cNvPr>
          <p:cNvSpPr>
            <a:spLocks noGrp="1"/>
          </p:cNvSpPr>
          <p:nvPr>
            <p:ph idx="1"/>
          </p:nvPr>
        </p:nvSpPr>
        <p:spPr/>
        <p:txBody>
          <a:bodyPr>
            <a:normAutofit/>
          </a:bodyPr>
          <a:lstStyle/>
          <a:p>
            <a:r>
              <a:rPr lang="en-US" dirty="0"/>
              <a:t>Before we become concerned, we should try to understand causes</a:t>
            </a:r>
          </a:p>
          <a:p>
            <a:r>
              <a:rPr lang="en-US" dirty="0"/>
              <a:t>First, some long run causes</a:t>
            </a:r>
          </a:p>
          <a:p>
            <a:endParaRPr lang="en-US" dirty="0"/>
          </a:p>
        </p:txBody>
      </p:sp>
    </p:spTree>
    <p:extLst>
      <p:ext uri="{BB962C8B-B14F-4D97-AF65-F5344CB8AC3E}">
        <p14:creationId xmlns:p14="http://schemas.microsoft.com/office/powerpoint/2010/main" val="351950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Based on trade tariff rate data at the product level.  The main sources are the World Integrated Trade Solution (WITS) and World Development Indicators (WDI); other data sources include: the World Trade Organization (WTO); the General Agreement on Tariffs and Trade (GATT); and the Brussels Customs Union database (BTN) </a:t>
            </a:r>
          </a:p>
          <a:p>
            <a:pPr marL="685800" indent="-685800">
              <a:buFont typeface="Courier New" panose="02070309020205020404" pitchFamily="49" charset="0"/>
              <a:buChar char="o"/>
            </a:pPr>
            <a:r>
              <a:rPr lang="en-US" dirty="0"/>
              <a:t>We aggregate product-level tariff data by calculating weighted averages, with weights given by the export share of each product, measured as fractions of value</a:t>
            </a:r>
          </a:p>
          <a:p>
            <a:endParaRPr lang="en-US" dirty="0"/>
          </a:p>
        </p:txBody>
      </p:sp>
    </p:spTree>
    <p:extLst>
      <p:ext uri="{BB962C8B-B14F-4D97-AF65-F5344CB8AC3E}">
        <p14:creationId xmlns:p14="http://schemas.microsoft.com/office/powerpoint/2010/main" val="406478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LPM (</a:t>
            </a:r>
            <a:r>
              <a:rPr lang="en-US" dirty="0" err="1"/>
              <a:t>Jorda</a:t>
            </a:r>
            <a:r>
              <a:rPr lang="en-US" dirty="0"/>
              <a:t>) Methodology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lvl="2"/>
                <a:r>
                  <a:rPr lang="en-US" sz="2400" dirty="0" err="1"/>
                  <a:t>y</a:t>
                </a:r>
                <a:r>
                  <a:rPr lang="en-US" sz="2400" baseline="-25000" dirty="0" err="1"/>
                  <a:t>i,t+k</a:t>
                </a:r>
                <a:r>
                  <a:rPr lang="en-US" sz="2400" dirty="0"/>
                  <a:t> - y</a:t>
                </a:r>
                <a:r>
                  <a:rPr lang="en-US" sz="2400" baseline="-25000" dirty="0"/>
                  <a:t>i,t-1</a:t>
                </a:r>
                <a:r>
                  <a:rPr lang="en-US" sz="2400" dirty="0"/>
                  <a:t> = α</a:t>
                </a:r>
                <a:r>
                  <a:rPr lang="en-US" sz="2400" baseline="-25000" dirty="0"/>
                  <a:t>i</a:t>
                </a:r>
                <a:r>
                  <a:rPr lang="en-US" sz="2400" dirty="0"/>
                  <a:t> + </a:t>
                </a:r>
                <a:r>
                  <a:rPr lang="en-US" sz="2400" dirty="0" err="1"/>
                  <a:t>γ</a:t>
                </a:r>
                <a:r>
                  <a:rPr lang="en-US" sz="2400" baseline="-25000" dirty="0" err="1"/>
                  <a:t>t</a:t>
                </a:r>
                <a:r>
                  <a:rPr lang="en-US" sz="2400" dirty="0"/>
                  <a:t> + β</a:t>
                </a:r>
                <a:r>
                  <a:rPr lang="en-US" sz="2400" dirty="0" err="1"/>
                  <a:t>ΔT</a:t>
                </a:r>
                <a:r>
                  <a:rPr lang="en-US" sz="2400" baseline="-25000" dirty="0" err="1"/>
                  <a:t>i,t</a:t>
                </a:r>
                <a:r>
                  <a:rPr lang="en-US" sz="2400" dirty="0"/>
                  <a:t> + </a:t>
                </a:r>
                <a:r>
                  <a:rPr lang="en-US" sz="2400" dirty="0" err="1"/>
                  <a:t>νX</a:t>
                </a:r>
                <a:r>
                  <a:rPr lang="en-US" sz="2400" baseline="-25000" dirty="0" err="1"/>
                  <a:t>i,t</a:t>
                </a:r>
                <a:r>
                  <a:rPr lang="en-US" sz="2400" dirty="0"/>
                  <a:t> + </a:t>
                </a:r>
                <a:r>
                  <a:rPr lang="en-US" sz="2400" dirty="0" err="1"/>
                  <a:t>ε</a:t>
                </a:r>
                <a:r>
                  <a:rPr lang="en-US" sz="2400" baseline="-25000" dirty="0" err="1"/>
                  <a:t>i,t</a:t>
                </a:r>
                <a:endParaRPr lang="en-US" sz="2400" baseline="-25000" dirty="0"/>
              </a:p>
              <a:p>
                <a:pPr marL="914400" lvl="2" indent="0">
                  <a:buNone/>
                </a:pPr>
                <a:endParaRPr lang="en-US" sz="2400" baseline="-25000" dirty="0"/>
              </a:p>
              <a:p>
                <a:r>
                  <a:rPr lang="en-US" sz="2000" dirty="0" err="1"/>
                  <a:t>y</a:t>
                </a:r>
                <a:r>
                  <a:rPr lang="en-US" sz="2000" baseline="-25000" dirty="0" err="1"/>
                  <a:t>i,t+k</a:t>
                </a:r>
                <a:r>
                  <a:rPr lang="en-US" sz="2000" dirty="0"/>
                  <a:t> is the outcome variable of interest (log of output, productivity, unemployment rate, Gini coefficient, log real exchange rate, or trade balance/GDP) for country </a:t>
                </a:r>
                <a:r>
                  <a:rPr lang="en-US" sz="2000" dirty="0" err="1"/>
                  <a:t>i</a:t>
                </a:r>
                <a:r>
                  <a:rPr lang="en-US" sz="2000" dirty="0"/>
                  <a:t> at time </a:t>
                </a:r>
                <a:r>
                  <a:rPr lang="en-US" sz="2000" dirty="0" err="1"/>
                  <a:t>t+k</a:t>
                </a:r>
                <a:r>
                  <a:rPr lang="en-US" sz="2000" dirty="0"/>
                  <a:t>,</a:t>
                </a:r>
              </a:p>
              <a:p>
                <a:r>
                  <a:rPr lang="en-US" sz="2000" dirty="0"/>
                  <a:t>{α</a:t>
                </a:r>
                <a:r>
                  <a:rPr lang="en-US" sz="2000" baseline="-25000" dirty="0"/>
                  <a:t>i</a:t>
                </a:r>
                <a:r>
                  <a:rPr lang="en-US" sz="2000" dirty="0"/>
                  <a:t>} country fixed effects (cross-country heterogeneity),</a:t>
                </a:r>
              </a:p>
              <a:p>
                <a:r>
                  <a:rPr lang="en-US" sz="2000" dirty="0"/>
                  <a:t>{</a:t>
                </a:r>
                <a:r>
                  <a:rPr lang="en-US" sz="2000" dirty="0" err="1"/>
                  <a:t>γ</a:t>
                </a:r>
                <a:r>
                  <a:rPr lang="en-US" sz="2000" baseline="-25000" dirty="0" err="1"/>
                  <a:t>t</a:t>
                </a:r>
                <a:r>
                  <a:rPr lang="en-US" sz="2000" dirty="0"/>
                  <a:t>} time fixed effects (global shocks), </a:t>
                </a:r>
              </a:p>
              <a:p>
                <a14:m>
                  <m:oMath xmlns:m="http://schemas.openxmlformats.org/officeDocument/2006/math">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𝑖</m:t>
                        </m:r>
                        <m:r>
                          <a:rPr lang="en-US" sz="2000">
                            <a:latin typeface="Cambria Math" panose="02040503050406030204" pitchFamily="18" charset="0"/>
                          </a:rPr>
                          <m:t>,</m:t>
                        </m:r>
                        <m:r>
                          <a:rPr lang="en-US" sz="2000" i="1">
                            <a:latin typeface="Cambria Math" panose="02040503050406030204" pitchFamily="18" charset="0"/>
                          </a:rPr>
                          <m:t>𝑡</m:t>
                        </m:r>
                      </m:sub>
                    </m:sSub>
                  </m:oMath>
                </a14:m>
                <a:r>
                  <a:rPr lang="en-US" sz="2000" dirty="0"/>
                  <a:t> change in the tariff rate,</a:t>
                </a:r>
              </a:p>
              <a:p>
                <a:r>
                  <a:rPr lang="en-US" sz="2000" dirty="0"/>
                  <a:t>ν is a vector of nuisance coefficients,</a:t>
                </a:r>
              </a:p>
              <a:p>
                <a:r>
                  <a:rPr lang="en-US" sz="2000" dirty="0"/>
                  <a:t>Control variables: two lags of each of: a) changes in the dependent variable, b) the tariff, c) log output, d) the log of real exchange rates and d) the trade balance in percent of GDP</a:t>
                </a:r>
              </a:p>
              <a:p>
                <a:r>
                  <a:rPr lang="en-US" sz="2000" dirty="0"/>
                  <a:t>DK standard errors; 90% confidence intervals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US">
                    <a:noFill/>
                  </a:rPr>
                  <a:t> </a:t>
                </a:r>
              </a:p>
            </p:txBody>
          </p:sp>
        </mc:Fallback>
      </mc:AlternateContent>
    </p:spTree>
    <p:extLst>
      <p:ext uri="{BB962C8B-B14F-4D97-AF65-F5344CB8AC3E}">
        <p14:creationId xmlns:p14="http://schemas.microsoft.com/office/powerpoint/2010/main" val="6980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normAutofit fontScale="62500" lnSpcReduction="20000"/>
          </a:bodyPr>
          <a:lstStyle/>
          <a:p>
            <a:pPr marL="0" indent="-92">
              <a:buNone/>
              <a:defRPr/>
            </a:pPr>
            <a:r>
              <a:rPr lang="en-US" altLang="en-US" sz="4600" b="1" dirty="0"/>
              <a:t>Tariff increases lead to: </a:t>
            </a:r>
          </a:p>
          <a:p>
            <a:pPr marL="631825" lvl="1" indent="-622300">
              <a:buFont typeface="Courier New" panose="02070309020205020404" pitchFamily="49" charset="0"/>
              <a:buChar char="o"/>
              <a:defRPr/>
            </a:pPr>
            <a:r>
              <a:rPr lang="en-US" altLang="en-US" sz="4600" dirty="0"/>
              <a:t>Economically and statistically significant declines in output and productivity</a:t>
            </a:r>
          </a:p>
          <a:p>
            <a:pPr marL="631825" lvl="1" indent="-622300">
              <a:buFont typeface="Courier New" panose="02070309020205020404" pitchFamily="49" charset="0"/>
              <a:buChar char="o"/>
              <a:defRPr/>
            </a:pPr>
            <a:r>
              <a:rPr lang="en-US" altLang="en-US" sz="4600" dirty="0"/>
              <a:t>Increases in inequality and unemployment</a:t>
            </a:r>
          </a:p>
          <a:p>
            <a:pPr marL="631825" lvl="1" indent="-622300">
              <a:buFont typeface="Courier New" panose="02070309020205020404" pitchFamily="49" charset="0"/>
              <a:buChar char="o"/>
              <a:defRPr/>
            </a:pPr>
            <a:r>
              <a:rPr lang="en-US" altLang="en-US" sz="4600" dirty="0"/>
              <a:t>Exchange rate appreciation, and little effect on trade balance</a:t>
            </a:r>
          </a:p>
          <a:p>
            <a:pPr marL="571408" indent="-571500">
              <a:defRPr/>
            </a:pPr>
            <a:endParaRPr lang="en-US" altLang="en-US" sz="4600" b="1" dirty="0"/>
          </a:p>
          <a:p>
            <a:pPr marL="0" indent="-92">
              <a:buNone/>
              <a:defRPr/>
            </a:pPr>
            <a:r>
              <a:rPr lang="en-US" altLang="en-US" sz="4600" b="1" dirty="0"/>
              <a:t>The effects of tariffs are larger: </a:t>
            </a:r>
          </a:p>
          <a:p>
            <a:pPr marL="571500" lvl="2" indent="-571500">
              <a:buFont typeface="Courier New" panose="02070309020205020404" pitchFamily="49" charset="0"/>
              <a:buChar char="o"/>
              <a:defRPr/>
            </a:pPr>
            <a:r>
              <a:rPr lang="en-US" sz="4600" dirty="0"/>
              <a:t>When tariffs go up</a:t>
            </a:r>
          </a:p>
          <a:p>
            <a:pPr marL="571500" lvl="2" indent="-571500">
              <a:buFont typeface="Courier New" panose="02070309020205020404" pitchFamily="49" charset="0"/>
              <a:buChar char="o"/>
              <a:defRPr/>
            </a:pPr>
            <a:r>
              <a:rPr lang="en-US" sz="4600" dirty="0"/>
              <a:t>In advanced economies</a:t>
            </a:r>
          </a:p>
          <a:p>
            <a:pPr marL="571500" lvl="2" indent="-571500">
              <a:buFont typeface="Courier New" panose="02070309020205020404" pitchFamily="49" charset="0"/>
              <a:buChar char="o"/>
              <a:defRPr/>
            </a:pPr>
            <a:r>
              <a:rPr lang="en-US" altLang="en-US" sz="4600" dirty="0"/>
              <a:t>During economic expansions </a:t>
            </a:r>
          </a:p>
          <a:p>
            <a:endParaRPr lang="en-US" dirty="0"/>
          </a:p>
        </p:txBody>
      </p:sp>
    </p:spTree>
    <p:extLst>
      <p:ext uri="{BB962C8B-B14F-4D97-AF65-F5344CB8AC3E}">
        <p14:creationId xmlns:p14="http://schemas.microsoft.com/office/powerpoint/2010/main" val="3886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600" dirty="0"/>
              <a:t>Tariff rises lead to declines in output and productivity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Output (%)</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Productivity (%)</a:t>
            </a:r>
            <a:endParaRPr lang="en-US" altLang="en-US" sz="1800" dirty="0"/>
          </a:p>
        </p:txBody>
      </p:sp>
      <p:sp>
        <p:nvSpPr>
          <p:cNvPr id="25606" name="TextBox 12"/>
          <p:cNvSpPr txBox="1">
            <a:spLocks noChangeArrowheads="1"/>
          </p:cNvSpPr>
          <p:nvPr/>
        </p:nvSpPr>
        <p:spPr bwMode="auto">
          <a:xfrm>
            <a:off x="344398" y="5710741"/>
            <a:ext cx="114270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300" dirty="0"/>
              <a:t>Note: The solid lines indicate the response of output (productivity) to one-standard deviation (about 3.6 percentage points) increase in the tariff rate; dotted lines correspond to 90 percent confidence bands. The x-axis denotes time. t=0 is the year of the reform. Estimates based on equation (1).</a:t>
            </a:r>
          </a:p>
        </p:txBody>
      </p:sp>
      <p:graphicFrame>
        <p:nvGraphicFramePr>
          <p:cNvPr id="10" name="Chart 9">
            <a:extLst>
              <a:ext uri="{FF2B5EF4-FFF2-40B4-BE49-F238E27FC236}">
                <a16:creationId xmlns:a16="http://schemas.microsoft.com/office/drawing/2014/main" id="{F8BB9D28-3A85-4FD3-BD68-49627B4018EE}"/>
              </a:ext>
            </a:extLst>
          </p:cNvPr>
          <p:cNvGraphicFramePr/>
          <p:nvPr/>
        </p:nvGraphicFramePr>
        <p:xfrm>
          <a:off x="496758" y="2211062"/>
          <a:ext cx="4532581" cy="3427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9EF90D5-8744-47A7-9C1B-4FC29B7E22E1}"/>
              </a:ext>
            </a:extLst>
          </p:cNvPr>
          <p:cNvGraphicFramePr/>
          <p:nvPr/>
        </p:nvGraphicFramePr>
        <p:xfrm>
          <a:off x="6451133" y="2130126"/>
          <a:ext cx="4444842" cy="3427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02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606" grpId="0"/>
      <p:bldGraphic spid="10" grpId="0">
        <p:bldAsOne/>
      </p:bldGraphic>
      <p:bldGraphic spid="11"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Increases in unemployment and inequality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Unemployment (ppt)</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Inequality (ppt)</a:t>
            </a:r>
            <a:endParaRPr lang="en-US" altLang="en-US" sz="1800" dirty="0"/>
          </a:p>
        </p:txBody>
      </p:sp>
      <p:sp>
        <p:nvSpPr>
          <p:cNvPr id="25606" name="TextBox 12"/>
          <p:cNvSpPr txBox="1">
            <a:spLocks noChangeArrowheads="1"/>
          </p:cNvSpPr>
          <p:nvPr/>
        </p:nvSpPr>
        <p:spPr bwMode="auto">
          <a:xfrm>
            <a:off x="382488" y="5719438"/>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endParaRPr lang="en-US" altLang="en-US" sz="1300" dirty="0"/>
          </a:p>
        </p:txBody>
      </p:sp>
      <p:graphicFrame>
        <p:nvGraphicFramePr>
          <p:cNvPr id="12" name="Chart 11">
            <a:extLst>
              <a:ext uri="{FF2B5EF4-FFF2-40B4-BE49-F238E27FC236}">
                <a16:creationId xmlns:a16="http://schemas.microsoft.com/office/drawing/2014/main" id="{57784BCD-00AA-43CA-B950-824683D39250}"/>
              </a:ext>
            </a:extLst>
          </p:cNvPr>
          <p:cNvGraphicFramePr/>
          <p:nvPr/>
        </p:nvGraphicFramePr>
        <p:xfrm>
          <a:off x="508780" y="2130126"/>
          <a:ext cx="4444841"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F23E886-FB89-4E00-B057-DF928AC19549}"/>
              </a:ext>
            </a:extLst>
          </p:cNvPr>
          <p:cNvGraphicFramePr/>
          <p:nvPr/>
        </p:nvGraphicFramePr>
        <p:xfrm>
          <a:off x="6468172" y="2130126"/>
          <a:ext cx="4444841" cy="34274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6055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2" grpId="0">
        <p:bldAsOne/>
      </p:bldGraphic>
      <p:bldGraphic spid="13"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RER appreciates; little effect on trade balance</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RER (%)</a:t>
            </a:r>
            <a:endParaRPr lang="en-US" altLang="en-US" sz="1800" dirty="0"/>
          </a:p>
        </p:txBody>
      </p:sp>
      <p:sp>
        <p:nvSpPr>
          <p:cNvPr id="25605" name="TextBox 11"/>
          <p:cNvSpPr txBox="1">
            <a:spLocks noChangeArrowheads="1"/>
          </p:cNvSpPr>
          <p:nvPr/>
        </p:nvSpPr>
        <p:spPr bwMode="auto">
          <a:xfrm>
            <a:off x="6468172" y="1508626"/>
            <a:ext cx="39325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Trade balance (ppt of GDP)</a:t>
            </a:r>
            <a:endParaRPr lang="en-US" altLang="en-US" sz="1800" dirty="0"/>
          </a:p>
        </p:txBody>
      </p:sp>
      <p:graphicFrame>
        <p:nvGraphicFramePr>
          <p:cNvPr id="10" name="Chart 9">
            <a:extLst>
              <a:ext uri="{FF2B5EF4-FFF2-40B4-BE49-F238E27FC236}">
                <a16:creationId xmlns:a16="http://schemas.microsoft.com/office/drawing/2014/main" id="{872FBA00-8BAE-4DF6-83BA-A286B57F4530}"/>
              </a:ext>
            </a:extLst>
          </p:cNvPr>
          <p:cNvGraphicFramePr/>
          <p:nvPr/>
        </p:nvGraphicFramePr>
        <p:xfrm>
          <a:off x="496758" y="2130125"/>
          <a:ext cx="4723056"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57EB2BE-90CA-49E2-98B4-0F18D31D4499}"/>
              </a:ext>
            </a:extLst>
          </p:cNvPr>
          <p:cNvGraphicFramePr/>
          <p:nvPr/>
        </p:nvGraphicFramePr>
        <p:xfrm>
          <a:off x="6494271" y="2197077"/>
          <a:ext cx="4363609" cy="34274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47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0" grpId="0">
        <p:bldAsOne/>
      </p:bldGraphic>
      <p:bldGraphic spid="11"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increases</a:t>
            </a:r>
            <a:endParaRPr lang="en-US" altLang="en-US" sz="1600" dirty="0"/>
          </a:p>
        </p:txBody>
      </p:sp>
      <p:sp>
        <p:nvSpPr>
          <p:cNvPr id="7" name="Title 6"/>
          <p:cNvSpPr>
            <a:spLocks noGrp="1"/>
          </p:cNvSpPr>
          <p:nvPr>
            <p:ph type="title"/>
          </p:nvPr>
        </p:nvSpPr>
        <p:spPr>
          <a:xfrm>
            <a:off x="838200" y="365126"/>
            <a:ext cx="10515600" cy="799102"/>
          </a:xfrm>
        </p:spPr>
        <p:txBody>
          <a:bodyPr/>
          <a:lstStyle/>
          <a:p>
            <a:pPr defTabSz="1171930">
              <a:defRPr/>
            </a:pPr>
            <a:r>
              <a:rPr lang="en-US" sz="3598" dirty="0"/>
              <a:t>Larger effects for tariff increases… (red is default)</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increases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decreases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decreases</a:t>
            </a:r>
            <a:endParaRPr lang="en-US" altLang="en-US" sz="1600" dirty="0"/>
          </a:p>
        </p:txBody>
      </p:sp>
      <p:graphicFrame>
        <p:nvGraphicFramePr>
          <p:cNvPr id="14" name="Chart 13">
            <a:extLst>
              <a:ext uri="{FF2B5EF4-FFF2-40B4-BE49-F238E27FC236}">
                <a16:creationId xmlns:a16="http://schemas.microsoft.com/office/drawing/2014/main" id="{3321B210-6CDC-45E3-AAD9-3EC5E03D6DF9}"/>
              </a:ext>
            </a:extLst>
          </p:cNvPr>
          <p:cNvGraphicFramePr/>
          <p:nvPr/>
        </p:nvGraphicFramePr>
        <p:xfrm>
          <a:off x="725299" y="1655317"/>
          <a:ext cx="5065940" cy="1823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77370E92-3AD4-40BE-83BF-1D30DEC7D606}"/>
              </a:ext>
            </a:extLst>
          </p:cNvPr>
          <p:cNvGraphicFramePr/>
          <p:nvPr/>
        </p:nvGraphicFramePr>
        <p:xfrm>
          <a:off x="6553081" y="1763112"/>
          <a:ext cx="4570809" cy="1732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746B8392-1601-4ABC-88E2-097034A5084A}"/>
              </a:ext>
            </a:extLst>
          </p:cNvPr>
          <p:cNvGraphicFramePr/>
          <p:nvPr/>
        </p:nvGraphicFramePr>
        <p:xfrm>
          <a:off x="725299" y="4398070"/>
          <a:ext cx="5065940" cy="17101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C8809823-6DA3-4470-82F9-5F380FFD7A3F}"/>
              </a:ext>
            </a:extLst>
          </p:cNvPr>
          <p:cNvGraphicFramePr/>
          <p:nvPr/>
        </p:nvGraphicFramePr>
        <p:xfrm>
          <a:off x="6591172" y="4395691"/>
          <a:ext cx="4837440" cy="17156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844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799101"/>
          </a:xfrm>
        </p:spPr>
        <p:txBody>
          <a:bodyPr/>
          <a:lstStyle/>
          <a:p>
            <a:pPr defTabSz="1171930">
              <a:defRPr/>
            </a:pPr>
            <a:r>
              <a:rPr lang="en-US" sz="3598" dirty="0"/>
              <a:t>…in advanced economies…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(%)—AEs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(%)—AEs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(%)—EMDEs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(%)—EMDEs</a:t>
            </a:r>
            <a:endParaRPr lang="en-US" altLang="en-US" sz="1600" dirty="0"/>
          </a:p>
        </p:txBody>
      </p:sp>
      <p:graphicFrame>
        <p:nvGraphicFramePr>
          <p:cNvPr id="17" name="Chart 16">
            <a:extLst>
              <a:ext uri="{FF2B5EF4-FFF2-40B4-BE49-F238E27FC236}">
                <a16:creationId xmlns:a16="http://schemas.microsoft.com/office/drawing/2014/main" id="{6D166398-82DE-4DB6-9495-09C5679F3324}"/>
              </a:ext>
            </a:extLst>
          </p:cNvPr>
          <p:cNvGraphicFramePr/>
          <p:nvPr/>
        </p:nvGraphicFramePr>
        <p:xfrm>
          <a:off x="800790" y="1766681"/>
          <a:ext cx="5065940" cy="18908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77370E92-3AD4-40BE-83BF-1D30DEC7D606}"/>
              </a:ext>
            </a:extLst>
          </p:cNvPr>
          <p:cNvGraphicFramePr/>
          <p:nvPr/>
        </p:nvGraphicFramePr>
        <p:xfrm>
          <a:off x="6604014" y="1750811"/>
          <a:ext cx="4976958" cy="16781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5F29CA0-859A-4B14-A0B3-65B76926BB22}"/>
              </a:ext>
            </a:extLst>
          </p:cNvPr>
          <p:cNvGraphicFramePr/>
          <p:nvPr/>
        </p:nvGraphicFramePr>
        <p:xfrm>
          <a:off x="763389" y="4394897"/>
          <a:ext cx="5065940" cy="17132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20634504-8736-4104-B72A-0A0C8DBF504F}"/>
              </a:ext>
            </a:extLst>
          </p:cNvPr>
          <p:cNvGraphicFramePr/>
          <p:nvPr/>
        </p:nvGraphicFramePr>
        <p:xfrm>
          <a:off x="6604135" y="4394896"/>
          <a:ext cx="4976836" cy="193267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328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799102"/>
          </a:xfrm>
        </p:spPr>
        <p:txBody>
          <a:bodyPr/>
          <a:lstStyle/>
          <a:p>
            <a:pPr defTabSz="1171930">
              <a:defRPr/>
            </a:pPr>
            <a:r>
              <a:rPr lang="en-US" sz="3598" dirty="0"/>
              <a:t>…and in expansions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(%)—Expansions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(%)—Expansions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(%)—Recessions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(%)—Recessions</a:t>
            </a:r>
            <a:endParaRPr lang="en-US" altLang="en-US" sz="1600" dirty="0"/>
          </a:p>
        </p:txBody>
      </p:sp>
      <p:graphicFrame>
        <p:nvGraphicFramePr>
          <p:cNvPr id="14" name="Chart 13">
            <a:extLst>
              <a:ext uri="{FF2B5EF4-FFF2-40B4-BE49-F238E27FC236}">
                <a16:creationId xmlns:a16="http://schemas.microsoft.com/office/drawing/2014/main" id="{0AB775FB-A13F-4A5B-AD4C-B6586CB53551}"/>
              </a:ext>
            </a:extLst>
          </p:cNvPr>
          <p:cNvGraphicFramePr/>
          <p:nvPr/>
        </p:nvGraphicFramePr>
        <p:xfrm>
          <a:off x="763389" y="1750810"/>
          <a:ext cx="5065940" cy="18305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F614492-98D8-4B01-A383-E436A24DF57B}"/>
              </a:ext>
            </a:extLst>
          </p:cNvPr>
          <p:cNvGraphicFramePr/>
          <p:nvPr/>
        </p:nvGraphicFramePr>
        <p:xfrm>
          <a:off x="6604135" y="1750016"/>
          <a:ext cx="4976836" cy="17458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5C07791-181C-48EE-B203-62D8B15DFB03}"/>
              </a:ext>
            </a:extLst>
          </p:cNvPr>
          <p:cNvGraphicFramePr/>
          <p:nvPr/>
        </p:nvGraphicFramePr>
        <p:xfrm>
          <a:off x="763388" y="4394896"/>
          <a:ext cx="4824477" cy="1830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72274D54-A2B5-4E57-B349-D650EE2C6A24}"/>
              </a:ext>
            </a:extLst>
          </p:cNvPr>
          <p:cNvGraphicFramePr/>
          <p:nvPr/>
        </p:nvGraphicFramePr>
        <p:xfrm>
          <a:off x="6582382" y="4394896"/>
          <a:ext cx="4976835" cy="183056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8081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47"/>
            <a:ext cx="12192000" cy="1142851"/>
          </a:xfrm>
        </p:spPr>
        <p:txBody>
          <a:bodyPr/>
          <a:lstStyle/>
          <a:p>
            <a:pPr defTabSz="1171930">
              <a:defRPr/>
            </a:pPr>
            <a:r>
              <a:rPr lang="en-US" sz="3598" dirty="0"/>
              <a:t>	Robustness checks—endogeneity </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(%)—VAR</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(%)—VAR</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(%)—IV</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(%)—IV</a:t>
            </a:r>
            <a:endParaRPr lang="en-US" altLang="en-US" sz="1600" dirty="0"/>
          </a:p>
        </p:txBody>
      </p:sp>
      <p:graphicFrame>
        <p:nvGraphicFramePr>
          <p:cNvPr id="17" name="Chart 16">
            <a:extLst>
              <a:ext uri="{FF2B5EF4-FFF2-40B4-BE49-F238E27FC236}">
                <a16:creationId xmlns:a16="http://schemas.microsoft.com/office/drawing/2014/main" id="{2899740C-C17D-4096-9B26-9D0E4015768B}"/>
              </a:ext>
            </a:extLst>
          </p:cNvPr>
          <p:cNvGraphicFramePr/>
          <p:nvPr/>
        </p:nvGraphicFramePr>
        <p:xfrm>
          <a:off x="763388" y="1683888"/>
          <a:ext cx="4824477" cy="19125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43CB8D9A-8335-483F-902F-55B79C4044DD}"/>
              </a:ext>
            </a:extLst>
          </p:cNvPr>
          <p:cNvGraphicFramePr/>
          <p:nvPr/>
        </p:nvGraphicFramePr>
        <p:xfrm>
          <a:off x="777149" y="4394895"/>
          <a:ext cx="4899806" cy="1830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899740C-C17D-4096-9B26-9D0E4015768B}"/>
              </a:ext>
            </a:extLst>
          </p:cNvPr>
          <p:cNvGraphicFramePr/>
          <p:nvPr/>
        </p:nvGraphicFramePr>
        <p:xfrm>
          <a:off x="6591172" y="1782159"/>
          <a:ext cx="4647658" cy="181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8EA01C1A-CE29-4435-82FB-55606DB071BB}"/>
              </a:ext>
            </a:extLst>
          </p:cNvPr>
          <p:cNvGraphicFramePr/>
          <p:nvPr/>
        </p:nvGraphicFramePr>
        <p:xfrm>
          <a:off x="6574943" y="4394895"/>
          <a:ext cx="4663886" cy="183056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0509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093-60A1-4743-BB8E-0369F3B65605}"/>
              </a:ext>
            </a:extLst>
          </p:cNvPr>
          <p:cNvSpPr>
            <a:spLocks noGrp="1"/>
          </p:cNvSpPr>
          <p:nvPr>
            <p:ph type="title"/>
          </p:nvPr>
        </p:nvSpPr>
        <p:spPr/>
        <p:txBody>
          <a:bodyPr/>
          <a:lstStyle/>
          <a:p>
            <a:r>
              <a:rPr lang="en-US" dirty="0"/>
              <a:t>Declining Trade Growth: Long Run Causes</a:t>
            </a:r>
          </a:p>
        </p:txBody>
      </p:sp>
      <p:sp>
        <p:nvSpPr>
          <p:cNvPr id="3" name="Content Placeholder 2">
            <a:extLst>
              <a:ext uri="{FF2B5EF4-FFF2-40B4-BE49-F238E27FC236}">
                <a16:creationId xmlns:a16="http://schemas.microsoft.com/office/drawing/2014/main" id="{11497FD7-1B7D-429C-A593-E69838CDD1BA}"/>
              </a:ext>
            </a:extLst>
          </p:cNvPr>
          <p:cNvSpPr>
            <a:spLocks noGrp="1"/>
          </p:cNvSpPr>
          <p:nvPr>
            <p:ph idx="1"/>
          </p:nvPr>
        </p:nvSpPr>
        <p:spPr/>
        <p:txBody>
          <a:bodyPr>
            <a:normAutofit/>
          </a:bodyPr>
          <a:lstStyle/>
          <a:p>
            <a:r>
              <a:rPr lang="en-US" dirty="0"/>
              <a:t>Not all barriers to trade are “artificial” impediments (protectionism)</a:t>
            </a:r>
          </a:p>
          <a:p>
            <a:r>
              <a:rPr lang="en-US" dirty="0"/>
              <a:t>Some are “natural”</a:t>
            </a:r>
          </a:p>
          <a:p>
            <a:pPr marL="914400" lvl="1" indent="-457200">
              <a:buFont typeface="+mj-lt"/>
              <a:buAutoNum type="arabicPeriod"/>
            </a:pPr>
            <a:r>
              <a:rPr lang="en-US" dirty="0"/>
              <a:t>Slowing Growth of </a:t>
            </a:r>
            <a:r>
              <a:rPr lang="en-US" dirty="0" err="1"/>
              <a:t>Tradeables</a:t>
            </a:r>
            <a:r>
              <a:rPr lang="en-US" dirty="0"/>
              <a:t>  </a:t>
            </a:r>
          </a:p>
          <a:p>
            <a:pPr lvl="2"/>
            <a:r>
              <a:rPr lang="en-US" dirty="0"/>
              <a:t>Most trade is in goods (finished or not); productivity gains in secondary production have slowed over time (Gordon)</a:t>
            </a:r>
          </a:p>
          <a:p>
            <a:pPr marL="914400" lvl="1" indent="-457200">
              <a:buFont typeface="+mj-lt"/>
              <a:buAutoNum type="arabicPeriod"/>
            </a:pPr>
            <a:r>
              <a:rPr lang="en-US" dirty="0"/>
              <a:t>Demand shifts from goods to services as income rises</a:t>
            </a:r>
          </a:p>
          <a:p>
            <a:pPr lvl="2"/>
            <a:r>
              <a:rPr lang="en-US" dirty="0"/>
              <a:t>Especially true as populations age</a:t>
            </a:r>
          </a:p>
          <a:p>
            <a:pPr lvl="2"/>
            <a:r>
              <a:rPr lang="en-US" dirty="0"/>
              <a:t>Many services are hard to trade</a:t>
            </a:r>
          </a:p>
          <a:p>
            <a:pPr lvl="2"/>
            <a:r>
              <a:rPr lang="en-US" dirty="0"/>
              <a:t>Most services hard to liberalize/harmonize/regulate </a:t>
            </a:r>
          </a:p>
          <a:p>
            <a:pPr lvl="2"/>
            <a:r>
              <a:rPr lang="en-US" dirty="0"/>
              <a:t>Hence proliferation of RTAs … intrinsically hard to negotiate, getting tougher</a:t>
            </a:r>
          </a:p>
        </p:txBody>
      </p:sp>
    </p:spTree>
    <p:extLst>
      <p:ext uri="{BB962C8B-B14F-4D97-AF65-F5344CB8AC3E}">
        <p14:creationId xmlns:p14="http://schemas.microsoft.com/office/powerpoint/2010/main" val="82718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4800" dirty="0"/>
              <a:t>Summary of Short-Term Macro Effects</a:t>
            </a:r>
          </a:p>
        </p:txBody>
      </p:sp>
      <p:sp>
        <p:nvSpPr>
          <p:cNvPr id="13316" name="TextBox 8"/>
          <p:cNvSpPr txBox="1">
            <a:spLocks noChangeArrowheads="1"/>
          </p:cNvSpPr>
          <p:nvPr/>
        </p:nvSpPr>
        <p:spPr bwMode="auto">
          <a:xfrm>
            <a:off x="307895" y="2128020"/>
            <a:ext cx="1188410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fontAlgn="base">
              <a:spcBef>
                <a:spcPct val="0"/>
              </a:spcBef>
              <a:spcAft>
                <a:spcPct val="0"/>
              </a:spcAft>
              <a:defRPr sz="4600">
                <a:solidFill>
                  <a:schemeClr val="tx1"/>
                </a:solidFill>
                <a:latin typeface="Calibri" panose="020F0502020204030204" pitchFamily="34" charset="0"/>
              </a:defRPr>
            </a:lvl6pPr>
            <a:lvl7pPr marL="2971800" indent="-228600" defTabSz="2344738" fontAlgn="base">
              <a:spcBef>
                <a:spcPct val="0"/>
              </a:spcBef>
              <a:spcAft>
                <a:spcPct val="0"/>
              </a:spcAft>
              <a:defRPr sz="4600">
                <a:solidFill>
                  <a:schemeClr val="tx1"/>
                </a:solidFill>
                <a:latin typeface="Calibri" panose="020F0502020204030204" pitchFamily="34" charset="0"/>
              </a:defRPr>
            </a:lvl7pPr>
            <a:lvl8pPr marL="3429000" indent="-228600" defTabSz="2344738" fontAlgn="base">
              <a:spcBef>
                <a:spcPct val="0"/>
              </a:spcBef>
              <a:spcAft>
                <a:spcPct val="0"/>
              </a:spcAft>
              <a:defRPr sz="4600">
                <a:solidFill>
                  <a:schemeClr val="tx1"/>
                </a:solidFill>
                <a:latin typeface="Calibri" panose="020F0502020204030204" pitchFamily="34" charset="0"/>
              </a:defRPr>
            </a:lvl8pPr>
            <a:lvl9pPr marL="3886200" indent="-228600" defTabSz="2344738" fontAlgn="base">
              <a:spcBef>
                <a:spcPct val="0"/>
              </a:spcBef>
              <a:spcAft>
                <a:spcPct val="0"/>
              </a:spcAft>
              <a:defRPr sz="4600">
                <a:solidFill>
                  <a:schemeClr val="tx1"/>
                </a:solidFill>
                <a:latin typeface="Calibri" panose="020F0502020204030204" pitchFamily="34" charset="0"/>
              </a:defRPr>
            </a:lvl9pPr>
          </a:lstStyle>
          <a:p>
            <a:pPr indent="-514442">
              <a:defRPr/>
            </a:pPr>
            <a:r>
              <a:rPr lang="en-US" altLang="en-US" sz="2800" dirty="0"/>
              <a:t>Aversion of economics profession to the deadweight losses caused by protectionism seems well-founded</a:t>
            </a:r>
          </a:p>
          <a:p>
            <a:pPr marL="514201" lvl="1" indent="-285693">
              <a:buFont typeface="Courier New" panose="02070309020205020404" pitchFamily="49" charset="0"/>
              <a:buChar char="o"/>
              <a:defRPr/>
            </a:pPr>
            <a:r>
              <a:rPr lang="en-US" sz="2800" dirty="0"/>
              <a:t>Tariffs lead to declines in output and productivity, increases in unemployment and inequality</a:t>
            </a:r>
          </a:p>
          <a:p>
            <a:pPr marL="515834" lvl="1" indent="-262679">
              <a:buFont typeface="Courier New" panose="02070309020205020404" pitchFamily="49" charset="0"/>
              <a:buChar char="o"/>
              <a:defRPr/>
            </a:pPr>
            <a:r>
              <a:rPr lang="en-US" sz="2800" dirty="0"/>
              <a:t>Effects larger for tariff increases, for advanced economies and in expansions</a:t>
            </a:r>
            <a:endParaRPr lang="en-US" altLang="en-US" sz="2800" dirty="0"/>
          </a:p>
        </p:txBody>
      </p:sp>
    </p:spTree>
    <p:extLst>
      <p:ext uri="{BB962C8B-B14F-4D97-AF65-F5344CB8AC3E}">
        <p14:creationId xmlns:p14="http://schemas.microsoft.com/office/powerpoint/2010/main" val="168898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55564-C817-4A91-97C6-C02077F785B1}"/>
              </a:ext>
            </a:extLst>
          </p:cNvPr>
          <p:cNvSpPr>
            <a:spLocks noGrp="1"/>
          </p:cNvSpPr>
          <p:nvPr>
            <p:ph type="title"/>
          </p:nvPr>
        </p:nvSpPr>
        <p:spPr/>
        <p:txBody>
          <a:bodyPr/>
          <a:lstStyle/>
          <a:p>
            <a:r>
              <a:rPr lang="en-US" dirty="0"/>
              <a:t>Back to More Persistent Costs of Trade Reduction</a:t>
            </a:r>
          </a:p>
        </p:txBody>
      </p:sp>
      <p:sp>
        <p:nvSpPr>
          <p:cNvPr id="3" name="Content Placeholder 2">
            <a:extLst>
              <a:ext uri="{FF2B5EF4-FFF2-40B4-BE49-F238E27FC236}">
                <a16:creationId xmlns:a16="http://schemas.microsoft.com/office/drawing/2014/main" id="{75B9326F-4313-4838-B15C-D30087CD8525}"/>
              </a:ext>
            </a:extLst>
          </p:cNvPr>
          <p:cNvSpPr>
            <a:spLocks noGrp="1"/>
          </p:cNvSpPr>
          <p:nvPr>
            <p:ph idx="1"/>
          </p:nvPr>
        </p:nvSpPr>
        <p:spPr/>
        <p:txBody>
          <a:bodyPr>
            <a:normAutofit fontScale="85000" lnSpcReduction="20000"/>
          </a:bodyPr>
          <a:lstStyle/>
          <a:p>
            <a:r>
              <a:rPr lang="en-US" dirty="0"/>
              <a:t>Lower trade integration is costly in income, productivity, welfare</a:t>
            </a:r>
          </a:p>
          <a:p>
            <a:pPr lvl="1"/>
            <a:r>
              <a:rPr lang="en-US" dirty="0"/>
              <a:t>Mostly small now</a:t>
            </a:r>
          </a:p>
          <a:p>
            <a:pPr lvl="1"/>
            <a:r>
              <a:rPr lang="en-US" dirty="0"/>
              <a:t>Costs are mostly in long run supply-side because of foregone productivity and competition (also foregone consumer variety)</a:t>
            </a:r>
          </a:p>
          <a:p>
            <a:pPr lvl="1"/>
            <a:r>
              <a:rPr lang="en-US" dirty="0"/>
              <a:t>Likely to cumulate (consider quasi-autarkies: Cuba, North Korea, Venezuela)</a:t>
            </a:r>
          </a:p>
          <a:p>
            <a:pPr lvl="1"/>
            <a:r>
              <a:rPr lang="en-US" dirty="0"/>
              <a:t>Frankel-Romer, Alcala-Ciccone, Hall-Jones estimates are big</a:t>
            </a:r>
          </a:p>
          <a:p>
            <a:pPr lvl="2"/>
            <a:r>
              <a:rPr lang="en-US" dirty="0"/>
              <a:t>… though others (Rodrik, Subramanian and Trebbi) are not</a:t>
            </a:r>
          </a:p>
          <a:p>
            <a:pPr lvl="1"/>
            <a:r>
              <a:rPr lang="en-US" dirty="0"/>
              <a:t>Banal Second Moment Effect: less trade means less vulnerability to terms of trade shocks</a:t>
            </a:r>
          </a:p>
          <a:p>
            <a:pPr lvl="2"/>
            <a:r>
              <a:rPr lang="en-US" dirty="0"/>
              <a:t>Important for developing countries, commodity exporters</a:t>
            </a:r>
          </a:p>
          <a:p>
            <a:pPr marL="457200" lvl="1" indent="0">
              <a:buNone/>
            </a:pPr>
            <a:endParaRPr lang="en-US" dirty="0"/>
          </a:p>
          <a:p>
            <a:r>
              <a:rPr lang="en-US" dirty="0"/>
              <a:t>Tangent: current protectionism is NOT counter-cyclic</a:t>
            </a:r>
          </a:p>
          <a:p>
            <a:pPr lvl="1"/>
            <a:r>
              <a:rPr lang="en-US" dirty="0"/>
              <a:t>US perpetrating during long boom with low unemployment and inflation</a:t>
            </a:r>
          </a:p>
          <a:p>
            <a:pPr lvl="1"/>
            <a:r>
              <a:rPr lang="en-US" dirty="0"/>
              <a:t>Unleashed protectionist pressures may be MUCH higher during next recession</a:t>
            </a:r>
          </a:p>
          <a:p>
            <a:pPr lvl="1"/>
            <a:r>
              <a:rPr lang="en-US" dirty="0"/>
              <a:t>Could lead to bigger future negative welfare consequences</a:t>
            </a:r>
          </a:p>
          <a:p>
            <a:endParaRPr lang="en-US" dirty="0"/>
          </a:p>
          <a:p>
            <a:endParaRPr lang="en-US" dirty="0"/>
          </a:p>
        </p:txBody>
      </p:sp>
    </p:spTree>
    <p:extLst>
      <p:ext uri="{BB962C8B-B14F-4D97-AF65-F5344CB8AC3E}">
        <p14:creationId xmlns:p14="http://schemas.microsoft.com/office/powerpoint/2010/main" val="217771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3E5E-36A0-44B8-819A-C6BBDD73E741}"/>
              </a:ext>
            </a:extLst>
          </p:cNvPr>
          <p:cNvSpPr>
            <a:spLocks noGrp="1"/>
          </p:cNvSpPr>
          <p:nvPr>
            <p:ph type="title"/>
          </p:nvPr>
        </p:nvSpPr>
        <p:spPr/>
        <p:txBody>
          <a:bodyPr/>
          <a:lstStyle/>
          <a:p>
            <a:r>
              <a:rPr lang="en-US" dirty="0"/>
              <a:t>Two Other Consequences of Slowing Trade</a:t>
            </a:r>
          </a:p>
        </p:txBody>
      </p:sp>
      <p:sp>
        <p:nvSpPr>
          <p:cNvPr id="3" name="Content Placeholder 2">
            <a:extLst>
              <a:ext uri="{FF2B5EF4-FFF2-40B4-BE49-F238E27FC236}">
                <a16:creationId xmlns:a16="http://schemas.microsoft.com/office/drawing/2014/main" id="{1D338D8E-73CE-4394-92C4-9817341BE272}"/>
              </a:ext>
            </a:extLst>
          </p:cNvPr>
          <p:cNvSpPr>
            <a:spLocks noGrp="1"/>
          </p:cNvSpPr>
          <p:nvPr>
            <p:ph idx="1"/>
          </p:nvPr>
        </p:nvSpPr>
        <p:spPr/>
        <p:txBody>
          <a:bodyPr/>
          <a:lstStyle/>
          <a:p>
            <a:pPr marL="514350" indent="-514350">
              <a:buFont typeface="+mj-lt"/>
              <a:buAutoNum type="arabicPeriod"/>
            </a:pPr>
            <a:r>
              <a:rPr lang="en-US" dirty="0"/>
              <a:t>Business Cycle Synchronization</a:t>
            </a:r>
          </a:p>
          <a:p>
            <a:pPr marL="514350" indent="-514350">
              <a:buFont typeface="+mj-lt"/>
              <a:buAutoNum type="arabicPeriod"/>
            </a:pPr>
            <a:r>
              <a:rPr lang="en-US" dirty="0"/>
              <a:t>Financial Stability</a:t>
            </a:r>
          </a:p>
          <a:p>
            <a:r>
              <a:rPr lang="en-US" dirty="0"/>
              <a:t>Both Longer Run</a:t>
            </a:r>
          </a:p>
          <a:p>
            <a:endParaRPr lang="en-US" dirty="0"/>
          </a:p>
        </p:txBody>
      </p:sp>
    </p:spTree>
    <p:extLst>
      <p:ext uri="{BB962C8B-B14F-4D97-AF65-F5344CB8AC3E}">
        <p14:creationId xmlns:p14="http://schemas.microsoft.com/office/powerpoint/2010/main" val="155739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8576-A9CF-419A-9022-4D90448AE387}"/>
              </a:ext>
            </a:extLst>
          </p:cNvPr>
          <p:cNvSpPr>
            <a:spLocks noGrp="1"/>
          </p:cNvSpPr>
          <p:nvPr>
            <p:ph type="title"/>
          </p:nvPr>
        </p:nvSpPr>
        <p:spPr/>
        <p:txBody>
          <a:bodyPr/>
          <a:lstStyle/>
          <a:p>
            <a:r>
              <a:rPr lang="en-US" dirty="0"/>
              <a:t>Business Cycle Synchronization is Endogenous</a:t>
            </a:r>
          </a:p>
        </p:txBody>
      </p:sp>
      <p:sp>
        <p:nvSpPr>
          <p:cNvPr id="3" name="Content Placeholder 2">
            <a:extLst>
              <a:ext uri="{FF2B5EF4-FFF2-40B4-BE49-F238E27FC236}">
                <a16:creationId xmlns:a16="http://schemas.microsoft.com/office/drawing/2014/main" id="{26F4CF4A-D1EC-4391-8356-8E3F3286AA1D}"/>
              </a:ext>
            </a:extLst>
          </p:cNvPr>
          <p:cNvSpPr>
            <a:spLocks noGrp="1"/>
          </p:cNvSpPr>
          <p:nvPr>
            <p:ph idx="1"/>
          </p:nvPr>
        </p:nvSpPr>
        <p:spPr/>
        <p:txBody>
          <a:bodyPr>
            <a:normAutofit lnSpcReduction="10000"/>
          </a:bodyPr>
          <a:lstStyle/>
          <a:p>
            <a:r>
              <a:rPr lang="en-US" dirty="0"/>
              <a:t>BCS is affected by trade (Frankel-Rose)</a:t>
            </a:r>
          </a:p>
          <a:p>
            <a:r>
              <a:rPr lang="en-US" dirty="0"/>
              <a:t>Consider two economies hit by shocks which engage in trade</a:t>
            </a:r>
          </a:p>
          <a:p>
            <a:r>
              <a:rPr lang="en-US" dirty="0"/>
              <a:t>Effect of exogenous decline in trade barrier on BCS?  Ambiguous in theory</a:t>
            </a:r>
          </a:p>
          <a:p>
            <a:pPr lvl="1"/>
            <a:r>
              <a:rPr lang="en-US" dirty="0"/>
              <a:t>Negative: If most trade comparative advantage, then more specialization leads to lower BCS IF most shocks are idiosyncratic or productivity shocks</a:t>
            </a:r>
          </a:p>
          <a:p>
            <a:pPr lvl="1"/>
            <a:r>
              <a:rPr lang="en-US" dirty="0"/>
              <a:t>Positive: IF most trade intra industry OR most shocks are either common or preference</a:t>
            </a:r>
          </a:p>
          <a:p>
            <a:r>
              <a:rPr lang="en-US" dirty="0"/>
              <a:t>Empirically, no ambiguity: more trade leads to higher BCS in practice</a:t>
            </a:r>
          </a:p>
          <a:p>
            <a:pPr lvl="1"/>
            <a:r>
              <a:rPr lang="en-US" dirty="0"/>
              <a:t>Use gravity determinants as instrumental variables</a:t>
            </a:r>
          </a:p>
          <a:p>
            <a:pPr lvl="1"/>
            <a:r>
              <a:rPr lang="en-US" dirty="0"/>
              <a:t>Quite robust: Baxter-</a:t>
            </a:r>
            <a:r>
              <a:rPr lang="en-US" dirty="0" err="1"/>
              <a:t>Kouparitsas</a:t>
            </a:r>
            <a:r>
              <a:rPr lang="en-US" dirty="0"/>
              <a:t>, meta-analysis</a:t>
            </a:r>
          </a:p>
        </p:txBody>
      </p:sp>
    </p:spTree>
    <p:extLst>
      <p:ext uri="{BB962C8B-B14F-4D97-AF65-F5344CB8AC3E}">
        <p14:creationId xmlns:p14="http://schemas.microsoft.com/office/powerpoint/2010/main" val="131135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8576-A9CF-419A-9022-4D90448AE387}"/>
              </a:ext>
            </a:extLst>
          </p:cNvPr>
          <p:cNvSpPr>
            <a:spLocks noGrp="1"/>
          </p:cNvSpPr>
          <p:nvPr>
            <p:ph type="title"/>
          </p:nvPr>
        </p:nvSpPr>
        <p:spPr/>
        <p:txBody>
          <a:bodyPr/>
          <a:lstStyle/>
          <a:p>
            <a:r>
              <a:rPr lang="en-US" dirty="0"/>
              <a:t>Trade explains part of BCS rise</a:t>
            </a:r>
          </a:p>
        </p:txBody>
      </p:sp>
      <p:sp>
        <p:nvSpPr>
          <p:cNvPr id="3" name="Content Placeholder 2">
            <a:extLst>
              <a:ext uri="{FF2B5EF4-FFF2-40B4-BE49-F238E27FC236}">
                <a16:creationId xmlns:a16="http://schemas.microsoft.com/office/drawing/2014/main" id="{26F4CF4A-D1EC-4391-8356-8E3F3286AA1D}"/>
              </a:ext>
            </a:extLst>
          </p:cNvPr>
          <p:cNvSpPr>
            <a:spLocks noGrp="1"/>
          </p:cNvSpPr>
          <p:nvPr>
            <p:ph idx="1"/>
          </p:nvPr>
        </p:nvSpPr>
        <p:spPr/>
        <p:txBody>
          <a:bodyPr>
            <a:normAutofit/>
          </a:bodyPr>
          <a:lstStyle/>
          <a:p>
            <a:r>
              <a:rPr lang="en-US" dirty="0"/>
              <a:t>Trade has been rising (faster than income) for decades … until recently …</a:t>
            </a:r>
          </a:p>
          <a:p>
            <a:pPr lvl="1"/>
            <a:r>
              <a:rPr lang="en-US" dirty="0"/>
              <a:t>So no surprise that business cycles are becoming more synchronized</a:t>
            </a:r>
          </a:p>
          <a:p>
            <a:r>
              <a:rPr lang="en-US" dirty="0"/>
              <a:t>By symmetry, lower trade leads to more idiosyncratic business cycles</a:t>
            </a:r>
          </a:p>
          <a:p>
            <a:pPr lvl="1"/>
            <a:r>
              <a:rPr lang="en-US" dirty="0"/>
              <a:t>In future, business cycle risk might be more national, hence diversifiable</a:t>
            </a:r>
          </a:p>
          <a:p>
            <a:pPr lvl="1"/>
            <a:r>
              <a:rPr lang="en-US" dirty="0"/>
              <a:t>Less pronounced global business cycle makes work of G20 and IMF easier</a:t>
            </a:r>
          </a:p>
          <a:p>
            <a:pPr lvl="1"/>
            <a:r>
              <a:rPr lang="en-US" dirty="0"/>
              <a:t>Likely increases financial stability</a:t>
            </a:r>
          </a:p>
          <a:p>
            <a:endParaRPr lang="en-US" dirty="0"/>
          </a:p>
        </p:txBody>
      </p:sp>
    </p:spTree>
    <p:extLst>
      <p:ext uri="{BB962C8B-B14F-4D97-AF65-F5344CB8AC3E}">
        <p14:creationId xmlns:p14="http://schemas.microsoft.com/office/powerpoint/2010/main" val="202731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3194-7935-4B3C-8CA7-224DF04CD20E}"/>
              </a:ext>
            </a:extLst>
          </p:cNvPr>
          <p:cNvSpPr>
            <a:spLocks noGrp="1"/>
          </p:cNvSpPr>
          <p:nvPr>
            <p:ph type="title"/>
          </p:nvPr>
        </p:nvSpPr>
        <p:spPr/>
        <p:txBody>
          <a:bodyPr/>
          <a:lstStyle/>
          <a:p>
            <a:r>
              <a:rPr lang="en-US" dirty="0"/>
              <a:t>Reduced BCS affects Financial Stability</a:t>
            </a:r>
          </a:p>
        </p:txBody>
      </p:sp>
      <p:sp>
        <p:nvSpPr>
          <p:cNvPr id="3" name="Content Placeholder 2">
            <a:extLst>
              <a:ext uri="{FF2B5EF4-FFF2-40B4-BE49-F238E27FC236}">
                <a16:creationId xmlns:a16="http://schemas.microsoft.com/office/drawing/2014/main" id="{0B3DEA0D-CCDA-48AD-B7D3-E5ABA234E816}"/>
              </a:ext>
            </a:extLst>
          </p:cNvPr>
          <p:cNvSpPr>
            <a:spLocks noGrp="1"/>
          </p:cNvSpPr>
          <p:nvPr>
            <p:ph idx="1"/>
          </p:nvPr>
        </p:nvSpPr>
        <p:spPr/>
        <p:txBody>
          <a:bodyPr/>
          <a:lstStyle/>
          <a:p>
            <a:r>
              <a:rPr lang="en-US" dirty="0"/>
              <a:t>Lower Trade and BCS means recessions – and hence financial stability issues – become </a:t>
            </a:r>
            <a:r>
              <a:rPr lang="en-US" i="1" dirty="0"/>
              <a:t>not only </a:t>
            </a:r>
            <a:r>
              <a:rPr lang="en-US" dirty="0"/>
              <a:t>more idiosyncratic diversifiable</a:t>
            </a:r>
          </a:p>
          <a:p>
            <a:pPr lvl="1"/>
            <a:r>
              <a:rPr lang="en-US" dirty="0"/>
              <a:t>But </a:t>
            </a:r>
            <a:r>
              <a:rPr lang="en-US" i="1" dirty="0"/>
              <a:t>also</a:t>
            </a:r>
            <a:r>
              <a:rPr lang="en-US" dirty="0"/>
              <a:t> fewer and more shallow recessions</a:t>
            </a:r>
          </a:p>
          <a:p>
            <a:pPr lvl="1"/>
            <a:r>
              <a:rPr lang="en-US" dirty="0"/>
              <a:t>Why?</a:t>
            </a:r>
          </a:p>
        </p:txBody>
      </p:sp>
    </p:spTree>
    <p:extLst>
      <p:ext uri="{BB962C8B-B14F-4D97-AF65-F5344CB8AC3E}">
        <p14:creationId xmlns:p14="http://schemas.microsoft.com/office/powerpoint/2010/main" val="354305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3194-7935-4B3C-8CA7-224DF04CD20E}"/>
              </a:ext>
            </a:extLst>
          </p:cNvPr>
          <p:cNvSpPr>
            <a:spLocks noGrp="1"/>
          </p:cNvSpPr>
          <p:nvPr>
            <p:ph type="title"/>
          </p:nvPr>
        </p:nvSpPr>
        <p:spPr/>
        <p:txBody>
          <a:bodyPr/>
          <a:lstStyle/>
          <a:p>
            <a:r>
              <a:rPr lang="en-US" dirty="0"/>
              <a:t>Financial Integration follows Real Integration</a:t>
            </a:r>
          </a:p>
        </p:txBody>
      </p:sp>
      <p:sp>
        <p:nvSpPr>
          <p:cNvPr id="3" name="Content Placeholder 2">
            <a:extLst>
              <a:ext uri="{FF2B5EF4-FFF2-40B4-BE49-F238E27FC236}">
                <a16:creationId xmlns:a16="http://schemas.microsoft.com/office/drawing/2014/main" id="{0B3DEA0D-CCDA-48AD-B7D3-E5ABA234E816}"/>
              </a:ext>
            </a:extLst>
          </p:cNvPr>
          <p:cNvSpPr>
            <a:spLocks noGrp="1"/>
          </p:cNvSpPr>
          <p:nvPr>
            <p:ph idx="1"/>
          </p:nvPr>
        </p:nvSpPr>
        <p:spPr/>
        <p:txBody>
          <a:bodyPr>
            <a:normAutofit fontScale="92500"/>
          </a:bodyPr>
          <a:lstStyle/>
          <a:p>
            <a:r>
              <a:rPr lang="en-US" dirty="0"/>
              <a:t>In theory and practice, real integration precedes, causes financial</a:t>
            </a:r>
          </a:p>
          <a:p>
            <a:pPr lvl="1"/>
            <a:r>
              <a:rPr lang="en-US" dirty="0"/>
              <a:t>Empirically overwhelming: liberalize goods markets before services; both before factor markets (capital and labor)</a:t>
            </a:r>
          </a:p>
          <a:p>
            <a:pPr lvl="2"/>
            <a:r>
              <a:rPr lang="en-US" dirty="0"/>
              <a:t>Far more countries have significant IMF AREAER restrictions on financial flows than goods</a:t>
            </a:r>
          </a:p>
          <a:p>
            <a:pPr lvl="2"/>
            <a:r>
              <a:rPr lang="en-US" dirty="0"/>
              <a:t>Deviations from LOOP big for goods; often immeasurably bigger for stocks/bonds</a:t>
            </a:r>
          </a:p>
          <a:p>
            <a:pPr lvl="1"/>
            <a:r>
              <a:rPr lang="en-US" dirty="0"/>
              <a:t>McKinnon’s sequencing: international financial liberalization the final step</a:t>
            </a:r>
          </a:p>
          <a:p>
            <a:pPr lvl="1"/>
            <a:r>
              <a:rPr lang="en-US" dirty="0"/>
              <a:t>Financial integration a result of policy choices, typically following real integration</a:t>
            </a:r>
          </a:p>
          <a:p>
            <a:pPr lvl="2"/>
            <a:r>
              <a:rPr lang="en-US" dirty="0"/>
              <a:t>Ex: Europe 1992: capital and labor freedom </a:t>
            </a:r>
            <a:r>
              <a:rPr lang="en-US" i="1" dirty="0"/>
              <a:t>followed</a:t>
            </a:r>
            <a:r>
              <a:rPr lang="en-US" dirty="0"/>
              <a:t> trade liberalization</a:t>
            </a:r>
          </a:p>
          <a:p>
            <a:pPr lvl="2"/>
            <a:r>
              <a:rPr lang="en-US" dirty="0"/>
              <a:t>Generally, goods markets more liberal than services, both more liberal than financial flows</a:t>
            </a:r>
          </a:p>
          <a:p>
            <a:r>
              <a:rPr lang="en-US" dirty="0"/>
              <a:t>So a world with less real (G&amp;S) integration is likely to also be less financially integrated</a:t>
            </a:r>
          </a:p>
        </p:txBody>
      </p:sp>
    </p:spTree>
    <p:extLst>
      <p:ext uri="{BB962C8B-B14F-4D97-AF65-F5344CB8AC3E}">
        <p14:creationId xmlns:p14="http://schemas.microsoft.com/office/powerpoint/2010/main" val="214739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3194-7935-4B3C-8CA7-224DF04CD20E}"/>
              </a:ext>
            </a:extLst>
          </p:cNvPr>
          <p:cNvSpPr>
            <a:spLocks noGrp="1"/>
          </p:cNvSpPr>
          <p:nvPr>
            <p:ph type="title"/>
          </p:nvPr>
        </p:nvSpPr>
        <p:spPr/>
        <p:txBody>
          <a:bodyPr/>
          <a:lstStyle/>
          <a:p>
            <a:r>
              <a:rPr lang="en-US" spc="-60" dirty="0"/>
              <a:t>Financial Integration Falls with Trade Tensions</a:t>
            </a:r>
          </a:p>
        </p:txBody>
      </p:sp>
      <p:sp>
        <p:nvSpPr>
          <p:cNvPr id="3" name="Content Placeholder 2">
            <a:extLst>
              <a:ext uri="{FF2B5EF4-FFF2-40B4-BE49-F238E27FC236}">
                <a16:creationId xmlns:a16="http://schemas.microsoft.com/office/drawing/2014/main" id="{0B3DEA0D-CCDA-48AD-B7D3-E5ABA234E816}"/>
              </a:ext>
            </a:extLst>
          </p:cNvPr>
          <p:cNvSpPr>
            <a:spLocks noGrp="1"/>
          </p:cNvSpPr>
          <p:nvPr>
            <p:ph idx="1"/>
          </p:nvPr>
        </p:nvSpPr>
        <p:spPr>
          <a:xfrm>
            <a:off x="838200" y="1825625"/>
            <a:ext cx="10515600" cy="4351338"/>
          </a:xfrm>
        </p:spPr>
        <p:txBody>
          <a:bodyPr>
            <a:normAutofit/>
          </a:bodyPr>
          <a:lstStyle/>
          <a:p>
            <a:r>
              <a:rPr lang="en-US" dirty="0"/>
              <a:t>As with goods and services, less integration has its costs</a:t>
            </a:r>
          </a:p>
          <a:p>
            <a:pPr lvl="1"/>
            <a:r>
              <a:rPr lang="en-US" dirty="0"/>
              <a:t>Savings flow less efficiently to good investments</a:t>
            </a:r>
          </a:p>
          <a:p>
            <a:pPr lvl="1"/>
            <a:r>
              <a:rPr lang="en-US" dirty="0"/>
              <a:t>Risks can’t be spread as widely across borders</a:t>
            </a:r>
          </a:p>
          <a:p>
            <a:r>
              <a:rPr lang="en-US" dirty="0"/>
              <a:t>But considerable skepticism about size of benefits</a:t>
            </a:r>
          </a:p>
          <a:p>
            <a:pPr lvl="1"/>
            <a:r>
              <a:rPr lang="en-US" dirty="0"/>
              <a:t>Rodrik, Gourinchas and Jeanne , …</a:t>
            </a:r>
          </a:p>
          <a:p>
            <a:r>
              <a:rPr lang="en-US" dirty="0"/>
              <a:t>Different from trade integration</a:t>
            </a:r>
          </a:p>
        </p:txBody>
      </p:sp>
    </p:spTree>
    <p:extLst>
      <p:ext uri="{BB962C8B-B14F-4D97-AF65-F5344CB8AC3E}">
        <p14:creationId xmlns:p14="http://schemas.microsoft.com/office/powerpoint/2010/main" val="168087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3194-7935-4B3C-8CA7-224DF04CD20E}"/>
              </a:ext>
            </a:extLst>
          </p:cNvPr>
          <p:cNvSpPr>
            <a:spLocks noGrp="1"/>
          </p:cNvSpPr>
          <p:nvPr>
            <p:ph type="title"/>
          </p:nvPr>
        </p:nvSpPr>
        <p:spPr/>
        <p:txBody>
          <a:bodyPr/>
          <a:lstStyle/>
          <a:p>
            <a:r>
              <a:rPr lang="en-US" dirty="0"/>
              <a:t>And … Financial Integration Has Costs</a:t>
            </a:r>
          </a:p>
        </p:txBody>
      </p:sp>
      <p:sp>
        <p:nvSpPr>
          <p:cNvPr id="3" name="Content Placeholder 2">
            <a:extLst>
              <a:ext uri="{FF2B5EF4-FFF2-40B4-BE49-F238E27FC236}">
                <a16:creationId xmlns:a16="http://schemas.microsoft.com/office/drawing/2014/main" id="{0B3DEA0D-CCDA-48AD-B7D3-E5ABA234E816}"/>
              </a:ext>
            </a:extLst>
          </p:cNvPr>
          <p:cNvSpPr>
            <a:spLocks noGrp="1"/>
          </p:cNvSpPr>
          <p:nvPr>
            <p:ph idx="1"/>
          </p:nvPr>
        </p:nvSpPr>
        <p:spPr/>
        <p:txBody>
          <a:bodyPr>
            <a:normAutofit/>
          </a:bodyPr>
          <a:lstStyle/>
          <a:p>
            <a:r>
              <a:rPr lang="en-US" dirty="0"/>
              <a:t>Quasi-Consensus on additional risks of financial integration</a:t>
            </a:r>
          </a:p>
          <a:p>
            <a:pPr lvl="1"/>
            <a:r>
              <a:rPr lang="en-US" dirty="0"/>
              <a:t>Contagion following currency crises in 1992, 1994, 1997, 1998, …</a:t>
            </a:r>
          </a:p>
          <a:p>
            <a:pPr lvl="1"/>
            <a:r>
              <a:rPr lang="en-US" dirty="0"/>
              <a:t>(Relative) Immunity of the financially close in 2008-09 during GFC</a:t>
            </a:r>
          </a:p>
          <a:p>
            <a:pPr lvl="1"/>
            <a:r>
              <a:rPr lang="en-US" dirty="0"/>
              <a:t>International capital flows often “hot”; banking booms risky</a:t>
            </a:r>
          </a:p>
          <a:p>
            <a:pPr lvl="1"/>
            <a:r>
              <a:rPr lang="en-US" dirty="0"/>
              <a:t>More financially closed countries systems may suffer smaller crises compared with open economies, also experience less fewer financial crises</a:t>
            </a:r>
          </a:p>
          <a:p>
            <a:pPr lvl="2"/>
            <a:r>
              <a:rPr lang="en-US" dirty="0"/>
              <a:t>This compares open with closed, not rich and poor</a:t>
            </a:r>
          </a:p>
          <a:p>
            <a:pPr lvl="2"/>
            <a:r>
              <a:rPr lang="en-US" dirty="0"/>
              <a:t>Financial systems of developing countries – often closed – can be looted more effectively by domestic criminals (often their leaders)</a:t>
            </a:r>
          </a:p>
          <a:p>
            <a:pPr lvl="2"/>
            <a:r>
              <a:rPr lang="en-US" dirty="0"/>
              <a:t>Weaker institutions (including weak monitoring, including foreign) the cause </a:t>
            </a:r>
          </a:p>
        </p:txBody>
      </p:sp>
    </p:spTree>
    <p:extLst>
      <p:ext uri="{BB962C8B-B14F-4D97-AF65-F5344CB8AC3E}">
        <p14:creationId xmlns:p14="http://schemas.microsoft.com/office/powerpoint/2010/main" val="18044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A3194-7935-4B3C-8CA7-224DF04CD20E}"/>
              </a:ext>
            </a:extLst>
          </p:cNvPr>
          <p:cNvSpPr>
            <a:spLocks noGrp="1"/>
          </p:cNvSpPr>
          <p:nvPr>
            <p:ph type="title"/>
          </p:nvPr>
        </p:nvSpPr>
        <p:spPr/>
        <p:txBody>
          <a:bodyPr/>
          <a:lstStyle/>
          <a:p>
            <a:r>
              <a:rPr lang="en-US" dirty="0"/>
              <a:t>Financial Insulation not the Objective</a:t>
            </a:r>
          </a:p>
        </p:txBody>
      </p:sp>
      <p:sp>
        <p:nvSpPr>
          <p:cNvPr id="3" name="Content Placeholder 2">
            <a:extLst>
              <a:ext uri="{FF2B5EF4-FFF2-40B4-BE49-F238E27FC236}">
                <a16:creationId xmlns:a16="http://schemas.microsoft.com/office/drawing/2014/main" id="{0B3DEA0D-CCDA-48AD-B7D3-E5ABA234E816}"/>
              </a:ext>
            </a:extLst>
          </p:cNvPr>
          <p:cNvSpPr>
            <a:spLocks noGrp="1"/>
          </p:cNvSpPr>
          <p:nvPr>
            <p:ph idx="1"/>
          </p:nvPr>
        </p:nvSpPr>
        <p:spPr/>
        <p:txBody>
          <a:bodyPr>
            <a:normAutofit/>
          </a:bodyPr>
          <a:lstStyle/>
          <a:p>
            <a:r>
              <a:rPr lang="en-US" dirty="0"/>
              <a:t>Still, protectionism </a:t>
            </a:r>
            <a:r>
              <a:rPr lang="en-US" i="1" dirty="0"/>
              <a:t>may</a:t>
            </a:r>
            <a:r>
              <a:rPr lang="en-US" dirty="0"/>
              <a:t> deliver inadvertent benefit at little cost</a:t>
            </a:r>
          </a:p>
          <a:p>
            <a:pPr lvl="1"/>
            <a:r>
              <a:rPr lang="en-US" dirty="0"/>
              <a:t>Cost of lower trade partially offset by lower contagion, fewer spillovers from foreign shocks</a:t>
            </a:r>
          </a:p>
          <a:p>
            <a:pPr lvl="1"/>
            <a:endParaRPr lang="en-US" dirty="0"/>
          </a:p>
        </p:txBody>
      </p:sp>
    </p:spTree>
    <p:extLst>
      <p:ext uri="{BB962C8B-B14F-4D97-AF65-F5344CB8AC3E}">
        <p14:creationId xmlns:p14="http://schemas.microsoft.com/office/powerpoint/2010/main" val="145857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093-60A1-4743-BB8E-0369F3B65605}"/>
              </a:ext>
            </a:extLst>
          </p:cNvPr>
          <p:cNvSpPr>
            <a:spLocks noGrp="1"/>
          </p:cNvSpPr>
          <p:nvPr>
            <p:ph type="title"/>
          </p:nvPr>
        </p:nvSpPr>
        <p:spPr/>
        <p:txBody>
          <a:bodyPr/>
          <a:lstStyle/>
          <a:p>
            <a:r>
              <a:rPr lang="en-US" dirty="0"/>
              <a:t>Long Run Causes, continued</a:t>
            </a:r>
          </a:p>
        </p:txBody>
      </p:sp>
      <p:sp>
        <p:nvSpPr>
          <p:cNvPr id="3" name="Content Placeholder 2">
            <a:extLst>
              <a:ext uri="{FF2B5EF4-FFF2-40B4-BE49-F238E27FC236}">
                <a16:creationId xmlns:a16="http://schemas.microsoft.com/office/drawing/2014/main" id="{11497FD7-1B7D-429C-A593-E69838CDD1BA}"/>
              </a:ext>
            </a:extLst>
          </p:cNvPr>
          <p:cNvSpPr>
            <a:spLocks noGrp="1"/>
          </p:cNvSpPr>
          <p:nvPr>
            <p:ph idx="1"/>
          </p:nvPr>
        </p:nvSpPr>
        <p:spPr>
          <a:xfrm>
            <a:off x="838200" y="1825625"/>
            <a:ext cx="10515600" cy="4351338"/>
          </a:xfrm>
        </p:spPr>
        <p:txBody>
          <a:bodyPr>
            <a:normAutofit/>
          </a:bodyPr>
          <a:lstStyle/>
          <a:p>
            <a:pPr marL="914400" lvl="1" indent="-457200">
              <a:buFont typeface="+mj-lt"/>
              <a:buAutoNum type="arabicPeriod" startAt="3"/>
            </a:pPr>
            <a:r>
              <a:rPr lang="en-US" dirty="0"/>
              <a:t>Stalled technological progress in transportation costs reduction</a:t>
            </a:r>
          </a:p>
          <a:p>
            <a:pPr lvl="2"/>
            <a:r>
              <a:rPr lang="en-US" dirty="0"/>
              <a:t>Few significant changes since containerization</a:t>
            </a:r>
          </a:p>
          <a:p>
            <a:pPr lvl="2"/>
            <a:r>
              <a:rPr lang="en-US" dirty="0"/>
              <a:t>Could be one real beneficiary of blockchain</a:t>
            </a:r>
          </a:p>
          <a:p>
            <a:pPr marL="914400" lvl="1" indent="-457200">
              <a:buFont typeface="+mj-lt"/>
              <a:buAutoNum type="arabicPeriod" startAt="3"/>
            </a:pPr>
            <a:r>
              <a:rPr lang="en-US" dirty="0"/>
              <a:t>Country composition</a:t>
            </a:r>
          </a:p>
          <a:p>
            <a:pPr lvl="2"/>
            <a:r>
              <a:rPr lang="en-US" dirty="0"/>
              <a:t>Small countries trade more than the large; countries just aren’t getting smaller anymore (they used to; dissolution of Soviet Union, Yugoslavia, Czechoslovakia, Sudan, … Alesina)</a:t>
            </a:r>
          </a:p>
          <a:p>
            <a:pPr lvl="2"/>
            <a:endParaRPr lang="en-US" dirty="0"/>
          </a:p>
          <a:p>
            <a:pPr lvl="2"/>
            <a:endParaRPr lang="en-US" dirty="0"/>
          </a:p>
          <a:p>
            <a:pPr lvl="1"/>
            <a:r>
              <a:rPr lang="en-US" dirty="0"/>
              <a:t>Hard to see any of these causes reversing themselves</a:t>
            </a:r>
          </a:p>
        </p:txBody>
      </p:sp>
    </p:spTree>
    <p:extLst>
      <p:ext uri="{BB962C8B-B14F-4D97-AF65-F5344CB8AC3E}">
        <p14:creationId xmlns:p14="http://schemas.microsoft.com/office/powerpoint/2010/main" val="120642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18EE-273A-4CC5-AB31-8EC0BCAB263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D9C23AC-D453-411C-B672-04B6785E7C46}"/>
              </a:ext>
            </a:extLst>
          </p:cNvPr>
          <p:cNvSpPr>
            <a:spLocks noGrp="1"/>
          </p:cNvSpPr>
          <p:nvPr>
            <p:ph idx="1"/>
          </p:nvPr>
        </p:nvSpPr>
        <p:spPr/>
        <p:txBody>
          <a:bodyPr>
            <a:normAutofit/>
          </a:bodyPr>
          <a:lstStyle/>
          <a:p>
            <a:r>
              <a:rPr lang="en-US" dirty="0"/>
              <a:t>Many effects of trade tension on financial stability … </a:t>
            </a:r>
          </a:p>
          <a:p>
            <a:r>
              <a:rPr lang="en-US" dirty="0"/>
              <a:t>And they’re not all bad!</a:t>
            </a:r>
          </a:p>
        </p:txBody>
      </p:sp>
    </p:spTree>
    <p:extLst>
      <p:ext uri="{BB962C8B-B14F-4D97-AF65-F5344CB8AC3E}">
        <p14:creationId xmlns:p14="http://schemas.microsoft.com/office/powerpoint/2010/main" val="225833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18EE-273A-4CC5-AB31-8EC0BCAB2634}"/>
              </a:ext>
            </a:extLst>
          </p:cNvPr>
          <p:cNvSpPr>
            <a:spLocks noGrp="1"/>
          </p:cNvSpPr>
          <p:nvPr>
            <p:ph type="title"/>
          </p:nvPr>
        </p:nvSpPr>
        <p:spPr/>
        <p:txBody>
          <a:bodyPr/>
          <a:lstStyle/>
          <a:p>
            <a:r>
              <a:rPr lang="en-US" dirty="0"/>
              <a:t>Effects of Trade Tension on Financial Stability</a:t>
            </a:r>
          </a:p>
        </p:txBody>
      </p:sp>
      <p:sp>
        <p:nvSpPr>
          <p:cNvPr id="3" name="Content Placeholder 2">
            <a:extLst>
              <a:ext uri="{FF2B5EF4-FFF2-40B4-BE49-F238E27FC236}">
                <a16:creationId xmlns:a16="http://schemas.microsoft.com/office/drawing/2014/main" id="{9D9C23AC-D453-411C-B672-04B6785E7C46}"/>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Short Run, Bad: higher likelihood of recession, raising financial instability</a:t>
            </a:r>
          </a:p>
          <a:p>
            <a:pPr marL="514350" indent="-514350">
              <a:buFont typeface="+mj-lt"/>
              <a:buAutoNum type="arabicPeriod"/>
            </a:pPr>
            <a:r>
              <a:rPr lang="en-US" dirty="0"/>
              <a:t>Long Run, Bad and Good: less trade, lower income and welfare</a:t>
            </a:r>
          </a:p>
          <a:p>
            <a:pPr lvl="1"/>
            <a:r>
              <a:rPr lang="en-US" dirty="0"/>
              <a:t>But </a:t>
            </a:r>
            <a:r>
              <a:rPr lang="en-US" i="1" dirty="0"/>
              <a:t>may</a:t>
            </a:r>
            <a:r>
              <a:rPr lang="en-US" dirty="0"/>
              <a:t> enhance real and financial stability</a:t>
            </a:r>
          </a:p>
          <a:p>
            <a:pPr lvl="1"/>
            <a:r>
              <a:rPr lang="en-US" dirty="0"/>
              <a:t>Import fewer real shocks; financial repression bad for welfare but good for stability</a:t>
            </a:r>
          </a:p>
          <a:p>
            <a:pPr marL="514350" indent="-514350">
              <a:buFont typeface="+mj-lt"/>
              <a:buAutoNum type="arabicPeriod"/>
            </a:pPr>
            <a:r>
              <a:rPr lang="en-US" dirty="0"/>
              <a:t>Long Run, Good: less globally coordinated business cycles</a:t>
            </a:r>
          </a:p>
          <a:p>
            <a:pPr lvl="1"/>
            <a:r>
              <a:rPr lang="en-US" dirty="0"/>
              <a:t>More easily diversifiable risk</a:t>
            </a:r>
          </a:p>
          <a:p>
            <a:pPr marL="514350" indent="-514350">
              <a:buFont typeface="+mj-lt"/>
              <a:buAutoNum type="arabicPeriod"/>
            </a:pPr>
            <a:r>
              <a:rPr lang="en-US" dirty="0"/>
              <a:t>Long Run, Arguable: encourage rethinking of monetary framework</a:t>
            </a:r>
          </a:p>
          <a:p>
            <a:pPr lvl="1"/>
            <a:r>
              <a:rPr lang="en-US" dirty="0"/>
              <a:t>Exchange rates won’t become more rigid, solidifying financial instability</a:t>
            </a:r>
          </a:p>
          <a:p>
            <a:pPr marL="514350" indent="-514350">
              <a:buFont typeface="+mj-lt"/>
              <a:buAutoNum type="arabicPeriod"/>
            </a:pPr>
            <a:r>
              <a:rPr lang="en-US" dirty="0"/>
              <a:t>Long Run, Arguable: less financial integration</a:t>
            </a:r>
          </a:p>
          <a:p>
            <a:pPr lvl="1"/>
            <a:r>
              <a:rPr lang="en-US" dirty="0"/>
              <a:t>Fewer gains from integration (uncertain magnitudes)</a:t>
            </a:r>
          </a:p>
          <a:p>
            <a:pPr lvl="1"/>
            <a:r>
              <a:rPr lang="en-US" dirty="0"/>
              <a:t>Fewer risks from contagion</a:t>
            </a:r>
          </a:p>
          <a:p>
            <a:pPr marL="0" indent="0">
              <a:buNone/>
            </a:pPr>
            <a:endParaRPr lang="en-US" dirty="0"/>
          </a:p>
          <a:p>
            <a:r>
              <a:rPr lang="en-US" dirty="0"/>
              <a:t>More dramatic for OECD than developing countries/emerging markets</a:t>
            </a:r>
          </a:p>
        </p:txBody>
      </p:sp>
    </p:spTree>
    <p:extLst>
      <p:ext uri="{BB962C8B-B14F-4D97-AF65-F5344CB8AC3E}">
        <p14:creationId xmlns:p14="http://schemas.microsoft.com/office/powerpoint/2010/main" val="40018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6093-60A1-4743-BB8E-0369F3B65605}"/>
              </a:ext>
            </a:extLst>
          </p:cNvPr>
          <p:cNvSpPr>
            <a:spLocks noGrp="1"/>
          </p:cNvSpPr>
          <p:nvPr>
            <p:ph type="title"/>
          </p:nvPr>
        </p:nvSpPr>
        <p:spPr/>
        <p:txBody>
          <a:bodyPr/>
          <a:lstStyle/>
          <a:p>
            <a:r>
              <a:rPr lang="en-US" dirty="0"/>
              <a:t>Long Run Causes, concluded</a:t>
            </a:r>
          </a:p>
        </p:txBody>
      </p:sp>
      <p:sp>
        <p:nvSpPr>
          <p:cNvPr id="3" name="Content Placeholder 2">
            <a:extLst>
              <a:ext uri="{FF2B5EF4-FFF2-40B4-BE49-F238E27FC236}">
                <a16:creationId xmlns:a16="http://schemas.microsoft.com/office/drawing/2014/main" id="{11497FD7-1B7D-429C-A593-E69838CDD1BA}"/>
              </a:ext>
            </a:extLst>
          </p:cNvPr>
          <p:cNvSpPr>
            <a:spLocks noGrp="1"/>
          </p:cNvSpPr>
          <p:nvPr>
            <p:ph idx="1"/>
          </p:nvPr>
        </p:nvSpPr>
        <p:spPr>
          <a:xfrm>
            <a:off x="838200" y="1436158"/>
            <a:ext cx="10515600" cy="4351338"/>
          </a:xfrm>
        </p:spPr>
        <p:txBody>
          <a:bodyPr>
            <a:normAutofit fontScale="92500" lnSpcReduction="10000"/>
          </a:bodyPr>
          <a:lstStyle/>
          <a:p>
            <a:pPr marL="457200" lvl="1" indent="0">
              <a:buNone/>
            </a:pPr>
            <a:r>
              <a:rPr lang="en-US" dirty="0"/>
              <a:t>Three Notes</a:t>
            </a:r>
          </a:p>
          <a:p>
            <a:pPr marL="457200" lvl="1" indent="0">
              <a:buNone/>
            </a:pPr>
            <a:endParaRPr lang="en-US" dirty="0"/>
          </a:p>
          <a:p>
            <a:pPr marL="914400" lvl="1" indent="-457200">
              <a:buFont typeface="+mj-lt"/>
              <a:buAutoNum type="arabicPeriod"/>
            </a:pPr>
            <a:r>
              <a:rPr lang="en-US" dirty="0"/>
              <a:t>A striking long run omission: declining “artificial” trade barriers</a:t>
            </a:r>
          </a:p>
          <a:p>
            <a:pPr lvl="2"/>
            <a:r>
              <a:rPr lang="en-US" dirty="0"/>
              <a:t>Protectionism trended down from 1945 on … no more!</a:t>
            </a:r>
          </a:p>
          <a:p>
            <a:pPr lvl="2"/>
            <a:r>
              <a:rPr lang="en-US" dirty="0"/>
              <a:t>Not JUST Trump … Doha never completed …</a:t>
            </a:r>
          </a:p>
          <a:p>
            <a:pPr marL="914400" lvl="1" indent="-457200">
              <a:buFont typeface="+mj-lt"/>
              <a:buAutoNum type="arabicPeriod"/>
            </a:pPr>
            <a:r>
              <a:rPr lang="en-US" dirty="0"/>
              <a:t>Climate Change </a:t>
            </a:r>
            <a:r>
              <a:rPr lang="en-US" i="1" dirty="0"/>
              <a:t>could</a:t>
            </a:r>
            <a:r>
              <a:rPr lang="en-US" dirty="0"/>
              <a:t> also raise transport costs</a:t>
            </a:r>
          </a:p>
          <a:p>
            <a:pPr marL="914400" lvl="1" indent="-457200">
              <a:buFont typeface="+mj-lt"/>
              <a:buAutoNum type="arabicPeriod"/>
            </a:pPr>
            <a:r>
              <a:rPr lang="en-US" dirty="0"/>
              <a:t>Savings Glut from Germany, China, …</a:t>
            </a:r>
          </a:p>
          <a:p>
            <a:pPr lvl="2"/>
            <a:r>
              <a:rPr lang="en-US" sz="2100" dirty="0"/>
              <a:t>Global imbalances mean global trade tensions</a:t>
            </a:r>
          </a:p>
          <a:p>
            <a:pPr lvl="2"/>
            <a:r>
              <a:rPr lang="en-US" sz="2100" dirty="0"/>
              <a:t>Populist backlash could lower trade per se (US)</a:t>
            </a:r>
          </a:p>
          <a:p>
            <a:pPr lvl="2"/>
            <a:r>
              <a:rPr lang="en-US" sz="2100" dirty="0"/>
              <a:t>Lowers real interest rates, hence nominal interest rates</a:t>
            </a:r>
          </a:p>
          <a:p>
            <a:pPr lvl="2"/>
            <a:r>
              <a:rPr lang="en-US" sz="2100" dirty="0"/>
              <a:t>Thereby makes central banks less able to respond to negative shocks, greater financial instability</a:t>
            </a:r>
          </a:p>
          <a:p>
            <a:pPr lvl="2"/>
            <a:r>
              <a:rPr lang="en-US" sz="2100" dirty="0"/>
              <a:t>Hence rethinking of monetary framework by central banks</a:t>
            </a:r>
          </a:p>
          <a:p>
            <a:pPr lvl="2"/>
            <a:r>
              <a:rPr lang="en-US" sz="2100" dirty="0"/>
              <a:t>Moving to fixed exchange rates becomes even less plausible … a risk reducer</a:t>
            </a:r>
          </a:p>
        </p:txBody>
      </p:sp>
    </p:spTree>
    <p:extLst>
      <p:ext uri="{BB962C8B-B14F-4D97-AF65-F5344CB8AC3E}">
        <p14:creationId xmlns:p14="http://schemas.microsoft.com/office/powerpoint/2010/main" val="102124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481-3618-4D6C-88CF-254ABAB99D62}"/>
              </a:ext>
            </a:extLst>
          </p:cNvPr>
          <p:cNvSpPr>
            <a:spLocks noGrp="1"/>
          </p:cNvSpPr>
          <p:nvPr>
            <p:ph type="title"/>
          </p:nvPr>
        </p:nvSpPr>
        <p:spPr/>
        <p:txBody>
          <a:bodyPr/>
          <a:lstStyle/>
          <a:p>
            <a:r>
              <a:rPr lang="en-US" dirty="0"/>
              <a:t>Short Run Causes of Trade Woes</a:t>
            </a:r>
          </a:p>
        </p:txBody>
      </p:sp>
      <p:sp>
        <p:nvSpPr>
          <p:cNvPr id="3" name="Content Placeholder 2">
            <a:extLst>
              <a:ext uri="{FF2B5EF4-FFF2-40B4-BE49-F238E27FC236}">
                <a16:creationId xmlns:a16="http://schemas.microsoft.com/office/drawing/2014/main" id="{83A1FB3F-8F13-46EE-B1D5-85F5F4823FC4}"/>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US" dirty="0"/>
              <a:t>Under-appreciated: absence of serious recent liberalization</a:t>
            </a:r>
          </a:p>
          <a:p>
            <a:pPr lvl="1"/>
            <a:r>
              <a:rPr lang="en-US" dirty="0"/>
              <a:t>Trade liberalization is like riding a bicycle (Bergsten)</a:t>
            </a:r>
          </a:p>
          <a:p>
            <a:pPr marL="514350" indent="-514350">
              <a:buFont typeface="+mj-lt"/>
              <a:buAutoNum type="arabicPeriod"/>
            </a:pPr>
            <a:r>
              <a:rPr lang="en-US" dirty="0"/>
              <a:t>Rise of US dollar (Gopinath)</a:t>
            </a:r>
          </a:p>
          <a:p>
            <a:pPr lvl="1"/>
            <a:r>
              <a:rPr lang="en-US" dirty="0"/>
              <a:t>US fiscal expansion; issuer of safe assets; European, Asian woes</a:t>
            </a:r>
          </a:p>
          <a:p>
            <a:pPr lvl="1"/>
            <a:r>
              <a:rPr lang="en-US" dirty="0"/>
              <a:t>When US $ appreciates, trade tends to shrink</a:t>
            </a:r>
          </a:p>
          <a:p>
            <a:pPr marL="457200" lvl="1" indent="0">
              <a:buNone/>
            </a:pPr>
            <a:endParaRPr lang="en-US" dirty="0"/>
          </a:p>
        </p:txBody>
      </p:sp>
    </p:spTree>
    <p:extLst>
      <p:ext uri="{BB962C8B-B14F-4D97-AF65-F5344CB8AC3E}">
        <p14:creationId xmlns:p14="http://schemas.microsoft.com/office/powerpoint/2010/main" val="113023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5B0C-EED8-4BBE-B8FE-6671BA82AAB2}"/>
              </a:ext>
            </a:extLst>
          </p:cNvPr>
          <p:cNvSpPr>
            <a:spLocks noGrp="1"/>
          </p:cNvSpPr>
          <p:nvPr>
            <p:ph type="title"/>
          </p:nvPr>
        </p:nvSpPr>
        <p:spPr/>
        <p:txBody>
          <a:bodyPr/>
          <a:lstStyle/>
          <a:p>
            <a:r>
              <a:rPr lang="en-US" dirty="0"/>
              <a:t>Dollar Appreciation: Big, Recent, Sustained</a:t>
            </a:r>
          </a:p>
        </p:txBody>
      </p:sp>
      <p:pic>
        <p:nvPicPr>
          <p:cNvPr id="7" name="Content Placeholder 6">
            <a:extLst>
              <a:ext uri="{FF2B5EF4-FFF2-40B4-BE49-F238E27FC236}">
                <a16:creationId xmlns:a16="http://schemas.microsoft.com/office/drawing/2014/main" id="{CF500670-A1AB-492B-9501-5EEDEA0F380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354667"/>
            <a:ext cx="10515600" cy="4908164"/>
          </a:xfrm>
        </p:spPr>
      </p:pic>
    </p:spTree>
    <p:extLst>
      <p:ext uri="{BB962C8B-B14F-4D97-AF65-F5344CB8AC3E}">
        <p14:creationId xmlns:p14="http://schemas.microsoft.com/office/powerpoint/2010/main" val="235377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F481-3618-4D6C-88CF-254ABAB99D62}"/>
              </a:ext>
            </a:extLst>
          </p:cNvPr>
          <p:cNvSpPr>
            <a:spLocks noGrp="1"/>
          </p:cNvSpPr>
          <p:nvPr>
            <p:ph type="title"/>
          </p:nvPr>
        </p:nvSpPr>
        <p:spPr/>
        <p:txBody>
          <a:bodyPr/>
          <a:lstStyle/>
          <a:p>
            <a:r>
              <a:rPr lang="en-US" dirty="0"/>
              <a:t>Short Run Causes of Trade Woes, </a:t>
            </a:r>
            <a:r>
              <a:rPr lang="en-US" dirty="0" err="1"/>
              <a:t>cntd</a:t>
            </a:r>
            <a:endParaRPr lang="en-US" dirty="0"/>
          </a:p>
        </p:txBody>
      </p:sp>
      <p:sp>
        <p:nvSpPr>
          <p:cNvPr id="3" name="Content Placeholder 2">
            <a:extLst>
              <a:ext uri="{FF2B5EF4-FFF2-40B4-BE49-F238E27FC236}">
                <a16:creationId xmlns:a16="http://schemas.microsoft.com/office/drawing/2014/main" id="{83A1FB3F-8F13-46EE-B1D5-85F5F4823FC4}"/>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startAt="3"/>
            </a:pPr>
            <a:r>
              <a:rPr lang="en-US" dirty="0"/>
              <a:t>Explicit protectionism (duh!)</a:t>
            </a:r>
          </a:p>
          <a:p>
            <a:pPr marL="514350" indent="-514350">
              <a:buFont typeface="+mj-lt"/>
              <a:buAutoNum type="arabicPeriod" startAt="3"/>
            </a:pPr>
            <a:r>
              <a:rPr lang="en-US" dirty="0"/>
              <a:t>Policy-induced uncertainty, a consequence of protectionism: Trump</a:t>
            </a:r>
          </a:p>
          <a:p>
            <a:pPr lvl="1"/>
            <a:r>
              <a:rPr lang="en-US" dirty="0"/>
              <a:t>Exacerbated by lack of institutional support for rules-based nature system (WTO appellate judges)</a:t>
            </a:r>
          </a:p>
          <a:p>
            <a:pPr lvl="1"/>
            <a:r>
              <a:rPr lang="en-US" dirty="0"/>
              <a:t>Enduring since … What does victory in trade war consist in?  Objective?  US trade balance (given savings and investment)?</a:t>
            </a:r>
          </a:p>
        </p:txBody>
      </p:sp>
    </p:spTree>
    <p:extLst>
      <p:ext uri="{BB962C8B-B14F-4D97-AF65-F5344CB8AC3E}">
        <p14:creationId xmlns:p14="http://schemas.microsoft.com/office/powerpoint/2010/main" val="335225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5207-C273-4E97-8AFD-BBFF49660B20}"/>
              </a:ext>
            </a:extLst>
          </p:cNvPr>
          <p:cNvSpPr>
            <a:spLocks noGrp="1"/>
          </p:cNvSpPr>
          <p:nvPr>
            <p:ph type="title"/>
          </p:nvPr>
        </p:nvSpPr>
        <p:spPr/>
        <p:txBody>
          <a:bodyPr/>
          <a:lstStyle/>
          <a:p>
            <a:r>
              <a:rPr lang="en-US" dirty="0"/>
              <a:t>Trade Policy Uncertainty: Dramatic, Recent</a:t>
            </a:r>
          </a:p>
        </p:txBody>
      </p:sp>
      <p:pic>
        <p:nvPicPr>
          <p:cNvPr id="7" name="Content Placeholder 6">
            <a:extLst>
              <a:ext uri="{FF2B5EF4-FFF2-40B4-BE49-F238E27FC236}">
                <a16:creationId xmlns:a16="http://schemas.microsoft.com/office/drawing/2014/main" id="{2202705F-E364-4E51-B2F8-F77317811AE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45215"/>
            <a:ext cx="10515600" cy="4665662"/>
          </a:xfrm>
        </p:spPr>
      </p:pic>
    </p:spTree>
    <p:extLst>
      <p:ext uri="{BB962C8B-B14F-4D97-AF65-F5344CB8AC3E}">
        <p14:creationId xmlns:p14="http://schemas.microsoft.com/office/powerpoint/2010/main" val="358998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1354</TotalTime>
  <Words>2038</Words>
  <Application>Microsoft Office PowerPoint</Application>
  <PresentationFormat>Widescreen</PresentationFormat>
  <Paragraphs>262</Paragraphs>
  <Slides>41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Cambria Math</vt:lpstr>
      <vt:lpstr>Courier New</vt:lpstr>
      <vt:lpstr>Office Theme</vt:lpstr>
      <vt:lpstr>Causes and Effects of Trade Tensions</vt:lpstr>
      <vt:lpstr>Multilateral Trade Weakening</vt:lpstr>
      <vt:lpstr>Declining Trade Growth: Long Run Causes</vt:lpstr>
      <vt:lpstr>Long Run Causes, continued</vt:lpstr>
      <vt:lpstr>Long Run Causes, concluded</vt:lpstr>
      <vt:lpstr>Short Run Causes of Trade Woes</vt:lpstr>
      <vt:lpstr>Dollar Appreciation: Big, Recent, Sustained</vt:lpstr>
      <vt:lpstr>Short Run Causes of Trade Woes, cntd</vt:lpstr>
      <vt:lpstr>Trade Policy Uncertainty: Dramatic, Recent</vt:lpstr>
      <vt:lpstr>This Uncertainty is Induced … and Costly</vt:lpstr>
      <vt:lpstr>Another Short Run Cause: Soft Power Erosion</vt:lpstr>
      <vt:lpstr>Trump has Certainly Harmed US Soft Power</vt:lpstr>
      <vt:lpstr>‘Soft Power’ Promotes Exports</vt:lpstr>
      <vt:lpstr>Summary: Causes of Trade Tension</vt:lpstr>
      <vt:lpstr>Effects of Trade Tensions on Financial Stability</vt:lpstr>
      <vt:lpstr>Macro Consequences of Protectionism</vt:lpstr>
      <vt:lpstr>Gap in Literature</vt:lpstr>
      <vt:lpstr>Methodology</vt:lpstr>
      <vt:lpstr>Macro Data</vt:lpstr>
      <vt:lpstr>Tariff Data</vt:lpstr>
      <vt:lpstr>LPM (Jorda) Methodology</vt:lpstr>
      <vt:lpstr>Key Findings</vt:lpstr>
      <vt:lpstr>Tariff rises lead to declines in output and productivity</vt:lpstr>
      <vt:lpstr>Increases in unemployment and inequality</vt:lpstr>
      <vt:lpstr>RER appreciates; little effect on trade balance</vt:lpstr>
      <vt:lpstr>Larger effects for tariff increases… (red is default)</vt:lpstr>
      <vt:lpstr>…in advanced economies…</vt:lpstr>
      <vt:lpstr>…and in expansions</vt:lpstr>
      <vt:lpstr> Robustness checks—endogeneity </vt:lpstr>
      <vt:lpstr>Summary of Short-Term Macro Effects</vt:lpstr>
      <vt:lpstr>Back to More Persistent Costs of Trade Reduction</vt:lpstr>
      <vt:lpstr>Two Other Consequences of Slowing Trade</vt:lpstr>
      <vt:lpstr>Business Cycle Synchronization is Endogenous</vt:lpstr>
      <vt:lpstr>Trade explains part of BCS rise</vt:lpstr>
      <vt:lpstr>Reduced BCS affects Financial Stability</vt:lpstr>
      <vt:lpstr>Financial Integration follows Real Integration</vt:lpstr>
      <vt:lpstr>Financial Integration Falls with Trade Tensions</vt:lpstr>
      <vt:lpstr>And … Financial Integration Has Costs</vt:lpstr>
      <vt:lpstr>Financial Insulation not the Objective</vt:lpstr>
      <vt:lpstr>Conclusion</vt:lpstr>
      <vt:lpstr>Effects of Trade Tension on Financial Stability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Tensions and Financial Stability</dc:title>
  <dc:creator>Andrew Rose</dc:creator>
  <cp:lastModifiedBy>Katarina Jiang Ongaigui</cp:lastModifiedBy>
  <cp:revision>113</cp:revision>
  <cp:lastPrinted>2019-10-14T03:47:32Z</cp:lastPrinted>
  <dcterms:created xsi:type="dcterms:W3CDTF">2019-10-10T03:45:51Z</dcterms:created>
  <dcterms:modified xsi:type="dcterms:W3CDTF">2019-11-06T08:54:34Z</dcterms:modified>
</cp:coreProperties>
</file>