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58" r:id="rId4"/>
    <p:sldId id="259" r:id="rId5"/>
    <p:sldId id="260" r:id="rId6"/>
    <p:sldId id="276" r:id="rId7"/>
    <p:sldId id="280" r:id="rId8"/>
    <p:sldId id="284" r:id="rId9"/>
    <p:sldId id="268" r:id="rId10"/>
    <p:sldId id="283" r:id="rId11"/>
    <p:sldId id="266" r:id="rId12"/>
    <p:sldId id="267" r:id="rId13"/>
    <p:sldId id="290" r:id="rId14"/>
    <p:sldId id="261" r:id="rId15"/>
    <p:sldId id="270" r:id="rId16"/>
    <p:sldId id="271" r:id="rId17"/>
    <p:sldId id="264" r:id="rId18"/>
    <p:sldId id="273" r:id="rId19"/>
    <p:sldId id="272" r:id="rId20"/>
    <p:sldId id="263" r:id="rId21"/>
    <p:sldId id="274" r:id="rId22"/>
    <p:sldId id="265" r:id="rId23"/>
    <p:sldId id="287" r:id="rId24"/>
    <p:sldId id="288" r:id="rId25"/>
    <p:sldId id="289" r:id="rId26"/>
    <p:sldId id="282" r:id="rId27"/>
    <p:sldId id="286" r:id="rId28"/>
    <p:sldId id="281" r:id="rId29"/>
    <p:sldId id="269" r:id="rId30"/>
    <p:sldId id="275" r:id="rId31"/>
    <p:sldId id="277" r:id="rId32"/>
    <p:sldId id="279" r:id="rId33"/>
    <p:sldId id="278" r:id="rId34"/>
    <p:sldId id="291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5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80"/>
    </p:cViewPr>
  </p:sorterViewPr>
  <p:notesViewPr>
    <p:cSldViewPr snapToGrid="0">
      <p:cViewPr varScale="1">
        <p:scale>
          <a:sx n="56" d="100"/>
          <a:sy n="56" d="100"/>
        </p:scale>
        <p:origin x="2118" y="2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4AAE0-BB3B-46A7-B7A2-8AC5E8F1FD58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705C0-2F7C-4CA5-A49E-5AB30358B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29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E85E7-CD14-45FE-BF10-F903C4820358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E1A260-6F6A-4493-B73E-7E5B0643A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71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A260-6F6A-4493-B73E-7E5B0643A5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6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C861-A0D0-49F6-AD93-D32BEDC56B5C}" type="datetime1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5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7CA9-D3F2-4EA4-B684-506DEED015D1}" type="datetime1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2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ED9C-507C-4EF1-B4A7-057331DD3725}" type="datetime1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80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42BC-8B56-4E9F-B2AD-8AE53AFE1161}" type="datetime1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6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D6B0-FDE3-4371-99C1-4EFA645AA3AF}" type="datetime1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9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4F3-8C48-46E5-AB10-7351AEFB61AC}" type="datetime1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56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6A66-15E5-4725-8A41-37D51E407C7A}" type="datetime1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7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6B7F-A2FE-4518-9F2F-37DCBEF664B4}" type="datetime1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1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6BED-4B7D-44DB-AA34-7D1F394058AE}" type="datetime1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1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2E84-BF27-42B6-93D3-72F8EE441DB5}" type="datetime1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3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C7C4-6654-487B-92DD-63AB3F2EC00A}" type="datetime1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18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2BEDC-D956-45F5-89E7-4BE23372EBF3}" type="datetime1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13727-FF22-467F-9585-135D820B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8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Some Consequences</a:t>
            </a:r>
            <a:br>
              <a:rPr lang="en-US" dirty="0" smtClean="0"/>
            </a:br>
            <a:r>
              <a:rPr lang="en-US" dirty="0" smtClean="0"/>
              <a:t>of Brexit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Andrew K. Rose</a:t>
            </a:r>
          </a:p>
          <a:p>
            <a:r>
              <a:rPr lang="en-US" dirty="0" smtClean="0"/>
              <a:t>Berkeley-Haas and</a:t>
            </a:r>
          </a:p>
          <a:p>
            <a:r>
              <a:rPr lang="en-US" dirty="0" smtClean="0"/>
              <a:t>ABFER, CEPR, NBER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6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Consequences: Sovereignty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Supremacy of EU law violates sovereignty of parliament</a:t>
            </a:r>
          </a:p>
          <a:p>
            <a:pPr lvl="1"/>
            <a:r>
              <a:rPr lang="en-US" dirty="0" smtClean="0"/>
              <a:t>But EU laws not imposed solely by Brussels bureaucracy!</a:t>
            </a:r>
          </a:p>
          <a:p>
            <a:pPr lvl="2"/>
            <a:r>
              <a:rPr lang="en-US" dirty="0" smtClean="0"/>
              <a:t>EC proposes legislation</a:t>
            </a:r>
          </a:p>
          <a:p>
            <a:pPr lvl="2"/>
            <a:r>
              <a:rPr lang="en-US" dirty="0" smtClean="0"/>
              <a:t>Adopted by Council of Ministers (includes British PM) and (elected) European parliament</a:t>
            </a:r>
          </a:p>
          <a:p>
            <a:pPr lvl="1"/>
            <a:r>
              <a:rPr lang="en-US" dirty="0" smtClean="0"/>
              <a:t>Also: British parliament can withdraw from EU</a:t>
            </a:r>
          </a:p>
          <a:p>
            <a:pPr lvl="1"/>
            <a:r>
              <a:rPr lang="en-US" dirty="0" smtClean="0"/>
              <a:t>All international obligations </a:t>
            </a:r>
            <a:r>
              <a:rPr lang="en-US" dirty="0"/>
              <a:t>imply </a:t>
            </a:r>
            <a:r>
              <a:rPr lang="en-US" dirty="0" smtClean="0"/>
              <a:t>sovereignty loss (e.g., NATO)</a:t>
            </a:r>
          </a:p>
          <a:p>
            <a:pPr lvl="2"/>
            <a:r>
              <a:rPr lang="en-US" dirty="0" smtClean="0"/>
              <a:t>But gain influence</a:t>
            </a:r>
          </a:p>
          <a:p>
            <a:pPr lvl="1"/>
            <a:r>
              <a:rPr lang="en-US" dirty="0" smtClean="0"/>
              <a:t>As EU member, UK represented twice at international summits</a:t>
            </a:r>
          </a:p>
          <a:p>
            <a:pPr lvl="2"/>
            <a:r>
              <a:rPr lang="en-US" dirty="0" smtClean="0"/>
              <a:t>But limited influence </a:t>
            </a:r>
            <a:r>
              <a:rPr lang="en-US" i="1" dirty="0" smtClean="0"/>
              <a:t>within</a:t>
            </a:r>
            <a:r>
              <a:rPr lang="en-US" dirty="0" smtClean="0"/>
              <a:t> EU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57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Nationalism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 of Integration ignored</a:t>
            </a:r>
          </a:p>
          <a:p>
            <a:r>
              <a:rPr lang="en-US" dirty="0" smtClean="0"/>
              <a:t>EU as quintessentially a peace-generating institution</a:t>
            </a:r>
          </a:p>
          <a:p>
            <a:r>
              <a:rPr lang="en-US" dirty="0" smtClean="0"/>
              <a:t>First exit from EU: a dangerous precedent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86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Populism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 expertise</a:t>
            </a:r>
          </a:p>
          <a:p>
            <a:r>
              <a:rPr lang="en-US" dirty="0" smtClean="0"/>
              <a:t>Destruction of existing institutions instead of reform</a:t>
            </a:r>
          </a:p>
          <a:p>
            <a:r>
              <a:rPr lang="en-US" dirty="0" smtClean="0"/>
              <a:t>Propensity for revolt intrinsically dangerous</a:t>
            </a:r>
          </a:p>
          <a:p>
            <a:r>
              <a:rPr lang="en-US" dirty="0" smtClean="0"/>
              <a:t>Interaction with user-chosen media</a:t>
            </a:r>
          </a:p>
          <a:p>
            <a:r>
              <a:rPr lang="en-US" dirty="0" smtClean="0"/>
              <a:t>Referenda rather than representative democracy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80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Economic Consequences of Brexit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0880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FDI (especially financial)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Migration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Regulation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Fiscal (EU budget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43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Obvious Economic Consequence: British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smtClean="0"/>
              <a:t>Critical Question: How Important is the EU to the UK?</a:t>
            </a:r>
          </a:p>
          <a:p>
            <a:pPr lvl="1"/>
            <a:r>
              <a:rPr lang="en-US" sz="2000" dirty="0" smtClean="0"/>
              <a:t>And how important is the UK to the EU?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55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Overview of British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u="sng" dirty="0" smtClean="0"/>
              <a:t>The UK is a VERY open economy!</a:t>
            </a:r>
          </a:p>
          <a:p>
            <a:pPr lvl="0"/>
            <a:r>
              <a:rPr lang="en-US" dirty="0" smtClean="0"/>
              <a:t>Export/GDP </a:t>
            </a:r>
            <a:r>
              <a:rPr lang="en-US" dirty="0"/>
              <a:t>= 28</a:t>
            </a:r>
            <a:r>
              <a:rPr lang="en-US" dirty="0" smtClean="0"/>
              <a:t>%</a:t>
            </a:r>
          </a:p>
          <a:p>
            <a:pPr lvl="1"/>
            <a:r>
              <a:rPr lang="en-US" dirty="0" smtClean="0"/>
              <a:t>#11 global exporter</a:t>
            </a:r>
          </a:p>
          <a:p>
            <a:pPr lvl="1"/>
            <a:r>
              <a:rPr lang="en-US" sz="2000" dirty="0" smtClean="0"/>
              <a:t>Comparison: US </a:t>
            </a:r>
            <a:r>
              <a:rPr lang="en-US" sz="2000" dirty="0"/>
              <a:t>13%; Germany 46</a:t>
            </a:r>
            <a:r>
              <a:rPr lang="en-US" sz="2000" dirty="0" smtClean="0"/>
              <a:t>%</a:t>
            </a:r>
            <a:endParaRPr lang="en-US" sz="2000" dirty="0"/>
          </a:p>
          <a:p>
            <a:pPr lvl="0"/>
            <a:r>
              <a:rPr lang="en-US" dirty="0" smtClean="0"/>
              <a:t>Import/GDP </a:t>
            </a:r>
            <a:r>
              <a:rPr lang="en-US" dirty="0"/>
              <a:t>= 29</a:t>
            </a:r>
            <a:r>
              <a:rPr lang="en-US" dirty="0" smtClean="0"/>
              <a:t>%</a:t>
            </a:r>
          </a:p>
          <a:p>
            <a:pPr lvl="1"/>
            <a:r>
              <a:rPr lang="en-US" dirty="0" smtClean="0"/>
              <a:t>#</a:t>
            </a:r>
            <a:r>
              <a:rPr lang="en-US" dirty="0"/>
              <a:t>6 global importer</a:t>
            </a:r>
            <a:endParaRPr lang="en-US" sz="2000" dirty="0"/>
          </a:p>
          <a:p>
            <a:pPr lvl="0"/>
            <a:r>
              <a:rPr lang="en-US" dirty="0"/>
              <a:t>Current Account Deficit $124bn = 4% </a:t>
            </a:r>
            <a:r>
              <a:rPr lang="en-US" dirty="0" smtClean="0"/>
              <a:t>GDP (!), persistent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53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Statistical Overview of British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The EU </a:t>
            </a:r>
            <a:r>
              <a:rPr lang="en-US" i="1" dirty="0" smtClean="0"/>
              <a:t>matters </a:t>
            </a:r>
            <a:r>
              <a:rPr lang="en-US" dirty="0" smtClean="0"/>
              <a:t>for British trade!</a:t>
            </a:r>
          </a:p>
          <a:p>
            <a:r>
              <a:rPr lang="en-US" dirty="0"/>
              <a:t>Around 50% British imports from </a:t>
            </a:r>
            <a:r>
              <a:rPr lang="en-US" dirty="0" smtClean="0"/>
              <a:t>EU</a:t>
            </a:r>
          </a:p>
          <a:p>
            <a:r>
              <a:rPr lang="en-US" dirty="0" smtClean="0"/>
              <a:t>Ditto British exports: half to EU</a:t>
            </a:r>
            <a:endParaRPr lang="en-US" dirty="0"/>
          </a:p>
          <a:p>
            <a:pPr lvl="0"/>
            <a:r>
              <a:rPr lang="en-US" dirty="0" smtClean="0"/>
              <a:t>Only </a:t>
            </a:r>
            <a:r>
              <a:rPr lang="en-US" dirty="0"/>
              <a:t>10% EU exports go to UK: asymmetry</a:t>
            </a:r>
            <a:endParaRPr lang="en-US" sz="2400" dirty="0"/>
          </a:p>
          <a:p>
            <a:pPr lvl="0"/>
            <a:r>
              <a:rPr lang="en-US" dirty="0"/>
              <a:t>Manufactured; fuel; chemicals;</a:t>
            </a:r>
            <a:endParaRPr lang="en-US" sz="2400" dirty="0"/>
          </a:p>
          <a:p>
            <a:pPr lvl="1"/>
            <a:r>
              <a:rPr lang="en-US" dirty="0"/>
              <a:t>Supply chains with EU deep, growing: likely disrupted</a:t>
            </a:r>
            <a:endParaRPr lang="en-US" sz="2000" dirty="0"/>
          </a:p>
          <a:p>
            <a:pPr lvl="1"/>
            <a:r>
              <a:rPr lang="en-US" dirty="0"/>
              <a:t>Services are big, growing fast, and the future</a:t>
            </a:r>
            <a:endParaRPr lang="en-US" sz="2000" dirty="0"/>
          </a:p>
          <a:p>
            <a:pPr lvl="1"/>
            <a:r>
              <a:rPr lang="en-US" dirty="0"/>
              <a:t>Regulatory harmonization with EU likely more important than </a:t>
            </a:r>
            <a:r>
              <a:rPr lang="en-US" dirty="0" smtClean="0"/>
              <a:t>tariffs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462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UK Needs New Trade Deal with 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/>
              <a:t>Brexit means UK needs a new trade deal with EU (27)</a:t>
            </a:r>
            <a:endParaRPr lang="en-US" sz="2400" dirty="0"/>
          </a:p>
          <a:p>
            <a:pPr lvl="1"/>
            <a:r>
              <a:rPr lang="en-US" dirty="0" smtClean="0"/>
              <a:t>Negotiations painstaking</a:t>
            </a:r>
            <a:r>
              <a:rPr lang="en-US" dirty="0"/>
              <a:t>, politically fraught</a:t>
            </a:r>
            <a:endParaRPr lang="en-US" sz="2000" dirty="0"/>
          </a:p>
          <a:p>
            <a:pPr lvl="2"/>
            <a:r>
              <a:rPr lang="en-US" dirty="0" smtClean="0"/>
              <a:t>Requires agreement with 27 other EU countries PLUS European parliament</a:t>
            </a:r>
          </a:p>
          <a:p>
            <a:pPr lvl="2"/>
            <a:r>
              <a:rPr lang="en-US" dirty="0" smtClean="0"/>
              <a:t>EU </a:t>
            </a:r>
            <a:r>
              <a:rPr lang="en-US" dirty="0"/>
              <a:t>likely to punish UK, deter </a:t>
            </a:r>
            <a:r>
              <a:rPr lang="en-US" dirty="0" err="1" smtClean="0"/>
              <a:t>exiters</a:t>
            </a:r>
            <a:endParaRPr lang="en-US" dirty="0" smtClean="0"/>
          </a:p>
          <a:p>
            <a:pPr lvl="1"/>
            <a:r>
              <a:rPr lang="en-US" dirty="0" smtClean="0"/>
              <a:t>Most </a:t>
            </a:r>
            <a:r>
              <a:rPr lang="en-US" dirty="0"/>
              <a:t>trade barriers are NTBs, difficult to remove (because protected by special-interests.</a:t>
            </a:r>
            <a:endParaRPr lang="en-US" sz="2000" dirty="0"/>
          </a:p>
          <a:p>
            <a:pPr lvl="2"/>
            <a:r>
              <a:rPr lang="en-US" dirty="0"/>
              <a:t>Any FTA with EU likely to take long time</a:t>
            </a:r>
            <a:endParaRPr lang="en-US" sz="1600" dirty="0"/>
          </a:p>
          <a:p>
            <a:pPr lvl="1"/>
            <a:r>
              <a:rPr lang="en-US" dirty="0"/>
              <a:t>Article 50 allows for two years(!)</a:t>
            </a:r>
          </a:p>
          <a:p>
            <a:pPr lvl="2"/>
            <a:r>
              <a:rPr lang="en-US" dirty="0" smtClean="0"/>
              <a:t>Can be extended </a:t>
            </a:r>
            <a:r>
              <a:rPr lang="en-US" i="1" dirty="0" smtClean="0"/>
              <a:t>with unanimity</a:t>
            </a:r>
            <a:endParaRPr lang="en-US" dirty="0" smtClean="0"/>
          </a:p>
          <a:p>
            <a:pPr lvl="2"/>
            <a:r>
              <a:rPr lang="en-US" dirty="0" smtClean="0"/>
              <a:t>Designed to give most power to EU, not </a:t>
            </a:r>
            <a:r>
              <a:rPr lang="en-US" dirty="0" err="1" smtClean="0"/>
              <a:t>exiter</a:t>
            </a:r>
            <a:endParaRPr lang="en-US" dirty="0" smtClean="0"/>
          </a:p>
          <a:p>
            <a:pPr lvl="1"/>
            <a:r>
              <a:rPr lang="en-US" dirty="0" smtClean="0"/>
              <a:t>UK </a:t>
            </a:r>
            <a:r>
              <a:rPr lang="en-US" dirty="0"/>
              <a:t>had literally no relevant civil </a:t>
            </a:r>
            <a:r>
              <a:rPr lang="en-US" dirty="0" smtClean="0"/>
              <a:t>servants before Brexit!</a:t>
            </a:r>
            <a:endParaRPr lang="en-US" sz="2000" dirty="0"/>
          </a:p>
          <a:p>
            <a:pPr lvl="1"/>
            <a:r>
              <a:rPr lang="en-US" dirty="0" smtClean="0"/>
              <a:t>“Free-trade agreements do not come free, do not cover all trade, takes </a:t>
            </a:r>
            <a:r>
              <a:rPr lang="en-US" dirty="0" smtClean="0"/>
              <a:t>ages </a:t>
            </a:r>
            <a:r>
              <a:rPr lang="en-US" dirty="0" smtClean="0"/>
              <a:t>to agree”</a:t>
            </a:r>
          </a:p>
          <a:p>
            <a:pPr lvl="2"/>
            <a:r>
              <a:rPr lang="en-US" dirty="0" smtClean="0"/>
              <a:t>Started by liberals, finished by protectionists</a:t>
            </a:r>
          </a:p>
          <a:p>
            <a:pPr lvl="2"/>
            <a:r>
              <a:rPr lang="en-US" sz="2100" dirty="0"/>
              <a:t>Canadian FTA negotiations began in 2007 – and they’re Canadian!</a:t>
            </a:r>
          </a:p>
          <a:p>
            <a:pPr lvl="1"/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83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UK also Needs Deal with Rest of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As EU member, UK has not been involved with trade negotiations for two generations; handled by EU</a:t>
            </a:r>
          </a:p>
          <a:p>
            <a:pPr lvl="0"/>
            <a:r>
              <a:rPr lang="en-US" dirty="0" smtClean="0"/>
              <a:t>Brexit </a:t>
            </a:r>
            <a:r>
              <a:rPr lang="en-US" dirty="0"/>
              <a:t>means UK needs a new trade deal with </a:t>
            </a:r>
            <a:r>
              <a:rPr lang="en-US" dirty="0" err="1" smtClean="0"/>
              <a:t>RoW</a:t>
            </a:r>
            <a:endParaRPr lang="en-US" sz="2000" dirty="0"/>
          </a:p>
          <a:p>
            <a:pPr lvl="1"/>
            <a:r>
              <a:rPr lang="en-US" dirty="0"/>
              <a:t>Much easier to undertake inside EU, using its apparatus</a:t>
            </a:r>
            <a:endParaRPr lang="en-US" sz="2000" dirty="0"/>
          </a:p>
          <a:p>
            <a:pPr lvl="1"/>
            <a:r>
              <a:rPr lang="en-US" dirty="0" smtClean="0"/>
              <a:t>EU </a:t>
            </a:r>
            <a:r>
              <a:rPr lang="en-US" dirty="0"/>
              <a:t>has </a:t>
            </a:r>
            <a:r>
              <a:rPr lang="en-US" dirty="0" smtClean="0"/>
              <a:t>53 </a:t>
            </a:r>
            <a:r>
              <a:rPr lang="en-US" dirty="0"/>
              <a:t>FTAs with third </a:t>
            </a:r>
            <a:r>
              <a:rPr lang="en-US" dirty="0" smtClean="0"/>
              <a:t>countries </a:t>
            </a:r>
          </a:p>
          <a:p>
            <a:pPr lvl="2"/>
            <a:r>
              <a:rPr lang="en-US" dirty="0" smtClean="0"/>
              <a:t>Korea, Mexico ... and future ones with US, China, India</a:t>
            </a:r>
            <a:endParaRPr lang="en-US" sz="1600" dirty="0"/>
          </a:p>
          <a:p>
            <a:pPr lvl="2"/>
            <a:r>
              <a:rPr lang="en-US" dirty="0"/>
              <a:t>All those have to be handled too!</a:t>
            </a:r>
            <a:endParaRPr lang="en-US" sz="1800" dirty="0"/>
          </a:p>
          <a:p>
            <a:pPr lvl="2"/>
            <a:r>
              <a:rPr lang="en-US" dirty="0"/>
              <a:t>Probably must wait until EU/UK situation clarified</a:t>
            </a:r>
            <a:endParaRPr lang="en-US" sz="1800" dirty="0"/>
          </a:p>
          <a:p>
            <a:pPr lvl="1"/>
            <a:r>
              <a:rPr lang="en-US" dirty="0"/>
              <a:t>Even creating UK’s own tariff/quite subsidy rules must be approved by WTO</a:t>
            </a:r>
            <a:endParaRPr lang="en-US" sz="2000" dirty="0"/>
          </a:p>
          <a:p>
            <a:pPr lvl="2"/>
            <a:r>
              <a:rPr lang="en-US" dirty="0"/>
              <a:t>163 other WTO members</a:t>
            </a:r>
            <a:endParaRPr lang="en-US" sz="1800" dirty="0"/>
          </a:p>
          <a:p>
            <a:pPr lvl="2"/>
            <a:r>
              <a:rPr lang="en-US" dirty="0"/>
              <a:t>Slow moving: think of Doha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99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This Matter?</a:t>
            </a:r>
            <a:br>
              <a:rPr lang="en-US" dirty="0" smtClean="0"/>
            </a:br>
            <a:r>
              <a:rPr lang="en-US" dirty="0" smtClean="0"/>
              <a:t>Open Economies are Richer Economies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LSE Estimates:</a:t>
            </a:r>
          </a:p>
          <a:p>
            <a:pPr lvl="0"/>
            <a:r>
              <a:rPr lang="en-US" dirty="0"/>
              <a:t>Static </a:t>
            </a:r>
            <a:r>
              <a:rPr lang="en-US" dirty="0" smtClean="0"/>
              <a:t>effects of Brexit: small</a:t>
            </a:r>
          </a:p>
          <a:p>
            <a:pPr lvl="1"/>
            <a:r>
              <a:rPr lang="en-US" dirty="0" smtClean="0"/>
              <a:t>Optimistic </a:t>
            </a:r>
            <a:r>
              <a:rPr lang="en-US" dirty="0"/>
              <a:t>(Norway): </a:t>
            </a:r>
            <a:r>
              <a:rPr lang="en-US" dirty="0" smtClean="0"/>
              <a:t>1.3</a:t>
            </a:r>
            <a:r>
              <a:rPr lang="en-US" dirty="0"/>
              <a:t>% drop in income</a:t>
            </a:r>
            <a:endParaRPr lang="en-US" sz="2000" dirty="0"/>
          </a:p>
          <a:p>
            <a:pPr lvl="1"/>
            <a:r>
              <a:rPr lang="en-US" dirty="0"/>
              <a:t>Realistic: 2.6%</a:t>
            </a:r>
            <a:endParaRPr lang="en-US" sz="2000" dirty="0"/>
          </a:p>
          <a:p>
            <a:pPr lvl="0"/>
            <a:r>
              <a:rPr lang="en-US" dirty="0"/>
              <a:t>Long run because of productivity effects: 6.3-9.5% of </a:t>
            </a:r>
            <a:r>
              <a:rPr lang="en-US" dirty="0" smtClean="0"/>
              <a:t>GDP</a:t>
            </a:r>
          </a:p>
          <a:p>
            <a:pPr lvl="0"/>
            <a:r>
              <a:rPr lang="en-US" dirty="0" smtClean="0"/>
              <a:t>Other studies give similar estimates: typically negative, less than 5% GDP</a:t>
            </a:r>
          </a:p>
          <a:p>
            <a:pPr lvl="1"/>
            <a:r>
              <a:rPr lang="en-US" dirty="0" smtClean="0"/>
              <a:t>Considerable uncertainty because unclear what Brexit entails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18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Unthinkable Happened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Serious Consequences along Many Dimensions</a:t>
            </a:r>
          </a:p>
          <a:p>
            <a:pPr marL="0" indent="0">
              <a:buNone/>
            </a:pPr>
            <a:r>
              <a:rPr lang="en-US" dirty="0" smtClean="0"/>
              <a:t>Focus here on:</a:t>
            </a:r>
          </a:p>
          <a:p>
            <a:r>
              <a:rPr lang="en-US" dirty="0"/>
              <a:t>Political </a:t>
            </a:r>
            <a:endParaRPr lang="en-US" dirty="0" smtClean="0"/>
          </a:p>
          <a:p>
            <a:r>
              <a:rPr lang="en-US" dirty="0" smtClean="0"/>
              <a:t>Economic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8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UK has </a:t>
            </a:r>
            <a:r>
              <a:rPr lang="en-US" i="1" dirty="0"/>
              <a:t>always</a:t>
            </a:r>
            <a:r>
              <a:rPr lang="en-US" dirty="0"/>
              <a:t> been extraordinarily open to trade</a:t>
            </a:r>
            <a:endParaRPr lang="en-US" sz="2400" dirty="0"/>
          </a:p>
          <a:p>
            <a:pPr lvl="1"/>
            <a:r>
              <a:rPr lang="en-US" dirty="0"/>
              <a:t>Ever since industrial revolution, has championed free trade in goods, services and capital</a:t>
            </a:r>
            <a:endParaRPr lang="en-US" sz="2000" dirty="0"/>
          </a:p>
          <a:p>
            <a:pPr lvl="1"/>
            <a:r>
              <a:rPr lang="en-US" dirty="0" smtClean="0"/>
              <a:t>Historical role </a:t>
            </a:r>
            <a:r>
              <a:rPr lang="en-US" dirty="0"/>
              <a:t>of Royal Navy</a:t>
            </a:r>
            <a:endParaRPr lang="en-US" sz="2000" dirty="0"/>
          </a:p>
          <a:p>
            <a:pPr lvl="0"/>
            <a:r>
              <a:rPr lang="en-US" dirty="0"/>
              <a:t>Britain is already more open than most of the world</a:t>
            </a:r>
            <a:endParaRPr lang="en-US" sz="2400" dirty="0"/>
          </a:p>
          <a:p>
            <a:pPr lvl="1"/>
            <a:r>
              <a:rPr lang="en-US" dirty="0"/>
              <a:t>So it has fewer concessions to give</a:t>
            </a:r>
            <a:endParaRPr lang="en-US" sz="2000" dirty="0"/>
          </a:p>
          <a:p>
            <a:r>
              <a:rPr lang="en-US" dirty="0" smtClean="0"/>
              <a:t>UK also historically open to foreign ideas and people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73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Status Quo Superior to </a:t>
            </a:r>
            <a:r>
              <a:rPr lang="en-US" i="1" dirty="0" smtClean="0"/>
              <a:t>Any</a:t>
            </a:r>
            <a:r>
              <a:rPr lang="en-US" dirty="0" smtClean="0"/>
              <a:t> Exit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Can UK just “technically” exit but retain access to single market?</a:t>
            </a:r>
            <a:endParaRPr lang="en-US" sz="2400" dirty="0"/>
          </a:p>
          <a:p>
            <a:pPr lvl="1"/>
            <a:r>
              <a:rPr lang="en-US" dirty="0"/>
              <a:t>Access to single market comes with access to </a:t>
            </a:r>
            <a:r>
              <a:rPr lang="en-US" i="1" dirty="0"/>
              <a:t>all</a:t>
            </a:r>
            <a:r>
              <a:rPr lang="en-US" dirty="0"/>
              <a:t> of single market (labor), and paying dues (Norway, Switzerland</a:t>
            </a:r>
            <a:r>
              <a:rPr lang="en-US" dirty="0" smtClean="0"/>
              <a:t>), </a:t>
            </a:r>
            <a:r>
              <a:rPr lang="en-US" i="1" dirty="0" smtClean="0"/>
              <a:t>without voice in creating laws</a:t>
            </a:r>
            <a:endParaRPr lang="en-US" sz="2000" dirty="0"/>
          </a:p>
          <a:p>
            <a:pPr lvl="2"/>
            <a:r>
              <a:rPr lang="en-US" dirty="0"/>
              <a:t>Inconsistent with promises of </a:t>
            </a:r>
            <a:r>
              <a:rPr lang="en-US" dirty="0" err="1"/>
              <a:t>Brexiters</a:t>
            </a:r>
            <a:r>
              <a:rPr lang="en-US" dirty="0"/>
              <a:t> and PM May</a:t>
            </a:r>
            <a:endParaRPr lang="en-US" sz="1800" dirty="0"/>
          </a:p>
          <a:p>
            <a:pPr lvl="2"/>
            <a:r>
              <a:rPr lang="en-US" dirty="0"/>
              <a:t>Hence likely to exit unless fudge can be found</a:t>
            </a:r>
            <a:endParaRPr lang="en-US" sz="1800" dirty="0"/>
          </a:p>
          <a:p>
            <a:pPr lvl="0"/>
            <a:r>
              <a:rPr lang="en-US" dirty="0"/>
              <a:t>Trade outside single market painful and expensive</a:t>
            </a:r>
            <a:endParaRPr lang="en-US" sz="2400" dirty="0"/>
          </a:p>
          <a:p>
            <a:pPr lvl="1"/>
            <a:r>
              <a:rPr lang="en-US" dirty="0"/>
              <a:t>Ex: checking for rules of origin in exports</a:t>
            </a:r>
            <a:endParaRPr lang="en-US" sz="2000" dirty="0"/>
          </a:p>
          <a:p>
            <a:pPr lvl="0"/>
            <a:r>
              <a:rPr lang="en-US" dirty="0" smtClean="0"/>
              <a:t>“Singapore alternative” </a:t>
            </a:r>
            <a:r>
              <a:rPr lang="en-US" dirty="0"/>
              <a:t>free trade unilaterally</a:t>
            </a:r>
            <a:endParaRPr lang="en-US" sz="2400" dirty="0"/>
          </a:p>
          <a:p>
            <a:pPr lvl="1"/>
            <a:r>
              <a:rPr lang="en-US" dirty="0"/>
              <a:t>But some special interests lose (agriculture)</a:t>
            </a:r>
            <a:endParaRPr lang="en-US" sz="2000" dirty="0"/>
          </a:p>
          <a:p>
            <a:pPr lvl="1"/>
            <a:r>
              <a:rPr lang="en-US" dirty="0"/>
              <a:t>No bargaining chips to induce others to </a:t>
            </a:r>
            <a:r>
              <a:rPr lang="en-US" dirty="0" smtClean="0"/>
              <a:t>liberalize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396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Consensus in Literature: </a:t>
            </a:r>
            <a:r>
              <a:rPr lang="en-US" dirty="0"/>
              <a:t>FTAs aren’t </a:t>
            </a:r>
            <a:r>
              <a:rPr lang="en-US" i="1" dirty="0"/>
              <a:t>that</a:t>
            </a:r>
            <a:r>
              <a:rPr lang="en-US" dirty="0"/>
              <a:t> important, because many trade barriers already </a:t>
            </a:r>
            <a:r>
              <a:rPr lang="en-US" dirty="0" smtClean="0"/>
              <a:t>eliminated</a:t>
            </a:r>
          </a:p>
          <a:p>
            <a:pPr lvl="1"/>
            <a:r>
              <a:rPr lang="en-US" sz="2000" dirty="0" smtClean="0"/>
              <a:t>“</a:t>
            </a:r>
            <a:r>
              <a:rPr lang="en-US" sz="2000" dirty="0" err="1" smtClean="0"/>
              <a:t>Harberger</a:t>
            </a:r>
            <a:r>
              <a:rPr lang="en-US" sz="2000" dirty="0" smtClean="0"/>
              <a:t> triangles” are small</a:t>
            </a:r>
          </a:p>
          <a:p>
            <a:pPr lvl="1"/>
            <a:r>
              <a:rPr lang="en-US" sz="2000" dirty="0"/>
              <a:t>Freer Trade improves welfare, but not that </a:t>
            </a:r>
            <a:r>
              <a:rPr lang="en-US" sz="2000" dirty="0" smtClean="0"/>
              <a:t>much</a:t>
            </a:r>
            <a:endParaRPr lang="en-US" sz="2000" dirty="0"/>
          </a:p>
          <a:p>
            <a:pPr lvl="0"/>
            <a:r>
              <a:rPr lang="en-US" dirty="0"/>
              <a:t>Trade linkages are difficult for a firm/country to establish</a:t>
            </a:r>
            <a:endParaRPr lang="en-US" sz="2400" dirty="0"/>
          </a:p>
          <a:p>
            <a:pPr lvl="1"/>
            <a:r>
              <a:rPr lang="en-US" dirty="0" smtClean="0"/>
              <a:t>Created </a:t>
            </a:r>
            <a:r>
              <a:rPr lang="en-US" dirty="0"/>
              <a:t>slowly, but usually wither slowly (absent some political shock)</a:t>
            </a:r>
            <a:endParaRPr lang="en-US" sz="2000" dirty="0"/>
          </a:p>
          <a:p>
            <a:pPr lvl="0"/>
            <a:r>
              <a:rPr lang="en-US" dirty="0" smtClean="0"/>
              <a:t>Conclusion</a:t>
            </a:r>
            <a:r>
              <a:rPr lang="en-US" dirty="0"/>
              <a:t>: likely a long period of stagnation/gradual closing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956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for Hard Exit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Imitate Norway: join  EFTA and EEA</a:t>
            </a:r>
          </a:p>
          <a:p>
            <a:pPr lvl="1"/>
            <a:r>
              <a:rPr lang="en-US" dirty="0" smtClean="0"/>
              <a:t>Pay for access to single market, requires labor mobility; hence unlikely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Imitate Switzerland (EFTA, not EEA)</a:t>
            </a:r>
          </a:p>
          <a:p>
            <a:pPr lvl="1"/>
            <a:r>
              <a:rPr lang="en-US" dirty="0" smtClean="0"/>
              <a:t>Ditto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Imitate Turkey: FTA/customs union with EU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Standard WTO relationship</a:t>
            </a:r>
          </a:p>
          <a:p>
            <a:pPr lvl="1"/>
            <a:r>
              <a:rPr lang="en-US" dirty="0" smtClean="0"/>
              <a:t>Doesn’t handle many tariffs (cars), NTBs, most services (financial!)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Special British relationship with EU</a:t>
            </a:r>
          </a:p>
          <a:p>
            <a:pPr lvl="1"/>
            <a:r>
              <a:rPr lang="en-US" dirty="0" smtClean="0"/>
              <a:t>Seems most likely, but difficult to negotiate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47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FDI/Financial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Britain has been a popular destination for FDI </a:t>
            </a:r>
            <a:r>
              <a:rPr lang="en-US" i="1" dirty="0"/>
              <a:t>because</a:t>
            </a:r>
            <a:r>
              <a:rPr lang="en-US" dirty="0"/>
              <a:t> it serves as stable export platform for EU (Japan, Korea, China, US)</a:t>
            </a:r>
            <a:endParaRPr lang="en-US" sz="2400" dirty="0"/>
          </a:p>
          <a:p>
            <a:pPr lvl="1"/>
            <a:r>
              <a:rPr lang="en-US" dirty="0"/>
              <a:t>Notably in </a:t>
            </a:r>
            <a:r>
              <a:rPr lang="en-US" dirty="0" smtClean="0"/>
              <a:t>autos</a:t>
            </a:r>
            <a:r>
              <a:rPr lang="en-US" dirty="0"/>
              <a:t>, </a:t>
            </a:r>
            <a:r>
              <a:rPr lang="en-US" dirty="0" smtClean="0"/>
              <a:t>aero-space ... especially financial services</a:t>
            </a:r>
            <a:endParaRPr lang="en-US" dirty="0"/>
          </a:p>
          <a:p>
            <a:r>
              <a:rPr lang="en-US" dirty="0" smtClean="0"/>
              <a:t>City of London </a:t>
            </a:r>
            <a:r>
              <a:rPr lang="en-US" i="1" dirty="0" smtClean="0"/>
              <a:t>very</a:t>
            </a:r>
            <a:r>
              <a:rPr lang="en-US" dirty="0" smtClean="0"/>
              <a:t> important to British economy</a:t>
            </a:r>
          </a:p>
          <a:p>
            <a:pPr lvl="1"/>
            <a:r>
              <a:rPr lang="en-US" dirty="0" smtClean="0"/>
              <a:t>&gt;2m employees, 12% GDP and taxes, massive trade surplus</a:t>
            </a:r>
          </a:p>
          <a:p>
            <a:pPr lvl="1"/>
            <a:r>
              <a:rPr lang="en-US" dirty="0" smtClean="0"/>
              <a:t>Rivals: Paris, Frankfurt, Dublin, Amsterdam ...</a:t>
            </a:r>
          </a:p>
          <a:p>
            <a:r>
              <a:rPr lang="en-US" dirty="0" smtClean="0"/>
              <a:t>What will hard Brexit consist in?</a:t>
            </a:r>
          </a:p>
          <a:p>
            <a:pPr lvl="1"/>
            <a:r>
              <a:rPr lang="en-US" dirty="0" smtClean="0"/>
              <a:t>Will UK lose “</a:t>
            </a:r>
            <a:r>
              <a:rPr lang="en-US" dirty="0" err="1" smtClean="0"/>
              <a:t>passporting</a:t>
            </a:r>
            <a:r>
              <a:rPr lang="en-US" dirty="0" smtClean="0"/>
              <a:t> rights” which allow UK banks/firms to trade across EU?</a:t>
            </a:r>
          </a:p>
          <a:p>
            <a:pPr lvl="1"/>
            <a:r>
              <a:rPr lang="en-US" dirty="0" smtClean="0"/>
              <a:t>Again, </a:t>
            </a:r>
            <a:r>
              <a:rPr lang="en-US" dirty="0"/>
              <a:t>c</a:t>
            </a:r>
            <a:r>
              <a:rPr lang="en-US" dirty="0" smtClean="0"/>
              <a:t>an’t sensibly discuss effects without taking a stand here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871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UK an attractive destination for economic migrants</a:t>
            </a:r>
          </a:p>
          <a:p>
            <a:pPr lvl="1"/>
            <a:r>
              <a:rPr lang="en-US" dirty="0" smtClean="0"/>
              <a:t>Free flow of people part of Single Market</a:t>
            </a:r>
          </a:p>
          <a:p>
            <a:pPr lvl="2"/>
            <a:r>
              <a:rPr lang="en-US" dirty="0" smtClean="0"/>
              <a:t>But UK </a:t>
            </a:r>
            <a:r>
              <a:rPr lang="en-US" i="1" dirty="0" smtClean="0"/>
              <a:t>not </a:t>
            </a:r>
            <a:r>
              <a:rPr lang="en-US" dirty="0" smtClean="0"/>
              <a:t>part of Schengen (passport-free) zone</a:t>
            </a:r>
          </a:p>
          <a:p>
            <a:pPr lvl="2"/>
            <a:r>
              <a:rPr lang="en-US" dirty="0" smtClean="0"/>
              <a:t>Hence avoided most of refugee crisis</a:t>
            </a:r>
          </a:p>
          <a:p>
            <a:pPr lvl="2"/>
            <a:r>
              <a:rPr lang="en-US" dirty="0" smtClean="0"/>
              <a:t>Note: consensus that EU migrants are net fiscal contributors!</a:t>
            </a:r>
          </a:p>
          <a:p>
            <a:pPr lvl="1"/>
            <a:r>
              <a:rPr lang="en-US" dirty="0" smtClean="0"/>
              <a:t>Long-standing Tory issue: Cameron vowed to reduce net migration below 100k p/a</a:t>
            </a:r>
          </a:p>
          <a:p>
            <a:pPr lvl="2"/>
            <a:r>
              <a:rPr lang="en-US" dirty="0" smtClean="0"/>
              <a:t>Never succeeded; currently over 300k</a:t>
            </a:r>
          </a:p>
          <a:p>
            <a:r>
              <a:rPr lang="en-US" dirty="0" smtClean="0"/>
              <a:t>But antipathy a </a:t>
            </a:r>
            <a:r>
              <a:rPr lang="en-US" i="1" dirty="0" smtClean="0"/>
              <a:t>major</a:t>
            </a:r>
            <a:r>
              <a:rPr lang="en-US" dirty="0" smtClean="0"/>
              <a:t> reason for Brexit vote</a:t>
            </a:r>
          </a:p>
          <a:p>
            <a:pPr lvl="1"/>
            <a:r>
              <a:rPr lang="en-US" dirty="0" smtClean="0"/>
              <a:t>No easy solution</a:t>
            </a:r>
          </a:p>
          <a:p>
            <a:pPr lvl="2"/>
            <a:r>
              <a:rPr lang="en-US" dirty="0" smtClean="0"/>
              <a:t>8 million foreigners living in UK (many non-EU)</a:t>
            </a:r>
          </a:p>
          <a:p>
            <a:pPr lvl="2"/>
            <a:r>
              <a:rPr lang="en-US" dirty="0" smtClean="0"/>
              <a:t>2 million Brits in EU (more outside EU)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57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EU regulations collapse (28) national standards into single EU</a:t>
            </a:r>
          </a:p>
          <a:p>
            <a:pPr lvl="1"/>
            <a:r>
              <a:rPr lang="en-US" dirty="0" smtClean="0"/>
              <a:t>Reduces red tape, benefits business</a:t>
            </a:r>
          </a:p>
          <a:p>
            <a:pPr lvl="1"/>
            <a:r>
              <a:rPr lang="en-US" dirty="0" smtClean="0"/>
              <a:t>But geared towards European, not British interests</a:t>
            </a:r>
          </a:p>
          <a:p>
            <a:pPr lvl="1"/>
            <a:r>
              <a:rPr lang="en-US" dirty="0" smtClean="0"/>
              <a:t>OECD: UK already among least regulated countries in Europe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244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Hand of British Regulators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4"/>
            <a:ext cx="10515600" cy="453072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439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Narrow but Prominent Issue: Fiscal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Lump-Sum Exit bill of ≈₤60 billion (!)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Forgoes ongoing payments ₤340 p/a per household</a:t>
            </a:r>
          </a:p>
          <a:p>
            <a:pPr lvl="1"/>
            <a:r>
              <a:rPr lang="en-US" dirty="0" smtClean="0"/>
              <a:t>But net payments are only one-third of this</a:t>
            </a:r>
          </a:p>
          <a:p>
            <a:pPr lvl="1"/>
            <a:r>
              <a:rPr lang="en-US" dirty="0" smtClean="0"/>
              <a:t>Estimated benefits: ₤3,000 p/a per household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592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Adds up to ... Huge 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to resolve in two years!</a:t>
            </a:r>
          </a:p>
          <a:p>
            <a:r>
              <a:rPr lang="en-US" dirty="0" smtClean="0"/>
              <a:t>Especially because:</a:t>
            </a:r>
          </a:p>
          <a:p>
            <a:pPr lvl="1"/>
            <a:r>
              <a:rPr lang="en-US" dirty="0" smtClean="0"/>
              <a:t>Status of foreigners in UK</a:t>
            </a:r>
          </a:p>
          <a:p>
            <a:pPr lvl="1"/>
            <a:r>
              <a:rPr lang="en-US" dirty="0" smtClean="0"/>
              <a:t>Status of British residents abroad</a:t>
            </a:r>
          </a:p>
          <a:p>
            <a:pPr lvl="1"/>
            <a:r>
              <a:rPr lang="en-US" dirty="0" smtClean="0"/>
              <a:t>Incentives of current EU members to discourage further secession</a:t>
            </a:r>
          </a:p>
          <a:p>
            <a:r>
              <a:rPr lang="en-US" dirty="0" smtClean="0"/>
              <a:t>Uncertainty deters investment </a:t>
            </a:r>
            <a:r>
              <a:rPr lang="en-US" i="1" dirty="0" smtClean="0"/>
              <a:t>a lot</a:t>
            </a:r>
            <a:r>
              <a:rPr lang="en-US" dirty="0" smtClean="0"/>
              <a:t> in practice</a:t>
            </a:r>
          </a:p>
          <a:p>
            <a:pPr lvl="1"/>
            <a:r>
              <a:rPr lang="en-US" dirty="0" smtClean="0"/>
              <a:t>Hence support of most British industry for remaining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86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Brexit Result Essentially Unexpected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Polls Close throughout Campaign</a:t>
            </a:r>
          </a:p>
          <a:p>
            <a:r>
              <a:rPr lang="en-US" dirty="0" smtClean="0"/>
              <a:t>But Betting Markets not!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2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Policy Uncertainty is Quantifiable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50498"/>
            <a:ext cx="10515600" cy="482646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654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Theresa May has opted for a hard Brexit (Jan ’17)</a:t>
            </a:r>
          </a:p>
          <a:p>
            <a:r>
              <a:rPr lang="en-US" dirty="0" smtClean="0"/>
              <a:t>Parliamentary issues mostly resolved: Brexit </a:t>
            </a:r>
            <a:r>
              <a:rPr lang="en-US" dirty="0" smtClean="0"/>
              <a:t>legislation has passed both Commons, Lords, March ‘17</a:t>
            </a:r>
            <a:endParaRPr lang="en-US" dirty="0" smtClean="0"/>
          </a:p>
          <a:p>
            <a:r>
              <a:rPr lang="en-US" dirty="0" smtClean="0"/>
              <a:t>So far, little sign of economic downturn</a:t>
            </a:r>
          </a:p>
          <a:p>
            <a:pPr lvl="1"/>
            <a:r>
              <a:rPr lang="en-US" dirty="0" smtClean="0"/>
              <a:t>GDP growth moderate, unemployment stable</a:t>
            </a:r>
          </a:p>
          <a:p>
            <a:pPr lvl="1"/>
            <a:r>
              <a:rPr lang="en-US" dirty="0" smtClean="0"/>
              <a:t>None </a:t>
            </a:r>
            <a:r>
              <a:rPr lang="en-US" dirty="0" smtClean="0"/>
              <a:t>at all in stock market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522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British Stock Market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08176"/>
            <a:ext cx="10515599" cy="476878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361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Exception: Sharp, Persistent Depreciation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44752"/>
            <a:ext cx="10515599" cy="4732211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371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Brexit inflicted a number of self-inflicted wounds: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End of political career of PM Cameron, wounding of </a:t>
            </a:r>
            <a:r>
              <a:rPr lang="en-US" dirty="0" err="1" smtClean="0"/>
              <a:t>Corbyn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Possible end of UK (Scotland, Ireland)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Illusory gains in sovereignty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Losses to international trade, FDI, pound, material standard of living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Possible demise of City of London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Little gain in regulatory freedom, fiscal freedom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Increase in uncertainty, especially about migration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Increase in populism, nationalism, tribalism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01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Polls Close Throughout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53312"/>
            <a:ext cx="10515599" cy="4823651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7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Betting Odds:</a:t>
            </a:r>
            <a:br>
              <a:rPr lang="en-US" dirty="0" smtClean="0"/>
            </a:br>
            <a:r>
              <a:rPr lang="en-US" dirty="0" smtClean="0"/>
              <a:t>June 23 (late) had Remain at 76.1%!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7623" y="1825625"/>
            <a:ext cx="7736753" cy="435133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1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 of Surprise/Wording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Brexit (mostly) a surprise, consequences not carefully considered </a:t>
            </a:r>
            <a:r>
              <a:rPr lang="en-US" i="1" dirty="0" smtClean="0"/>
              <a:t>ex ante</a:t>
            </a:r>
            <a:endParaRPr lang="en-US" dirty="0" smtClean="0"/>
          </a:p>
          <a:p>
            <a:r>
              <a:rPr lang="en-US" dirty="0" smtClean="0"/>
              <a:t>Also, alternative to “remain” unclear, so massive uncertainty upon Brexit</a:t>
            </a:r>
          </a:p>
          <a:p>
            <a:pPr lvl="1"/>
            <a:r>
              <a:rPr lang="en-US" dirty="0" smtClean="0"/>
              <a:t>Referendum wording: “Should </a:t>
            </a:r>
            <a:r>
              <a:rPr lang="en-US" dirty="0"/>
              <a:t>the United Kingdom remain a member of the European Union or leave the European Union</a:t>
            </a:r>
            <a:r>
              <a:rPr lang="en-US" dirty="0" smtClean="0"/>
              <a:t>?”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0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Background,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Ongoing Tory skepticism about EU (dating back to PM Thatcher)</a:t>
            </a:r>
          </a:p>
          <a:p>
            <a:pPr lvl="1"/>
            <a:r>
              <a:rPr lang="en-US" dirty="0" smtClean="0"/>
              <a:t>Earlier too: EEC entry refused 1963, 1967</a:t>
            </a:r>
          </a:p>
          <a:p>
            <a:pPr lvl="1"/>
            <a:r>
              <a:rPr lang="en-US" dirty="0" smtClean="0"/>
              <a:t>EEC 1973 entry (Heath), 1975 referendum (Wilson)</a:t>
            </a:r>
          </a:p>
          <a:p>
            <a:r>
              <a:rPr lang="en-US" dirty="0" smtClean="0"/>
              <a:t>Thatcher wins rebate, 1985</a:t>
            </a:r>
          </a:p>
          <a:p>
            <a:r>
              <a:rPr lang="en-US" dirty="0" smtClean="0"/>
              <a:t>Thatcher falls over Europe (and poll tax), 1990</a:t>
            </a:r>
          </a:p>
          <a:p>
            <a:pPr lvl="1"/>
            <a:r>
              <a:rPr lang="en-US" dirty="0" smtClean="0"/>
              <a:t>ERM Crisis 1992</a:t>
            </a:r>
          </a:p>
          <a:p>
            <a:r>
              <a:rPr lang="en-US" dirty="0" smtClean="0"/>
              <a:t>Rise of UKIP 2011-13</a:t>
            </a:r>
          </a:p>
          <a:p>
            <a:r>
              <a:rPr lang="en-US" dirty="0" smtClean="0"/>
              <a:t>Jan 2013: PM Cameron promises referendum, </a:t>
            </a:r>
            <a:r>
              <a:rPr lang="en-US" i="1" dirty="0" smtClean="0"/>
              <a:t>conditional on re-election</a:t>
            </a:r>
          </a:p>
          <a:p>
            <a:r>
              <a:rPr lang="en-US" dirty="0" smtClean="0"/>
              <a:t>May 2015: Tories re-elected </a:t>
            </a:r>
            <a:r>
              <a:rPr lang="en-US" i="1" dirty="0" smtClean="0"/>
              <a:t>in surprise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30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Background,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Winter 2016-17: UK “renegotiates” conditions of UK’s EU membership</a:t>
            </a:r>
          </a:p>
          <a:p>
            <a:pPr lvl="1"/>
            <a:r>
              <a:rPr lang="en-US" dirty="0" smtClean="0"/>
              <a:t>Recognition that EU has multiple currencies; Eurozone cannot damage EU (can appeal EMU decisions); UK sets regulatory rules for financial services</a:t>
            </a:r>
          </a:p>
          <a:p>
            <a:r>
              <a:rPr lang="en-US" dirty="0" smtClean="0"/>
              <a:t>Feb 2017: PM Cameron sets June 23 as referendum date</a:t>
            </a:r>
          </a:p>
          <a:p>
            <a:r>
              <a:rPr lang="en-US" dirty="0" smtClean="0"/>
              <a:t>Sources of skepticism: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Long-standing, continuing UK nationalism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Ongoing Euro crisis, </a:t>
            </a:r>
            <a:r>
              <a:rPr lang="en-US" dirty="0" err="1" smtClean="0"/>
              <a:t>Grexit</a:t>
            </a:r>
            <a:r>
              <a:rPr lang="en-US" dirty="0" smtClean="0"/>
              <a:t>, high youth unemployment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European migration crisis</a:t>
            </a:r>
          </a:p>
          <a:p>
            <a:r>
              <a:rPr lang="en-US" dirty="0" smtClean="0"/>
              <a:t>Some high-profile MPs campaign to leave</a:t>
            </a:r>
          </a:p>
          <a:p>
            <a:pPr lvl="1"/>
            <a:r>
              <a:rPr lang="en-US" dirty="0" smtClean="0"/>
              <a:t>Michael Gove, Home Secretary; Boris Johnson, London mayor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3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British Political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PM steps down; replaced by Theresa May (</a:t>
            </a:r>
            <a:r>
              <a:rPr lang="en-US" dirty="0" err="1" smtClean="0"/>
              <a:t>remainer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Labour</a:t>
            </a:r>
            <a:r>
              <a:rPr lang="en-US" dirty="0" smtClean="0"/>
              <a:t> troubles: Jeremy </a:t>
            </a:r>
            <a:r>
              <a:rPr lang="en-US" dirty="0" err="1" smtClean="0"/>
              <a:t>Corbyn</a:t>
            </a:r>
            <a:r>
              <a:rPr lang="en-US" dirty="0" smtClean="0"/>
              <a:t> weak, UK lacks effective opposition</a:t>
            </a:r>
          </a:p>
          <a:p>
            <a:r>
              <a:rPr lang="en-US" dirty="0" smtClean="0"/>
              <a:t>Possible exit of (pro-EU) </a:t>
            </a:r>
            <a:r>
              <a:rPr lang="en-US" dirty="0" smtClean="0"/>
              <a:t>Scotland</a:t>
            </a:r>
          </a:p>
          <a:p>
            <a:pPr lvl="1"/>
            <a:r>
              <a:rPr lang="en-US" dirty="0" smtClean="0"/>
              <a:t>Nicola Sturgeon demands 2</a:t>
            </a:r>
            <a:r>
              <a:rPr lang="en-US" baseline="30000" dirty="0" smtClean="0"/>
              <a:t>nd</a:t>
            </a:r>
            <a:r>
              <a:rPr lang="en-US" dirty="0" smtClean="0"/>
              <a:t> Sottish Referendum (within 18m), March 2017</a:t>
            </a:r>
            <a:endParaRPr lang="en-US" dirty="0" smtClean="0"/>
          </a:p>
          <a:p>
            <a:r>
              <a:rPr lang="en-US" dirty="0" smtClean="0"/>
              <a:t>Big problems with Northern Ireland, </a:t>
            </a:r>
          </a:p>
          <a:p>
            <a:pPr lvl="1"/>
            <a:r>
              <a:rPr lang="en-US" dirty="0" smtClean="0"/>
              <a:t>Open border with Ireland part of Good Friday accord</a:t>
            </a:r>
          </a:p>
          <a:p>
            <a:r>
              <a:rPr lang="en-US" dirty="0" smtClean="0"/>
              <a:t>Also problems for EU</a:t>
            </a:r>
          </a:p>
          <a:p>
            <a:pPr lvl="1"/>
            <a:r>
              <a:rPr lang="en-US" dirty="0" smtClean="0"/>
              <a:t>Post-Brexit Germans look too large; EU becomes more inward/socialist</a:t>
            </a:r>
          </a:p>
          <a:p>
            <a:r>
              <a:rPr lang="en-US" dirty="0" smtClean="0"/>
              <a:t>Also problems for </a:t>
            </a:r>
            <a:r>
              <a:rPr lang="en-US" dirty="0" err="1" smtClean="0"/>
              <a:t>RoW</a:t>
            </a:r>
            <a:r>
              <a:rPr lang="en-US" dirty="0" smtClean="0"/>
              <a:t> (first signs of nationalism in 2016)</a:t>
            </a:r>
          </a:p>
          <a:p>
            <a:pPr lvl="1"/>
            <a:r>
              <a:rPr lang="en-US" dirty="0" smtClean="0"/>
              <a:t>UK less useful for US outside EU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Brexit Consequences: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98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1915</Words>
  <Application>Microsoft Office PowerPoint</Application>
  <PresentationFormat>Widescreen</PresentationFormat>
  <Paragraphs>290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 Theme</vt:lpstr>
      <vt:lpstr>Some Consequences of Brexit</vt:lpstr>
      <vt:lpstr>The Unthinkable Happened</vt:lpstr>
      <vt:lpstr>Brexit Result Essentially Unexpected </vt:lpstr>
      <vt:lpstr>Polls Close Throughout</vt:lpstr>
      <vt:lpstr>Not Betting Odds: June 23 (late) had Remain at 76.1%!</vt:lpstr>
      <vt:lpstr>Consequence of Surprise/Wording</vt:lpstr>
      <vt:lpstr>Political Background, 1</vt:lpstr>
      <vt:lpstr>Political Background, 2</vt:lpstr>
      <vt:lpstr>British Political Consequences</vt:lpstr>
      <vt:lpstr>Political Consequences: Sovereignty</vt:lpstr>
      <vt:lpstr>Rise of Nationalism</vt:lpstr>
      <vt:lpstr>Rise of Populism</vt:lpstr>
      <vt:lpstr>Important Economic Consequences of Brexit</vt:lpstr>
      <vt:lpstr>Most Obvious Economic Consequence: British Trade</vt:lpstr>
      <vt:lpstr>Statistical Overview of British Trade</vt:lpstr>
      <vt:lpstr>Brief Statistical Overview of British Trade</vt:lpstr>
      <vt:lpstr>UK Needs New Trade Deal with EU</vt:lpstr>
      <vt:lpstr>UK also Needs Deal with Rest of the World</vt:lpstr>
      <vt:lpstr>Why does This Matter? Open Economies are Richer Economies</vt:lpstr>
      <vt:lpstr>Things to Remember</vt:lpstr>
      <vt:lpstr>So Status Quo Superior to Any Exit</vt:lpstr>
      <vt:lpstr>Back to Earth</vt:lpstr>
      <vt:lpstr>Options for Hard Exit</vt:lpstr>
      <vt:lpstr>FDI/Financial Services</vt:lpstr>
      <vt:lpstr>Migration</vt:lpstr>
      <vt:lpstr>Regulation</vt:lpstr>
      <vt:lpstr>Light Hand of British Regulators</vt:lpstr>
      <vt:lpstr>Narrow but Prominent Issue: Fiscal Payments</vt:lpstr>
      <vt:lpstr>All Adds up to ... Huge Uncertainty</vt:lpstr>
      <vt:lpstr>Economic Policy Uncertainty is Quantifiable</vt:lpstr>
      <vt:lpstr>Going Forward</vt:lpstr>
      <vt:lpstr>British Stock Market</vt:lpstr>
      <vt:lpstr>Exception: Sharp, Persistent Depreciation</vt:lpstr>
      <vt:lpstr>Summary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Consequences of Brexit</dc:title>
  <dc:creator>Andrew Rose</dc:creator>
  <cp:lastModifiedBy>Andrew Rose</cp:lastModifiedBy>
  <cp:revision>54</cp:revision>
  <dcterms:created xsi:type="dcterms:W3CDTF">2017-03-01T16:31:53Z</dcterms:created>
  <dcterms:modified xsi:type="dcterms:W3CDTF">2017-03-21T08:36:05Z</dcterms:modified>
</cp:coreProperties>
</file>