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303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304" r:id="rId24"/>
    <p:sldId id="278" r:id="rId25"/>
    <p:sldId id="279" r:id="rId26"/>
    <p:sldId id="270" r:id="rId27"/>
    <p:sldId id="280" r:id="rId28"/>
    <p:sldId id="281" r:id="rId29"/>
    <p:sldId id="283" r:id="rId30"/>
    <p:sldId id="282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305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6" r:id="rId49"/>
    <p:sldId id="300" r:id="rId50"/>
    <p:sldId id="301" r:id="rId51"/>
    <p:sldId id="302" r:id="rId52"/>
    <p:sldId id="307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1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7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E33AC-FBEE-44D5-8053-C78DB178BFC2}" type="datetimeFigureOut">
              <a:rPr lang="en-US" smtClean="0"/>
              <a:pPr/>
              <a:t>8/9/2010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2DF02-416E-4868-9024-7F82B66A81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D93-C4BF-4E3A-B182-9F4218E2A236}" type="datetime1">
              <a:rPr lang="en-US" smtClean="0"/>
              <a:pPr/>
              <a:t>8/9/2010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4C60-A1C9-40BC-905E-6E1F83E7E33A}" type="datetime1">
              <a:rPr lang="en-US" smtClean="0"/>
              <a:pPr/>
              <a:t>8/9/2010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3AE6-63AD-4E4F-A5C5-76DE79978F83}" type="datetime1">
              <a:rPr lang="en-US" smtClean="0"/>
              <a:pPr/>
              <a:t>8/9/2010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771B-CF3C-4624-AAE1-0F3A5035C2F3}" type="datetime1">
              <a:rPr lang="en-US" smtClean="0"/>
              <a:pPr/>
              <a:t>8/9/2010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A1D9-7C37-440E-9364-0BB62DA331A6}" type="datetime1">
              <a:rPr lang="en-US" smtClean="0"/>
              <a:pPr/>
              <a:t>8/9/2010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E267-30E7-46A3-8150-A14C7607B2FA}" type="datetime1">
              <a:rPr lang="en-US" smtClean="0"/>
              <a:pPr/>
              <a:t>8/9/2010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CDF1-AA8F-49BE-91B5-6F04B0FDD1F7}" type="datetime1">
              <a:rPr lang="en-US" smtClean="0"/>
              <a:pPr/>
              <a:t>8/9/2010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88F39-278C-4025-80F6-F099D7BF0E3B}" type="datetime1">
              <a:rPr lang="en-US" smtClean="0"/>
              <a:pPr/>
              <a:t>8/9/2010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5318-043E-49F8-BDE5-D87ED7C452C6}" type="datetime1">
              <a:rPr lang="en-US" smtClean="0"/>
              <a:pPr/>
              <a:t>8/9/2010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C79F5-B248-408D-A2D5-D0E605AF843C}" type="datetime1">
              <a:rPr lang="en-US" smtClean="0"/>
              <a:pPr/>
              <a:t>8/9/2010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F6E1-E939-4BF1-A307-FE0A860A7CBE}" type="datetime1">
              <a:rPr lang="en-US" smtClean="0"/>
              <a:pPr/>
              <a:t>8/9/2010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BB7B2-CDEB-4726-8680-D12E1674C3AF}" type="datetime1">
              <a:rPr lang="en-US" smtClean="0"/>
              <a:pPr/>
              <a:t>8/9/2010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7B97A-A83F-478B-8878-9192F24161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Exchange Rate Regimes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Andrew K. Rose</a:t>
            </a:r>
          </a:p>
          <a:p>
            <a:r>
              <a:rPr lang="en-US" dirty="0" smtClean="0"/>
              <a:t>Visiting Norman-Houblon Fellow</a:t>
            </a:r>
          </a:p>
          <a:p>
            <a:r>
              <a:rPr lang="en-US" dirty="0" smtClean="0"/>
              <a:t>August,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 Much GDP in Fixers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Content Placeholder 4" descr="pg2.em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00200"/>
            <a:ext cx="822960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Regimes are Becoming Durable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 descr="pg4b.em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676400"/>
            <a:ext cx="8229600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Does Size (Population) Matter?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Many </a:t>
            </a:r>
            <a:r>
              <a:rPr lang="en-US" dirty="0" smtClean="0"/>
              <a:t>fixers are </a:t>
            </a:r>
            <a:r>
              <a:rPr lang="en-US" dirty="0"/>
              <a:t>small.  </a:t>
            </a:r>
            <a:endParaRPr lang="en-US" dirty="0" smtClean="0"/>
          </a:p>
          <a:p>
            <a:r>
              <a:rPr lang="en-US" dirty="0" smtClean="0"/>
              <a:t>But: many small economies</a:t>
            </a:r>
          </a:p>
          <a:p>
            <a:pPr lvl="1"/>
            <a:r>
              <a:rPr lang="en-US" dirty="0" smtClean="0"/>
              <a:t>Berkeley </a:t>
            </a:r>
            <a:r>
              <a:rPr lang="en-US" dirty="0"/>
              <a:t>California </a:t>
            </a:r>
            <a:r>
              <a:rPr lang="en-US" dirty="0" smtClean="0"/>
              <a:t>has population &gt; 49 (/237 ) “</a:t>
            </a:r>
            <a:r>
              <a:rPr lang="en-US" dirty="0"/>
              <a:t>countries and other entities” </a:t>
            </a:r>
            <a:r>
              <a:rPr lang="en-US" dirty="0" smtClean="0"/>
              <a:t>in CIA’s </a:t>
            </a:r>
            <a:r>
              <a:rPr lang="en-US" i="1" dirty="0" smtClean="0"/>
              <a:t>World Factbook</a:t>
            </a:r>
          </a:p>
          <a:p>
            <a:pPr lvl="1"/>
            <a:r>
              <a:rPr lang="en-US" dirty="0" smtClean="0"/>
              <a:t>Many included </a:t>
            </a:r>
            <a:r>
              <a:rPr lang="en-US" dirty="0"/>
              <a:t>in the various exchange rate </a:t>
            </a:r>
            <a:r>
              <a:rPr lang="en-US" dirty="0" smtClean="0"/>
              <a:t>classifications</a:t>
            </a:r>
            <a:endParaRPr lang="en-US" i="1" dirty="0" smtClean="0"/>
          </a:p>
          <a:p>
            <a:r>
              <a:rPr lang="en-US" dirty="0" smtClean="0"/>
              <a:t>No </a:t>
            </a:r>
            <a:r>
              <a:rPr lang="en-US" dirty="0"/>
              <a:t>doubt that </a:t>
            </a:r>
            <a:r>
              <a:rPr lang="en-US" dirty="0" smtClean="0"/>
              <a:t>smallest </a:t>
            </a:r>
            <a:r>
              <a:rPr lang="en-US" dirty="0"/>
              <a:t>economies of the world do not </a:t>
            </a:r>
            <a:r>
              <a:rPr lang="en-US" dirty="0" smtClean="0"/>
              <a:t>float</a:t>
            </a:r>
          </a:p>
          <a:p>
            <a:pPr lvl="1"/>
            <a:r>
              <a:rPr lang="en-US" dirty="0" smtClean="0"/>
              <a:t>Many don’t have own currencies</a:t>
            </a:r>
          </a:p>
          <a:p>
            <a:pPr lvl="1"/>
            <a:r>
              <a:rPr lang="en-US" dirty="0" smtClean="0"/>
              <a:t>95 </a:t>
            </a:r>
            <a:r>
              <a:rPr lang="en-US" dirty="0"/>
              <a:t>of </a:t>
            </a:r>
            <a:r>
              <a:rPr lang="en-US" dirty="0" smtClean="0"/>
              <a:t>CIA’s </a:t>
            </a:r>
            <a:r>
              <a:rPr lang="en-US" dirty="0"/>
              <a:t>listed </a:t>
            </a:r>
            <a:r>
              <a:rPr lang="en-US" dirty="0" smtClean="0"/>
              <a:t>“countries” do not </a:t>
            </a:r>
            <a:r>
              <a:rPr lang="en-US" dirty="0"/>
              <a:t>have </a:t>
            </a:r>
            <a:r>
              <a:rPr lang="en-US" dirty="0" smtClean="0"/>
              <a:t>national currency</a:t>
            </a:r>
          </a:p>
          <a:p>
            <a:r>
              <a:rPr lang="en-US" dirty="0" smtClean="0"/>
              <a:t>Easy </a:t>
            </a:r>
            <a:r>
              <a:rPr lang="en-US" dirty="0"/>
              <a:t>to </a:t>
            </a:r>
            <a:r>
              <a:rPr lang="en-US" dirty="0" smtClean="0"/>
              <a:t>overstate; </a:t>
            </a:r>
            <a:r>
              <a:rPr lang="en-US" dirty="0"/>
              <a:t>countries do not have to be </a:t>
            </a:r>
            <a:r>
              <a:rPr lang="en-US" dirty="0" smtClean="0"/>
              <a:t>large before </a:t>
            </a:r>
            <a:r>
              <a:rPr lang="en-US" dirty="0"/>
              <a:t>creating a floating </a:t>
            </a:r>
            <a:r>
              <a:rPr lang="en-US" dirty="0" smtClean="0"/>
              <a:t>currency</a:t>
            </a:r>
          </a:p>
          <a:p>
            <a:pPr lvl="1"/>
            <a:r>
              <a:rPr lang="en-US" dirty="0" smtClean="0"/>
              <a:t>Small floats include</a:t>
            </a:r>
            <a:r>
              <a:rPr lang="en-US" dirty="0"/>
              <a:t>: the Seychelles (population 88,000 in June 2010), Tonga (123,000), and Sao Tome and Principe (176,000).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Quantile Plots of Size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Content Placeholder 4" descr="pg4bpop.em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447800"/>
            <a:ext cx="8229600" cy="44157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 Size </a:t>
            </a:r>
            <a:r>
              <a:rPr lang="en-US" b="1" dirty="0" smtClean="0"/>
              <a:t>Matters </a:t>
            </a:r>
            <a:r>
              <a:rPr lang="en-US" b="1" i="1" dirty="0" smtClean="0"/>
              <a:t>only at </a:t>
            </a:r>
            <a:r>
              <a:rPr lang="en-US" b="1" i="1" dirty="0" smtClean="0"/>
              <a:t>the tail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Size Matters </a:t>
            </a:r>
            <a:r>
              <a:rPr lang="en-US" i="1" dirty="0" smtClean="0"/>
              <a:t>much</a:t>
            </a:r>
            <a:r>
              <a:rPr lang="en-US" dirty="0" smtClean="0"/>
              <a:t> less at 2.5 million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135 countries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Size Matters not at all beyond 10 million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75 countries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Income?  No Effect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Content Placeholder 4" descr="pg4binc.em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371600"/>
            <a:ext cx="82296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Stylized Facts,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Two Anchors</a:t>
            </a:r>
          </a:p>
          <a:p>
            <a:pPr marL="914400" lvl="2" indent="-514350"/>
            <a:r>
              <a:rPr lang="en-US" dirty="0" smtClean="0"/>
              <a:t>Dollar (66 fixers); Euro (227)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 Large Rich Economies Float</a:t>
            </a:r>
          </a:p>
          <a:p>
            <a:pPr marL="914400" lvl="2" indent="-514350"/>
            <a:r>
              <a:rPr lang="en-US" dirty="0" smtClean="0"/>
              <a:t>Large: Dollar</a:t>
            </a:r>
            <a:r>
              <a:rPr lang="en-US" dirty="0"/>
              <a:t>, Yen, Euro,</a:t>
            </a:r>
          </a:p>
          <a:p>
            <a:pPr marL="914400" lvl="2" indent="-514350"/>
            <a:r>
              <a:rPr lang="en-US" dirty="0" smtClean="0"/>
              <a:t>Medium: UK</a:t>
            </a:r>
            <a:r>
              <a:rPr lang="en-US" dirty="0"/>
              <a:t>, Canada, Australia, Switzerland, </a:t>
            </a:r>
            <a:r>
              <a:rPr lang="en-US" dirty="0" smtClean="0"/>
              <a:t>…</a:t>
            </a:r>
          </a:p>
          <a:p>
            <a:pPr marL="914400" lvl="2" indent="-514350"/>
            <a:r>
              <a:rPr lang="en-US" dirty="0" smtClean="0"/>
              <a:t>EMs: </a:t>
            </a:r>
            <a:r>
              <a:rPr lang="en-US" dirty="0"/>
              <a:t>Brazil, India, Indonesia, Korea, Mexico, Russia, </a:t>
            </a:r>
            <a:r>
              <a:rPr lang="en-US" dirty="0" smtClean="0"/>
              <a:t>and Turkey</a:t>
            </a:r>
          </a:p>
          <a:p>
            <a:pPr marL="914400" lvl="2" indent="-514350"/>
            <a:r>
              <a:rPr lang="en-US" dirty="0" smtClean="0"/>
              <a:t>China is exception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/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Stylized Facts,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3"/>
            </a:pPr>
            <a:r>
              <a:rPr lang="en-US" dirty="0" smtClean="0"/>
              <a:t>Regions Differ</a:t>
            </a:r>
          </a:p>
          <a:p>
            <a:pPr marL="914400" lvl="1" indent="-514350">
              <a:lnSpc>
                <a:spcPct val="150000"/>
              </a:lnSpc>
            </a:pPr>
            <a:r>
              <a:rPr lang="en-US" dirty="0" smtClean="0"/>
              <a:t>Sub-Saharan Africans fix</a:t>
            </a:r>
          </a:p>
          <a:p>
            <a:pPr marL="914400" lvl="1" indent="-514350">
              <a:lnSpc>
                <a:spcPct val="150000"/>
              </a:lnSpc>
            </a:pPr>
            <a:r>
              <a:rPr lang="en-US" dirty="0" smtClean="0"/>
              <a:t>Central Europeans, Asians do not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3"/>
            </a:pPr>
            <a:r>
              <a:rPr lang="en-US" dirty="0" smtClean="0"/>
              <a:t>Oil Exporters Fix</a:t>
            </a:r>
          </a:p>
          <a:p>
            <a:pPr marL="914400" lvl="1" indent="-514350">
              <a:lnSpc>
                <a:spcPct val="150000"/>
              </a:lnSpc>
            </a:pPr>
            <a:r>
              <a:rPr lang="en-US" dirty="0" smtClean="0"/>
              <a:t>Especially OPEC members in Gulf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Stylized Facts,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5"/>
            </a:pPr>
            <a:r>
              <a:rPr lang="en-US" dirty="0" smtClean="0"/>
              <a:t>Small Financial Centers Fix</a:t>
            </a:r>
          </a:p>
          <a:p>
            <a:pPr marL="914400" lvl="1" indent="-514350">
              <a:lnSpc>
                <a:spcPct val="150000"/>
              </a:lnSpc>
            </a:pPr>
            <a:r>
              <a:rPr lang="en-US" dirty="0" smtClean="0"/>
              <a:t>Mostly Small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5"/>
            </a:pPr>
            <a:r>
              <a:rPr lang="en-US" dirty="0" smtClean="0"/>
              <a:t>Inflation Targeters Float</a:t>
            </a:r>
          </a:p>
          <a:p>
            <a:pPr marL="914400" lvl="1" indent="-514350">
              <a:lnSpc>
                <a:spcPct val="150000"/>
              </a:lnSpc>
            </a:pPr>
            <a:r>
              <a:rPr lang="en-US" dirty="0" smtClean="0"/>
              <a:t>Often Very Cleanly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5"/>
            </a:pPr>
            <a:r>
              <a:rPr lang="en-US" dirty="0" smtClean="0"/>
              <a:t>Nominal Exchange Rate Volatility is Real</a:t>
            </a:r>
          </a:p>
          <a:p>
            <a:pPr marL="914400" lvl="1" indent="-514350">
              <a:lnSpc>
                <a:spcPct val="150000"/>
              </a:lnSpc>
            </a:pPr>
            <a:r>
              <a:rPr lang="en-US" dirty="0" smtClean="0"/>
              <a:t>Mussa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Causes</a:t>
            </a:r>
            <a:r>
              <a:rPr lang="en-US" b="1" dirty="0" smtClean="0"/>
              <a:t> of Exchange Rate Regime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Theory #1: “Sources of Shocks”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Countries with real </a:t>
            </a:r>
            <a:r>
              <a:rPr lang="en-US" dirty="0"/>
              <a:t>shocks should </a:t>
            </a:r>
            <a:r>
              <a:rPr lang="en-US" dirty="0" smtClean="0"/>
              <a:t>float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Financial </a:t>
            </a:r>
            <a:r>
              <a:rPr lang="en-US" dirty="0"/>
              <a:t>shocks </a:t>
            </a:r>
            <a:r>
              <a:rPr lang="en-US" dirty="0" smtClean="0"/>
              <a:t>implies fix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Stockman </a:t>
            </a:r>
            <a:r>
              <a:rPr lang="en-US" dirty="0"/>
              <a:t>(2000</a:t>
            </a:r>
            <a:r>
              <a:rPr lang="en-US" dirty="0" smtClean="0"/>
              <a:t>) </a:t>
            </a:r>
            <a:r>
              <a:rPr lang="en-US" dirty="0"/>
              <a:t>“the evidence supporting the predictions of these models is only slightly better than the evidence for cold nuclear fusion</a:t>
            </a:r>
            <a:r>
              <a:rPr lang="en-US" dirty="0" smtClean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Three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Past: What do We Know about Exchange Rate Regimes Historically?</a:t>
            </a:r>
          </a:p>
          <a:p>
            <a:pPr lvl="1"/>
            <a:r>
              <a:rPr lang="en-US" dirty="0" smtClean="0"/>
              <a:t>Rose “Fixed, Floating and Flaky”</a:t>
            </a:r>
          </a:p>
          <a:p>
            <a:r>
              <a:rPr lang="en-US" dirty="0" smtClean="0"/>
              <a:t>Present: How did Different Exchange Rate Regimes do in the “Great Recession”?</a:t>
            </a:r>
          </a:p>
          <a:p>
            <a:pPr lvl="1"/>
            <a:r>
              <a:rPr lang="en-US" dirty="0" smtClean="0"/>
              <a:t>Rose and Spiegel “Causes and Consequences”</a:t>
            </a:r>
          </a:p>
          <a:p>
            <a:r>
              <a:rPr lang="en-US" dirty="0" smtClean="0"/>
              <a:t>Future: What are the Expected Effects of China’s Switch in Regime?</a:t>
            </a:r>
          </a:p>
          <a:p>
            <a:pPr lvl="1"/>
            <a:r>
              <a:rPr lang="en-US" dirty="0" smtClean="0"/>
              <a:t>Eichengreen and Rose “27 Up”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Another Theory: Credibility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Fixed nominal exchange rate transparent easily monitored monetary anchor</a:t>
            </a:r>
          </a:p>
          <a:p>
            <a:pPr lvl="1"/>
            <a:r>
              <a:rPr lang="en-US" dirty="0" smtClean="0"/>
              <a:t>Import credibility by fixing to Fed/Buba</a:t>
            </a:r>
          </a:p>
          <a:p>
            <a:r>
              <a:rPr lang="en-US" dirty="0" smtClean="0"/>
              <a:t>Tornell and Velasco: fiscal indiscipline eventually undermines most fixes</a:t>
            </a:r>
          </a:p>
          <a:p>
            <a:pPr lvl="1"/>
            <a:r>
              <a:rPr lang="en-US" dirty="0" smtClean="0"/>
              <a:t>Float: easier to monitor, faster punishment, better discipline</a:t>
            </a:r>
          </a:p>
          <a:p>
            <a:r>
              <a:rPr lang="en-US" dirty="0" smtClean="0"/>
              <a:t>So credibility arguments theoretically ambiguous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s exchange rate constraint different from other constraints (e.g., Inflation Targeting)?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Microeconomic Arguments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Facilitate Trade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Size?  Possible if Hedging Risk difficult (LDCs)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Deepen Micro-Structure of FX market?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Deepen liquidity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But many rich countries (Denmark, HK) fix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Little intervention outside FX (stocks, bonds)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Shameful Empirics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Time-Series Understanding</a:t>
            </a:r>
          </a:p>
          <a:p>
            <a:pPr lvl="1"/>
            <a:r>
              <a:rPr lang="en-US" dirty="0" smtClean="0"/>
              <a:t>OK since most determinants sluggish</a:t>
            </a:r>
          </a:p>
          <a:p>
            <a:r>
              <a:rPr lang="en-US" dirty="0" smtClean="0"/>
              <a:t>No Cross-Country Success Either</a:t>
            </a:r>
          </a:p>
          <a:p>
            <a:pPr lvl="1"/>
            <a:r>
              <a:rPr lang="en-US" dirty="0" smtClean="0"/>
              <a:t>Very small countries, autocracies , former colonies, financial centers, oil exporters fix</a:t>
            </a:r>
          </a:p>
          <a:p>
            <a:pPr lvl="1"/>
            <a:r>
              <a:rPr lang="en-US" dirty="0" smtClean="0"/>
              <a:t>Little of the cross-country variation explained though</a:t>
            </a:r>
          </a:p>
          <a:p>
            <a:r>
              <a:rPr lang="en-US" dirty="0" smtClean="0"/>
              <a:t>An Embarrassment</a:t>
            </a:r>
            <a:r>
              <a:rPr lang="en-US" dirty="0" smtClean="0"/>
              <a:t>!  Almost no covariates of exchange rate regime choices empirically.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7762"/>
          </a:xfrm>
        </p:spPr>
        <p:txBody>
          <a:bodyPr/>
          <a:lstStyle/>
          <a:p>
            <a:r>
              <a:rPr lang="en-US" b="1" dirty="0" smtClean="0"/>
              <a:t>What about Consequences?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Growth Consequences </a:t>
            </a:r>
            <a:r>
              <a:rPr lang="en-US" b="1" dirty="0" smtClean="0"/>
              <a:t>of </a:t>
            </a:r>
            <a:r>
              <a:rPr lang="en-US" b="1" dirty="0" smtClean="0"/>
              <a:t>Regimes?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95401"/>
          <a:ext cx="8229600" cy="5292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501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Classification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Narrow Crawl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Wide 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Crawl</a:t>
                      </a:r>
                      <a:endParaRPr lang="en-US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Float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Falling</a:t>
                      </a:r>
                    </a:p>
                  </a:txBody>
                  <a:tcPr marL="68580" marR="68580" marT="0" marB="0"/>
                </a:tc>
              </a:tr>
              <a:tr h="7220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Official IMF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.8*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(.3)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.5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(.4)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.2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(.5)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000" baseline="0" dirty="0"/>
                    </a:p>
                  </a:txBody>
                  <a:tcPr/>
                </a:tc>
              </a:tr>
              <a:tr h="7220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Reinhart and Rogoff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-.3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(.4)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-1.0*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(.5)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.5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(1.2)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-4.3**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(.6)</a:t>
                      </a:r>
                    </a:p>
                  </a:txBody>
                  <a:tcPr marL="68580" marR="68580" marT="0" marB="0"/>
                </a:tc>
              </a:tr>
              <a:tr h="420456">
                <a:tc>
                  <a:txBody>
                    <a:bodyPr/>
                    <a:lstStyle/>
                    <a:p>
                      <a:endParaRPr lang="en-US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aseline="0" dirty="0"/>
                    </a:p>
                  </a:txBody>
                  <a:tcPr/>
                </a:tc>
              </a:tr>
              <a:tr h="420456">
                <a:tc>
                  <a:txBody>
                    <a:bodyPr/>
                    <a:lstStyle/>
                    <a:p>
                      <a:endParaRPr lang="en-US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Intermediate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Float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aseline="0" dirty="0"/>
                    </a:p>
                  </a:txBody>
                  <a:tcPr/>
                </a:tc>
              </a:tr>
              <a:tr h="10939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Levy-Yeyati and Sturzenegger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-1.5**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(.4)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-.5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(.4)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aseline="0" dirty="0"/>
                    </a:p>
                  </a:txBody>
                  <a:tcPr/>
                </a:tc>
              </a:tr>
              <a:tr h="420456">
                <a:tc>
                  <a:txBody>
                    <a:bodyPr/>
                    <a:lstStyle/>
                    <a:p>
                      <a:endParaRPr lang="en-US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aseline="0" dirty="0"/>
                    </a:p>
                  </a:txBody>
                  <a:tcPr/>
                </a:tc>
              </a:tr>
              <a:tr h="420456">
                <a:tc>
                  <a:txBody>
                    <a:bodyPr/>
                    <a:lstStyle/>
                    <a:p>
                      <a:endParaRPr lang="en-US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Non-Peg</a:t>
                      </a:r>
                      <a:endParaRPr lang="en-US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aseline="0" dirty="0"/>
                    </a:p>
                  </a:txBody>
                  <a:tcPr/>
                </a:tc>
              </a:tr>
              <a:tr h="7220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Shambaugh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.3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(.3)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Inflation Consequences </a:t>
            </a:r>
            <a:r>
              <a:rPr lang="en-US" b="1" smtClean="0"/>
              <a:t>of </a:t>
            </a:r>
            <a:r>
              <a:rPr lang="en-US" b="1" smtClean="0"/>
              <a:t>Regimes?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95401"/>
          <a:ext cx="8229600" cy="5292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501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Classification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Narrow Crawl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Wide 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Crawl</a:t>
                      </a:r>
                      <a:endParaRPr lang="en-US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Float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Falling</a:t>
                      </a:r>
                    </a:p>
                  </a:txBody>
                  <a:tcPr marL="68580" marR="68580" marT="0" marB="0"/>
                </a:tc>
              </a:tr>
              <a:tr h="7220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Official IMF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-9.1**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(2.1)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(3.6)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8.8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(6.3)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baseline="0" dirty="0"/>
                    </a:p>
                  </a:txBody>
                  <a:tcPr/>
                </a:tc>
              </a:tr>
              <a:tr h="7220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Reinhart and Rogoff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.4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(2.4)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.8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(3.1)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7.9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(4.3)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62.**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(9.6)</a:t>
                      </a:r>
                    </a:p>
                  </a:txBody>
                  <a:tcPr marL="68580" marR="68580" marT="0" marB="0"/>
                </a:tc>
              </a:tr>
              <a:tr h="420456">
                <a:tc>
                  <a:txBody>
                    <a:bodyPr/>
                    <a:lstStyle/>
                    <a:p>
                      <a:endParaRPr lang="en-US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aseline="0" dirty="0"/>
                    </a:p>
                  </a:txBody>
                  <a:tcPr/>
                </a:tc>
              </a:tr>
              <a:tr h="420456">
                <a:tc>
                  <a:txBody>
                    <a:bodyPr/>
                    <a:lstStyle/>
                    <a:p>
                      <a:endParaRPr lang="en-US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Intermediate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Float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aseline="0" dirty="0"/>
                    </a:p>
                  </a:txBody>
                  <a:tcPr/>
                </a:tc>
              </a:tr>
              <a:tr h="10939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Levy-Yeyati and Sturzenegger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18.4**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(3.1)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(1.9)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aseline="0" dirty="0"/>
                    </a:p>
                  </a:txBody>
                  <a:tcPr/>
                </a:tc>
              </a:tr>
              <a:tr h="420456">
                <a:tc>
                  <a:txBody>
                    <a:bodyPr/>
                    <a:lstStyle/>
                    <a:p>
                      <a:endParaRPr lang="en-US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aseline="0" dirty="0"/>
                    </a:p>
                  </a:txBody>
                  <a:tcPr/>
                </a:tc>
              </a:tr>
              <a:tr h="420456">
                <a:tc>
                  <a:txBody>
                    <a:bodyPr/>
                    <a:lstStyle/>
                    <a:p>
                      <a:endParaRPr lang="en-US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Non-Peg</a:t>
                      </a:r>
                      <a:endParaRPr lang="en-US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aseline="0" dirty="0"/>
                    </a:p>
                  </a:txBody>
                  <a:tcPr/>
                </a:tc>
              </a:tr>
              <a:tr h="7220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Shambaugh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7.3**</a:t>
                      </a:r>
                    </a:p>
                    <a:p>
                      <a:pPr algn="ctr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(1.8)</a:t>
                      </a:r>
                      <a:endParaRPr lang="en-US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Quick Summary of Consequences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No Real </a:t>
            </a:r>
            <a:r>
              <a:rPr lang="en-US" dirty="0" smtClean="0"/>
              <a:t>Growth Effects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Reasonable; monetary neutrality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Unclear Inflationary Consequences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Also: no effect on volatility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Baxter-Stockman (1989); Flood-Rose (1995</a:t>
            </a:r>
            <a:r>
              <a:rPr lang="en-US" dirty="0" smtClean="0"/>
              <a:t>); </a:t>
            </a:r>
            <a:r>
              <a:rPr lang="en-US" dirty="0" err="1" smtClean="0"/>
              <a:t>Obstfled</a:t>
            </a:r>
            <a:r>
              <a:rPr lang="en-US" dirty="0" smtClean="0"/>
              <a:t>-Rogoff “Six Puzzles” (2001)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 this Question Worth Asking?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Countries with similar income, size, openness, institutions choose different regimes: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Singapore vs. Hong Kong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Denmark vs. Sweden vs. Finland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Costa Rica vs</a:t>
            </a:r>
            <a:r>
              <a:rPr lang="en-US" dirty="0"/>
              <a:t>.</a:t>
            </a:r>
            <a:r>
              <a:rPr lang="en-US" dirty="0" smtClean="0"/>
              <a:t> Panama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 convergence, few apparent causes, no clear consequences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Exchange Rate Regimes are Flaky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Caring about exchange rate regimes is akin to caring about individual preferences for wine or beer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Present: The Non-Effect of Exchange Rate Regimes on Crisis Incidence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Past: A Stylized Description of Exchange Rate Regime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Cross-Country Approach</a:t>
            </a:r>
            <a:br>
              <a:rPr lang="en-US" b="1" dirty="0" smtClean="0"/>
            </a:br>
            <a:r>
              <a:rPr lang="en-US" b="1" dirty="0" smtClean="0"/>
              <a:t>to “Great Recession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cross-section of (107) countries to ask which countries experienced biggest crises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necessary </a:t>
            </a:r>
            <a:r>
              <a:rPr lang="en-US" dirty="0" smtClean="0"/>
              <a:t>(but far from </a:t>
            </a:r>
            <a:r>
              <a:rPr lang="en-US" i="1" dirty="0" smtClean="0"/>
              <a:t>sufficient</a:t>
            </a:r>
            <a:r>
              <a:rPr lang="en-US" dirty="0" smtClean="0"/>
              <a:t>) part of any successful early warning system</a:t>
            </a:r>
          </a:p>
          <a:p>
            <a:pPr lvl="1"/>
            <a:r>
              <a:rPr lang="en-US" dirty="0" smtClean="0"/>
              <a:t>Cross-sectional questions easier than time-series modeling</a:t>
            </a:r>
          </a:p>
          <a:p>
            <a:r>
              <a:rPr lang="en-US" dirty="0" smtClean="0"/>
              <a:t>Attempt to link (2006 and earlier) crisis </a:t>
            </a:r>
            <a:r>
              <a:rPr lang="en-US" i="1" dirty="0" smtClean="0"/>
              <a:t>causes</a:t>
            </a:r>
            <a:r>
              <a:rPr lang="en-US" dirty="0" smtClean="0"/>
              <a:t> to (2008 and later) crisis </a:t>
            </a:r>
            <a:r>
              <a:rPr lang="en-US" i="1" dirty="0" smtClean="0"/>
              <a:t>consequences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Rose-Spiegel (2010a,b,c) Findings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dirty="0" smtClean="0"/>
              <a:t>‘Great </a:t>
            </a:r>
            <a:r>
              <a:rPr lang="en-US" dirty="0"/>
              <a:t>Recession’ progressive; countries with higher income suffer worse crises (as in RS)</a:t>
            </a:r>
            <a:endParaRPr lang="en-US" sz="1200" dirty="0"/>
          </a:p>
          <a:p>
            <a:pPr lvl="0">
              <a:lnSpc>
                <a:spcPct val="150000"/>
              </a:lnSpc>
            </a:pPr>
            <a:r>
              <a:rPr lang="en-US" dirty="0" smtClean="0"/>
              <a:t>No other </a:t>
            </a:r>
            <a:r>
              <a:rPr lang="en-US" dirty="0"/>
              <a:t>robust </a:t>
            </a:r>
            <a:r>
              <a:rPr lang="en-US" dirty="0" smtClean="0"/>
              <a:t>results</a:t>
            </a:r>
          </a:p>
          <a:p>
            <a:pPr lvl="1"/>
            <a:r>
              <a:rPr lang="en-US" dirty="0"/>
              <a:t>Over 80 “national” causes/vulnerabilities</a:t>
            </a:r>
          </a:p>
          <a:p>
            <a:pPr lvl="1"/>
            <a:r>
              <a:rPr lang="en-US" dirty="0" smtClean="0"/>
              <a:t>Over </a:t>
            </a:r>
            <a:r>
              <a:rPr lang="en-US" dirty="0"/>
              <a:t>40 “international” linkages</a:t>
            </a:r>
          </a:p>
          <a:p>
            <a:pPr lvl="0">
              <a:lnSpc>
                <a:spcPct val="150000"/>
              </a:lnSpc>
            </a:pP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Cross-Sectional Data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dirty="0"/>
              <a:t>All countries/territories with real GDP per capita at least $10,000 in 2003</a:t>
            </a:r>
          </a:p>
          <a:p>
            <a:pPr lvl="0">
              <a:lnSpc>
                <a:spcPct val="150000"/>
              </a:lnSpc>
            </a:pPr>
            <a:r>
              <a:rPr lang="en-US" dirty="0"/>
              <a:t>All countries/territories with real GDP per capita at least $4,000 in 2003 </a:t>
            </a:r>
            <a:r>
              <a:rPr lang="en-US" i="1" dirty="0"/>
              <a:t>and </a:t>
            </a:r>
            <a:r>
              <a:rPr lang="en-US" dirty="0"/>
              <a:t> population at least 1 million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Emerging </a:t>
            </a:r>
            <a:r>
              <a:rPr lang="en-US" b="1" dirty="0" smtClean="0"/>
              <a:t>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dirty="0"/>
              <a:t>Four Big Differences from RS</a:t>
            </a:r>
            <a:endParaRPr lang="en-US" sz="1200" dirty="0"/>
          </a:p>
          <a:p>
            <a:pPr lvl="1">
              <a:lnSpc>
                <a:spcPct val="150000"/>
              </a:lnSpc>
            </a:pPr>
            <a:r>
              <a:rPr lang="en-US" dirty="0"/>
              <a:t>Measures of Crisis Intensity</a:t>
            </a:r>
            <a:endParaRPr lang="en-US" sz="1100" dirty="0"/>
          </a:p>
          <a:p>
            <a:pPr lvl="1">
              <a:lnSpc>
                <a:spcPct val="150000"/>
              </a:lnSpc>
            </a:pPr>
            <a:r>
              <a:rPr lang="en-US" dirty="0"/>
              <a:t>Potential Causes (Covariates)</a:t>
            </a:r>
            <a:endParaRPr lang="en-US" sz="1100" dirty="0"/>
          </a:p>
          <a:p>
            <a:pPr lvl="1">
              <a:lnSpc>
                <a:spcPct val="150000"/>
              </a:lnSpc>
            </a:pPr>
            <a:r>
              <a:rPr lang="en-US" dirty="0"/>
              <a:t>Estimator linking causes, intensity</a:t>
            </a:r>
            <a:endParaRPr lang="en-US" sz="1100" dirty="0"/>
          </a:p>
          <a:p>
            <a:pPr lvl="1">
              <a:lnSpc>
                <a:spcPct val="150000"/>
              </a:lnSpc>
            </a:pPr>
            <a:r>
              <a:rPr lang="en-US" dirty="0"/>
              <a:t>Country Sample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Key </a:t>
            </a:r>
            <a:r>
              <a:rPr lang="en-US" b="1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Berkmen</a:t>
            </a:r>
            <a:r>
              <a:rPr lang="en-US" dirty="0"/>
              <a:t>, Gelos, Rennhack, Walsh (2009) “BGRW”</a:t>
            </a:r>
          </a:p>
          <a:p>
            <a:pPr lvl="0"/>
            <a:r>
              <a:rPr lang="en-US" dirty="0"/>
              <a:t>Blanchard, Faruqee and Das (2010) “BFD”</a:t>
            </a:r>
          </a:p>
          <a:p>
            <a:pPr lvl="0"/>
            <a:r>
              <a:rPr lang="en-US" dirty="0"/>
              <a:t>Claessens, Dell’Arriccia, Igan, Laeven (2010) “CDIL”</a:t>
            </a:r>
          </a:p>
          <a:p>
            <a:pPr lvl="0"/>
            <a:r>
              <a:rPr lang="en-US" dirty="0"/>
              <a:t>Frankel and Saravelos (2010) “FS”</a:t>
            </a:r>
          </a:p>
          <a:p>
            <a:pPr lvl="0"/>
            <a:r>
              <a:rPr lang="en-US" dirty="0"/>
              <a:t>Giannone, Lenza and Reichlin (2010) “GLR”</a:t>
            </a:r>
          </a:p>
          <a:p>
            <a:pPr lvl="0"/>
            <a:r>
              <a:rPr lang="en-US" dirty="0"/>
              <a:t>Lane and Milesi-Fettetti (2010) “LMF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Measures of Crisis Intensity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smtClean="0"/>
              <a:t>Dependent Variables)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Default: Real 2008-09 GDP growth (from </a:t>
            </a:r>
            <a:r>
              <a:rPr lang="en-US" i="1" dirty="0"/>
              <a:t>EIU</a:t>
            </a:r>
            <a:r>
              <a:rPr lang="en-US" dirty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Real GDP growth change, 2008-09 - 2005-07 (LMF)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Real GDP growth change, 2008-09 - 1990-07 (BFD)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Revision to WEO 2009 growth forecast (BGRW)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2009 output gap (from </a:t>
            </a:r>
            <a:r>
              <a:rPr lang="en-US" i="1" dirty="0"/>
              <a:t>OECD</a:t>
            </a:r>
            <a:r>
              <a:rPr lang="en-US" dirty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2008-09 consumption growth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First Principal Factor from 4 RS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Modeling Crisis </a:t>
            </a:r>
            <a:r>
              <a:rPr lang="en-US" b="1" dirty="0" smtClean="0"/>
              <a:t>Causes (Regressors):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Many </a:t>
            </a:r>
            <a:r>
              <a:rPr lang="en-US" b="1" dirty="0"/>
              <a:t>Unsuccessful </a:t>
            </a:r>
            <a:r>
              <a:rPr lang="en-US" b="1" dirty="0" smtClean="0"/>
              <a:t>Attempts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</a:pPr>
            <a:r>
              <a:rPr lang="en-US" dirty="0"/>
              <a:t>Credit %GDP</a:t>
            </a:r>
          </a:p>
          <a:p>
            <a:pPr lvl="0">
              <a:lnSpc>
                <a:spcPct val="150000"/>
              </a:lnSpc>
            </a:pPr>
            <a:r>
              <a:rPr lang="en-US" dirty="0"/>
              <a:t>Debt %GDP</a:t>
            </a:r>
          </a:p>
          <a:p>
            <a:pPr lvl="0">
              <a:lnSpc>
                <a:spcPct val="150000"/>
              </a:lnSpc>
            </a:pPr>
            <a:r>
              <a:rPr lang="en-US" dirty="0"/>
              <a:t>Domestic Banking Sector Characteristics</a:t>
            </a:r>
          </a:p>
          <a:p>
            <a:pPr lvl="0">
              <a:lnSpc>
                <a:spcPct val="150000"/>
              </a:lnSpc>
            </a:pPr>
            <a:r>
              <a:rPr lang="en-US" dirty="0"/>
              <a:t>Fiscal Policy</a:t>
            </a:r>
          </a:p>
          <a:p>
            <a:pPr lvl="0">
              <a:lnSpc>
                <a:spcPct val="150000"/>
              </a:lnSpc>
            </a:pPr>
            <a:r>
              <a:rPr lang="en-US" dirty="0"/>
              <a:t>Trade Flows</a:t>
            </a:r>
          </a:p>
          <a:p>
            <a:pPr lvl="0">
              <a:lnSpc>
                <a:spcPct val="150000"/>
              </a:lnSpc>
            </a:pPr>
            <a:r>
              <a:rPr lang="en-US" dirty="0"/>
              <a:t>Capital Flows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Causes: Some </a:t>
            </a:r>
            <a:r>
              <a:rPr lang="en-US" b="1" dirty="0" smtClean="0"/>
              <a:t>Successes</a:t>
            </a:r>
            <a:br>
              <a:rPr lang="en-US" b="1" dirty="0" smtClean="0"/>
            </a:br>
            <a:r>
              <a:rPr lang="en-US" b="1" dirty="0" smtClean="0"/>
              <a:t>(RS Investigate </a:t>
            </a:r>
            <a:r>
              <a:rPr lang="en-US" b="1" dirty="0"/>
              <a:t>All)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i="1" dirty="0" smtClean="0"/>
              <a:t>Fixed Exchange Rate Regime (BFD, LMF)</a:t>
            </a:r>
          </a:p>
          <a:p>
            <a:pPr lvl="0">
              <a:lnSpc>
                <a:spcPct val="120000"/>
              </a:lnSpc>
            </a:pPr>
            <a:r>
              <a:rPr lang="en-US" dirty="0" smtClean="0"/>
              <a:t>House </a:t>
            </a:r>
            <a:r>
              <a:rPr lang="en-US" dirty="0"/>
              <a:t>Price Appreciation (CDIL)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Credit Growth (BGRW, CDIL, LMF)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Credit Market Regulation (GLR)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Current Account %GDP (CDIL, LMF)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Financial Leverage (BGRW)</a:t>
            </a:r>
          </a:p>
          <a:p>
            <a:pPr lvl="0">
              <a:lnSpc>
                <a:spcPct val="120000"/>
              </a:lnSpc>
            </a:pPr>
            <a:r>
              <a:rPr lang="en-US" dirty="0" smtClean="0"/>
              <a:t>Reserves </a:t>
            </a:r>
            <a:r>
              <a:rPr lang="en-US" dirty="0"/>
              <a:t>(FS, Obstfeld et al for depreciation)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Short-Term External Debt (BGRW)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Trading Partner Growth (BFD, LMF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Different Country </a:t>
            </a:r>
            <a:r>
              <a:rPr lang="en-US" b="1" dirty="0" smtClean="0"/>
              <a:t>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Full sample (107)</a:t>
            </a:r>
          </a:p>
          <a:p>
            <a:pPr lvl="0"/>
            <a:r>
              <a:rPr lang="en-US" dirty="0"/>
              <a:t>(51) World Bank High Income</a:t>
            </a:r>
          </a:p>
          <a:p>
            <a:pPr lvl="0"/>
            <a:r>
              <a:rPr lang="en-US" dirty="0"/>
              <a:t>(74) IMF non-Advanced</a:t>
            </a:r>
          </a:p>
          <a:p>
            <a:pPr lvl="0"/>
            <a:r>
              <a:rPr lang="en-US" dirty="0"/>
              <a:t>(89) non-Oil Exporters</a:t>
            </a:r>
          </a:p>
          <a:p>
            <a:pPr lvl="0"/>
            <a:r>
              <a:rPr lang="en-US" dirty="0"/>
              <a:t>(91) non-Small Financial Centers</a:t>
            </a:r>
          </a:p>
          <a:p>
            <a:pPr lvl="0"/>
            <a:r>
              <a:rPr lang="en-US" dirty="0"/>
              <a:t>(51) non-oil, non-FC High/Upper-Middle </a:t>
            </a:r>
            <a:r>
              <a:rPr lang="en-US" dirty="0" smtClean="0"/>
              <a:t>Income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Simple Econometrics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LS cross-country regressions, White </a:t>
            </a:r>
            <a:r>
              <a:rPr lang="en-US" dirty="0" err="1" smtClean="0"/>
              <a:t>se’s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Condition on log (2006) real GDP per capita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Add dummy for 2006 fixers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Different regressands, samples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Exchange Rate Classifications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i="1" dirty="0" smtClean="0"/>
              <a:t>Bad Old Days: </a:t>
            </a:r>
            <a:r>
              <a:rPr lang="en-US" dirty="0" smtClean="0"/>
              <a:t>IMF used official policy</a:t>
            </a:r>
            <a:endParaRPr lang="en-US" i="1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But</a:t>
            </a:r>
            <a:r>
              <a:rPr lang="en-US" i="1" dirty="0" smtClean="0"/>
              <a:t> De Jure </a:t>
            </a:r>
            <a:r>
              <a:rPr lang="en-US" dirty="0" smtClean="0"/>
              <a:t>Systems of Exchange Rate Classification do not Cohere well with Actual </a:t>
            </a:r>
            <a:r>
              <a:rPr lang="en-US" i="1" dirty="0" smtClean="0"/>
              <a:t>De Facto </a:t>
            </a:r>
            <a:r>
              <a:rPr lang="en-US" dirty="0" smtClean="0"/>
              <a:t>Behavior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Effect </a:t>
            </a:r>
            <a:r>
              <a:rPr lang="en-US" b="1" dirty="0"/>
              <a:t>of Exchange Rate Regime (Dummy for 2006 Fix)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39258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High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Income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Adv.</a:t>
                      </a:r>
                      <a:endParaRPr lang="en-US" sz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Oil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No Fin’l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Centers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No Poor,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Oil, </a:t>
                      </a:r>
                      <a:r>
                        <a:rPr lang="en-US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FCs</a:t>
                      </a:r>
                      <a:endParaRPr lang="en-US" sz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latin typeface="Calibri"/>
                          <a:ea typeface="Calibri"/>
                          <a:cs typeface="Calibri"/>
                        </a:rPr>
                        <a:t>2008-09 Growth</a:t>
                      </a:r>
                      <a:endParaRPr lang="en-US" sz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-1.42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(1.41)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.51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(1.92)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-1.79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(1.91)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-3.07*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(1.48)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-1.62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(1.55)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-2.29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(2.01)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Calibri"/>
                        </a:rPr>
                        <a:t>2008-09 </a:t>
                      </a:r>
                      <a:r>
                        <a:rPr lang="en-US" sz="1400" baseline="0" dirty="0" smtClean="0">
                          <a:latin typeface="Calibri"/>
                          <a:ea typeface="Calibri"/>
                          <a:cs typeface="Calibri"/>
                        </a:rPr>
                        <a:t>Grow - 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Calibri"/>
                        </a:rPr>
                        <a:t>’05-’07 </a:t>
                      </a:r>
                      <a:r>
                        <a:rPr lang="en-US" sz="1400" baseline="0" dirty="0" smtClean="0">
                          <a:latin typeface="Calibri"/>
                          <a:ea typeface="Calibri"/>
                          <a:cs typeface="Calibri"/>
                        </a:rPr>
                        <a:t>Grow</a:t>
                      </a:r>
                      <a:endParaRPr lang="en-US" sz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-2.11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(1.46)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-.25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(1.72)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-2.50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(1.99)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-3.21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(1.62)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-2.42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(1.60)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-3.54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(2.24)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Calibri"/>
                        </a:rPr>
                        <a:t>2008-09 </a:t>
                      </a:r>
                      <a:r>
                        <a:rPr lang="en-US" sz="1400" baseline="0" dirty="0" smtClean="0">
                          <a:latin typeface="Calibri"/>
                          <a:ea typeface="Calibri"/>
                          <a:cs typeface="Calibri"/>
                        </a:rPr>
                        <a:t>Grow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latin typeface="Calibri"/>
                          <a:ea typeface="Calibri"/>
                          <a:cs typeface="Calibri"/>
                        </a:rPr>
                        <a:t>- 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Calibri"/>
                        </a:rPr>
                        <a:t>’90-’07 </a:t>
                      </a:r>
                      <a:r>
                        <a:rPr lang="en-US" sz="1400" baseline="0" dirty="0" smtClean="0">
                          <a:latin typeface="Calibri"/>
                          <a:ea typeface="Calibri"/>
                          <a:cs typeface="Calibri"/>
                        </a:rPr>
                        <a:t>Grow</a:t>
                      </a:r>
                      <a:endParaRPr lang="en-US" sz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-2.08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(1.42)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-.60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(1.81)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-2.48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(1.95)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-2.96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(1.53)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-2.38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(1.56)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-2.76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(2.10)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Calibri"/>
                        </a:rPr>
                        <a:t>Revised WEO </a:t>
                      </a:r>
                      <a:r>
                        <a:rPr lang="en-US" sz="1400" baseline="0" dirty="0" smtClean="0">
                          <a:latin typeface="Calibri"/>
                          <a:ea typeface="Calibri"/>
                          <a:cs typeface="Calibri"/>
                        </a:rPr>
                        <a:t>‘09</a:t>
                      </a:r>
                      <a:r>
                        <a:rPr lang="en-US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smtClean="0">
                          <a:latin typeface="Calibri"/>
                          <a:ea typeface="Calibri"/>
                          <a:cs typeface="Calibri"/>
                        </a:rPr>
                        <a:t>Grow Fost</a:t>
                      </a:r>
                      <a:endParaRPr lang="en-US" sz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.16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(.72)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1.15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(.98)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-.13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(.91)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-.39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(.80)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-.29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(.73)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-1.10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(.95)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Calibri"/>
                        </a:rPr>
                        <a:t>Output Gap</a:t>
                      </a:r>
                      <a:endParaRPr lang="en-US" sz="1400" baseline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Calibri"/>
                        </a:rPr>
                        <a:t>2009</a:t>
                      </a:r>
                      <a:endParaRPr lang="en-US" sz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-.73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(.71)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-.62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(.70)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-.73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(.71)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-.55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(.78)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-.55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(.78)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latin typeface="Calibri"/>
                          <a:ea typeface="Calibri"/>
                          <a:cs typeface="Calibri"/>
                        </a:rPr>
                        <a:t>Cons. Growth </a:t>
                      </a:r>
                      <a:r>
                        <a:rPr lang="en-US" sz="1400" baseline="0" dirty="0">
                          <a:latin typeface="Calibri"/>
                          <a:ea typeface="Calibri"/>
                          <a:cs typeface="Calibri"/>
                        </a:rPr>
                        <a:t>2008-09</a:t>
                      </a:r>
                      <a:endParaRPr lang="en-US" sz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.36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(2.39)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3.46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(4.64)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-1.06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(2.73)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-1.47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(1.13)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.38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(2.62)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-1.86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(1.39)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Calibri"/>
                        </a:rPr>
                        <a:t>Extracted </a:t>
                      </a:r>
                      <a:r>
                        <a:rPr lang="en-US" sz="1400" baseline="0" dirty="0" smtClean="0">
                          <a:latin typeface="Calibri"/>
                          <a:ea typeface="Calibri"/>
                          <a:cs typeface="Calibri"/>
                        </a:rPr>
                        <a:t>Prin. Factor</a:t>
                      </a:r>
                      <a:endParaRPr lang="en-US" sz="14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-.14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(.17)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.01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(.21)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-.17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(.24)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-.26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(.18)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-.22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(.17)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-.21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Calibri"/>
                          <a:ea typeface="Calibri"/>
                          <a:cs typeface="Times New Roman"/>
                        </a:rPr>
                        <a:t>(.22)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Note Insignificant Effects!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Fixed Exchange Rate Regimes almost never</a:t>
            </a:r>
            <a:r>
              <a:rPr lang="en-US" i="1" dirty="0" smtClean="0"/>
              <a:t> </a:t>
            </a:r>
            <a:r>
              <a:rPr lang="en-US" dirty="0" smtClean="0"/>
              <a:t>significantly affect growth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Signs mostly negative (5/41 positive</a:t>
            </a:r>
            <a:r>
              <a:rPr lang="en-US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i="1" dirty="0" smtClean="0"/>
              <a:t>Very </a:t>
            </a:r>
            <a:r>
              <a:rPr lang="en-US" dirty="0" smtClean="0"/>
              <a:t> weak indications of importance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True of Other Covariates Too!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i="1" dirty="0" smtClean="0"/>
              <a:t>Very </a:t>
            </a:r>
            <a:r>
              <a:rPr lang="en-US" dirty="0" smtClean="0"/>
              <a:t>difficult to link cross-country crisis incidence of causes and consequences of “Great Recession”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Future: What Can We Expect</a:t>
            </a:r>
          </a:p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from China’s Switch?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Chinese Exit from Peg</a:t>
            </a:r>
            <a:r>
              <a:rPr lang="en-US" b="1" dirty="0"/>
              <a:t>:</a:t>
            </a:r>
            <a:r>
              <a:rPr lang="en-US" b="1" dirty="0" smtClean="0"/>
              <a:t> June 19 2010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What can We Expect?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Are there any Precedents?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Most departures from fixes occur under periods of duress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Accordingly, depreciation expected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Modeled by Krugman and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27 Precedents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Reinhart-Rogoff monthly system of 15 exchange regime classifications</a:t>
            </a:r>
          </a:p>
          <a:p>
            <a:r>
              <a:rPr lang="en-US" dirty="0" smtClean="0"/>
              <a:t>China: pegged initially</a:t>
            </a:r>
          </a:p>
          <a:p>
            <a:pPr lvl="1"/>
            <a:r>
              <a:rPr lang="en-US" dirty="0" smtClean="0"/>
              <a:t>Moves to More Flexible Regime</a:t>
            </a:r>
          </a:p>
          <a:p>
            <a:pPr lvl="1"/>
            <a:r>
              <a:rPr lang="en-US" dirty="0" smtClean="0"/>
              <a:t>Appreciates</a:t>
            </a:r>
          </a:p>
          <a:p>
            <a:r>
              <a:rPr lang="en-US" dirty="0" smtClean="0"/>
              <a:t>27 other observations of regime switch (fix to more flexible) and appreciation ($ or SDR)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27 Episodes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Austria, </a:t>
                      </a:r>
                      <a:r>
                        <a:rPr lang="en-US" sz="2000" baseline="0" dirty="0">
                          <a:latin typeface="Times New Roman"/>
                          <a:ea typeface="Calibri"/>
                          <a:cs typeface="Times New Roman"/>
                        </a:rPr>
                        <a:t>1971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Germany, </a:t>
                      </a:r>
                      <a:r>
                        <a:rPr lang="en-US" sz="2000" baseline="0" dirty="0">
                          <a:latin typeface="Times New Roman"/>
                          <a:ea typeface="Calibri"/>
                          <a:cs typeface="Times New Roman"/>
                        </a:rPr>
                        <a:t>1971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Mauritania, </a:t>
                      </a:r>
                      <a:r>
                        <a:rPr lang="en-US" sz="2000" baseline="0" dirty="0">
                          <a:latin typeface="Times New Roman"/>
                          <a:ea typeface="Calibri"/>
                          <a:cs typeface="Times New Roman"/>
                        </a:rPr>
                        <a:t>1974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S.Africa, </a:t>
                      </a:r>
                      <a:r>
                        <a:rPr lang="en-US" sz="2000" baseline="0" dirty="0">
                          <a:latin typeface="Times New Roman"/>
                          <a:ea typeface="Calibri"/>
                          <a:cs typeface="Times New Roman"/>
                        </a:rPr>
                        <a:t>1972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Canada, </a:t>
                      </a:r>
                      <a:r>
                        <a:rPr lang="en-US" sz="2000" baseline="0" dirty="0">
                          <a:latin typeface="Times New Roman"/>
                          <a:ea typeface="Calibri"/>
                          <a:cs typeface="Times New Roman"/>
                        </a:rPr>
                        <a:t>1970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Germany, </a:t>
                      </a:r>
                      <a:r>
                        <a:rPr lang="en-US" sz="2000" baseline="0" dirty="0">
                          <a:latin typeface="Times New Roman"/>
                          <a:ea typeface="Calibri"/>
                          <a:cs typeface="Times New Roman"/>
                        </a:rPr>
                        <a:t>1973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Mozamb., </a:t>
                      </a:r>
                      <a:r>
                        <a:rPr lang="en-US" sz="2000" baseline="0" dirty="0">
                          <a:latin typeface="Times New Roman"/>
                          <a:ea typeface="Calibri"/>
                          <a:cs typeface="Times New Roman"/>
                        </a:rPr>
                        <a:t>2004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Spain, </a:t>
                      </a:r>
                      <a:r>
                        <a:rPr lang="en-US" sz="2000" baseline="0" dirty="0">
                          <a:latin typeface="Times New Roman"/>
                          <a:ea typeface="Calibri"/>
                          <a:cs typeface="Times New Roman"/>
                        </a:rPr>
                        <a:t>1974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Denmark, </a:t>
                      </a:r>
                      <a:r>
                        <a:rPr lang="en-US" sz="2000" baseline="0" dirty="0">
                          <a:latin typeface="Times New Roman"/>
                          <a:ea typeface="Calibri"/>
                          <a:cs typeface="Times New Roman"/>
                        </a:rPr>
                        <a:t>1971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Hong Kong, </a:t>
                      </a:r>
                      <a:r>
                        <a:rPr lang="en-US" sz="2000" baseline="0" dirty="0">
                          <a:latin typeface="Times New Roman"/>
                          <a:ea typeface="Calibri"/>
                          <a:cs typeface="Times New Roman"/>
                        </a:rPr>
                        <a:t>1972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Netherlands, </a:t>
                      </a:r>
                      <a:r>
                        <a:rPr lang="en-US" sz="2000" baseline="0" dirty="0">
                          <a:latin typeface="Times New Roman"/>
                          <a:ea typeface="Calibri"/>
                          <a:cs typeface="Times New Roman"/>
                        </a:rPr>
                        <a:t>1971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Sweden, </a:t>
                      </a:r>
                      <a:r>
                        <a:rPr lang="en-US" sz="2000" baseline="0" dirty="0">
                          <a:latin typeface="Times New Roman"/>
                          <a:ea typeface="Calibri"/>
                          <a:cs typeface="Times New Roman"/>
                        </a:rPr>
                        <a:t>1973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Eq. Guinea, 1979</a:t>
                      </a:r>
                      <a:endParaRPr lang="en-US" sz="2000" baseline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Japan, </a:t>
                      </a:r>
                      <a:r>
                        <a:rPr lang="en-US" sz="2000" baseline="0" dirty="0">
                          <a:latin typeface="Times New Roman"/>
                          <a:ea typeface="Calibri"/>
                          <a:cs typeface="Times New Roman"/>
                        </a:rPr>
                        <a:t>1973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NZ, </a:t>
                      </a:r>
                      <a:r>
                        <a:rPr lang="en-US" sz="2000" baseline="0" dirty="0">
                          <a:latin typeface="Times New Roman"/>
                          <a:ea typeface="Calibri"/>
                          <a:cs typeface="Times New Roman"/>
                        </a:rPr>
                        <a:t>1973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Switzerland, </a:t>
                      </a:r>
                      <a:r>
                        <a:rPr lang="en-US" sz="2000" baseline="0" dirty="0">
                          <a:latin typeface="Times New Roman"/>
                          <a:ea typeface="Calibri"/>
                          <a:cs typeface="Times New Roman"/>
                        </a:rPr>
                        <a:t>1973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Finland,1973</a:t>
                      </a:r>
                      <a:endParaRPr lang="en-US" sz="2000" baseline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Libya, </a:t>
                      </a:r>
                      <a:r>
                        <a:rPr lang="en-US" sz="2000" baseline="0" dirty="0">
                          <a:latin typeface="Times New Roman"/>
                          <a:ea typeface="Calibri"/>
                          <a:cs typeface="Times New Roman"/>
                        </a:rPr>
                        <a:t>1971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Nigeria, </a:t>
                      </a:r>
                      <a:r>
                        <a:rPr lang="en-US" sz="2000" baseline="0" dirty="0">
                          <a:latin typeface="Times New Roman"/>
                          <a:ea typeface="Calibri"/>
                          <a:cs typeface="Times New Roman"/>
                        </a:rPr>
                        <a:t>1971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Tunisia, </a:t>
                      </a:r>
                      <a:r>
                        <a:rPr lang="en-US" sz="2000" baseline="0" dirty="0">
                          <a:latin typeface="Times New Roman"/>
                          <a:ea typeface="Calibri"/>
                          <a:cs typeface="Times New Roman"/>
                        </a:rPr>
                        <a:t>1974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France, </a:t>
                      </a:r>
                      <a:r>
                        <a:rPr lang="en-US" sz="2000" baseline="0" dirty="0">
                          <a:latin typeface="Times New Roman"/>
                          <a:ea typeface="Calibri"/>
                          <a:cs typeface="Times New Roman"/>
                        </a:rPr>
                        <a:t>1971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Malaysia, </a:t>
                      </a:r>
                      <a:r>
                        <a:rPr lang="en-US" sz="2000" baseline="0" dirty="0">
                          <a:latin typeface="Times New Roman"/>
                          <a:ea typeface="Calibri"/>
                          <a:cs typeface="Times New Roman"/>
                        </a:rPr>
                        <a:t>2005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Portugal, </a:t>
                      </a:r>
                      <a:r>
                        <a:rPr lang="en-US" sz="2000" baseline="0" dirty="0">
                          <a:latin typeface="Times New Roman"/>
                          <a:ea typeface="Calibri"/>
                          <a:cs typeface="Times New Roman"/>
                        </a:rPr>
                        <a:t>1973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UK, </a:t>
                      </a:r>
                      <a:r>
                        <a:rPr lang="en-US" sz="2000" baseline="0" dirty="0">
                          <a:latin typeface="Times New Roman"/>
                          <a:ea typeface="Calibri"/>
                          <a:cs typeface="Times New Roman"/>
                        </a:rPr>
                        <a:t>1972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Germany, </a:t>
                      </a:r>
                      <a:r>
                        <a:rPr lang="en-US" sz="2000" baseline="0" dirty="0">
                          <a:latin typeface="Times New Roman"/>
                          <a:ea typeface="Calibri"/>
                          <a:cs typeface="Times New Roman"/>
                        </a:rPr>
                        <a:t>1969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Malta, </a:t>
                      </a:r>
                      <a:r>
                        <a:rPr lang="en-US" sz="2000" baseline="0" dirty="0">
                          <a:latin typeface="Times New Roman"/>
                          <a:ea typeface="Calibri"/>
                          <a:cs typeface="Times New Roman"/>
                        </a:rPr>
                        <a:t>1972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Singapore, </a:t>
                      </a:r>
                      <a:r>
                        <a:rPr lang="en-US" sz="2000" baseline="0" dirty="0">
                          <a:latin typeface="Times New Roman"/>
                          <a:ea typeface="Calibri"/>
                          <a:cs typeface="Times New Roman"/>
                        </a:rPr>
                        <a:t>1973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aseline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Growth around Appreciating Exits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47</a:t>
            </a:fld>
            <a:endParaRPr lang="en-US" dirty="0"/>
          </a:p>
        </p:txBody>
      </p:sp>
      <p:pic>
        <p:nvPicPr>
          <p:cNvPr id="5" name="Picture 4" descr="peventj3a.e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828800"/>
            <a:ext cx="71628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Little Happens to Growth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Some heterogeneity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Still, no reason to expect big changes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What about the macro-economy in general?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Macroeconomy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49</a:t>
            </a:fld>
            <a:endParaRPr lang="en-US" dirty="0"/>
          </a:p>
        </p:txBody>
      </p:sp>
      <p:pic>
        <p:nvPicPr>
          <p:cNvPr id="5" name="Picture 4" descr="peventj3b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837" y="1524000"/>
            <a:ext cx="79343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3 Popular</a:t>
            </a:r>
            <a:r>
              <a:rPr lang="en-US" b="1" i="1" dirty="0" smtClean="0"/>
              <a:t> </a:t>
            </a:r>
            <a:r>
              <a:rPr lang="en-US" b="1" smtClean="0"/>
              <a:t>(Newish) </a:t>
            </a:r>
            <a:r>
              <a:rPr lang="en-US" b="1" i="1" dirty="0" smtClean="0"/>
              <a:t>De </a:t>
            </a:r>
            <a:r>
              <a:rPr lang="en-US" b="1" i="1" dirty="0" smtClean="0"/>
              <a:t>Facto </a:t>
            </a:r>
            <a:r>
              <a:rPr lang="en-US" b="1" dirty="0" smtClean="0"/>
              <a:t>Classifications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Levy-Yeyati and Sturzenegger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Cluster Analysis on Exchange Rates and Reserves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Reinhart and Rogoff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Black Market Rates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Shambaugh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Nominal exchange rate movements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International Reserves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50</a:t>
            </a:fld>
            <a:endParaRPr lang="en-US" dirty="0"/>
          </a:p>
        </p:txBody>
      </p:sp>
      <p:pic>
        <p:nvPicPr>
          <p:cNvPr id="5" name="Content Placeholder 4" descr="peventj3c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7527" y="1600200"/>
            <a:ext cx="678894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Growth Rates of GDP Components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51</a:t>
            </a:fld>
            <a:endParaRPr lang="en-US" dirty="0"/>
          </a:p>
        </p:txBody>
      </p:sp>
      <p:pic>
        <p:nvPicPr>
          <p:cNvPr id="5" name="Picture 4" descr="figure4a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837" y="1447800"/>
            <a:ext cx="7934325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Few Changes in General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Historically, “exit-ups” unexciting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Early days, but little reason to believe that China’s switch will be historically atypical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52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Poor Coherence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84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0" dirty="0">
                          <a:latin typeface="Calibri"/>
                          <a:ea typeface="Calibri"/>
                          <a:cs typeface="Times New Roman"/>
                        </a:rPr>
                        <a:t>IMF</a:t>
                      </a:r>
                      <a:endParaRPr lang="en-US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0" dirty="0">
                          <a:latin typeface="Calibri"/>
                          <a:ea typeface="Calibri"/>
                          <a:cs typeface="Times New Roman"/>
                        </a:rPr>
                        <a:t>Levy-Yeyati &amp; Sturzenegger</a:t>
                      </a:r>
                      <a:endParaRPr lang="en-US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0" dirty="0">
                          <a:latin typeface="Calibri"/>
                          <a:ea typeface="Calibri"/>
                          <a:cs typeface="Times New Roman"/>
                        </a:rPr>
                        <a:t>Reinhart &amp; </a:t>
                      </a:r>
                      <a:endParaRPr lang="en-US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0" dirty="0">
                          <a:latin typeface="Calibri"/>
                          <a:ea typeface="Calibri"/>
                          <a:cs typeface="Times New Roman"/>
                        </a:rPr>
                        <a:t>Rogoff</a:t>
                      </a:r>
                      <a:endParaRPr lang="en-US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0" dirty="0">
                          <a:latin typeface="Calibri"/>
                          <a:ea typeface="Calibri"/>
                          <a:cs typeface="Times New Roman"/>
                        </a:rPr>
                        <a:t>Shambaugh</a:t>
                      </a:r>
                      <a:endParaRPr lang="en-US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0" dirty="0">
                          <a:latin typeface="Calibri"/>
                          <a:ea typeface="Calibri"/>
                          <a:cs typeface="Times New Roman"/>
                        </a:rPr>
                        <a:t>IMF</a:t>
                      </a:r>
                      <a:endParaRPr lang="en-US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0" dirty="0">
                          <a:latin typeface="Calibri"/>
                          <a:ea typeface="Calibri"/>
                          <a:cs typeface="Times New Roman"/>
                        </a:rPr>
                        <a:t>Levy-Yeyati &amp; Sturzenegger</a:t>
                      </a:r>
                      <a:endParaRPr lang="en-US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59%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0" dirty="0">
                          <a:latin typeface="Calibri"/>
                          <a:ea typeface="Calibri"/>
                          <a:cs typeface="Times New Roman"/>
                        </a:rPr>
                        <a:t>Reinhart &amp; </a:t>
                      </a:r>
                      <a:endParaRPr lang="en-US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0" dirty="0">
                          <a:latin typeface="Calibri"/>
                          <a:ea typeface="Calibri"/>
                          <a:cs typeface="Times New Roman"/>
                        </a:rPr>
                        <a:t>Rogoff</a:t>
                      </a:r>
                      <a:endParaRPr lang="en-US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59%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55%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0" dirty="0">
                          <a:latin typeface="Calibri"/>
                          <a:ea typeface="Calibri"/>
                          <a:cs typeface="Times New Roman"/>
                        </a:rPr>
                        <a:t>Shambaugh</a:t>
                      </a:r>
                      <a:endParaRPr lang="en-US" sz="20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68%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65%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65%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Message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rely on any single system!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16362"/>
          </a:xfrm>
        </p:spPr>
        <p:txBody>
          <a:bodyPr/>
          <a:lstStyle/>
          <a:p>
            <a:r>
              <a:rPr lang="en-US" b="1" dirty="0" smtClean="0"/>
              <a:t>Some Stylized Facts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Many Countries are Fixed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B97A-A83F-478B-8878-9192F24161DA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 descr="pg1a.em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600200"/>
            <a:ext cx="822960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1959</Words>
  <Application>Microsoft Office PowerPoint</Application>
  <PresentationFormat>On-screen Show (4:3)</PresentationFormat>
  <Paragraphs>474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Exchange Rate Regimes</vt:lpstr>
      <vt:lpstr>Three Questions</vt:lpstr>
      <vt:lpstr>Slide 3</vt:lpstr>
      <vt:lpstr>Exchange Rate Classifications</vt:lpstr>
      <vt:lpstr>3 Popular (Newish) De Facto Classifications</vt:lpstr>
      <vt:lpstr>Poor Coherence</vt:lpstr>
      <vt:lpstr>Message</vt:lpstr>
      <vt:lpstr>Some Stylized Facts</vt:lpstr>
      <vt:lpstr>Many Countries are Fixed</vt:lpstr>
      <vt:lpstr>Not Much GDP in Fixers</vt:lpstr>
      <vt:lpstr>Regimes are Becoming Durable</vt:lpstr>
      <vt:lpstr>Does Size (Population) Matter?</vt:lpstr>
      <vt:lpstr>Quantile Plots of Size</vt:lpstr>
      <vt:lpstr>So Size Matters only at the tail</vt:lpstr>
      <vt:lpstr>Income?  No Effect</vt:lpstr>
      <vt:lpstr>Other Stylized Facts, 1</vt:lpstr>
      <vt:lpstr>Other Stylized Facts, 2</vt:lpstr>
      <vt:lpstr>Other Stylized Facts, 3</vt:lpstr>
      <vt:lpstr>Causes of Exchange Rate Regime</vt:lpstr>
      <vt:lpstr>Another Theory: Credibility</vt:lpstr>
      <vt:lpstr>Microeconomic Arguments</vt:lpstr>
      <vt:lpstr>Shameful Empirics</vt:lpstr>
      <vt:lpstr>What about Consequences?</vt:lpstr>
      <vt:lpstr>Growth Consequences of Regimes?</vt:lpstr>
      <vt:lpstr>Inflation Consequences of Regimes?</vt:lpstr>
      <vt:lpstr>Quick Summary of Consequences</vt:lpstr>
      <vt:lpstr>Is this Question Worth Asking?</vt:lpstr>
      <vt:lpstr>Exchange Rate Regimes are Flaky</vt:lpstr>
      <vt:lpstr>Slide 29</vt:lpstr>
      <vt:lpstr>Cross-Country Approach to “Great Recession</vt:lpstr>
      <vt:lpstr>Rose-Spiegel (2010a,b,c) Findings</vt:lpstr>
      <vt:lpstr>Cross-Sectional Data Set</vt:lpstr>
      <vt:lpstr>Emerging Literature</vt:lpstr>
      <vt:lpstr>Key References</vt:lpstr>
      <vt:lpstr>Measures of Crisis Intensity  (Dependent Variables)</vt:lpstr>
      <vt:lpstr>Modeling Crisis Causes (Regressors): Many Unsuccessful Attempts</vt:lpstr>
      <vt:lpstr>Causes: Some Successes (RS Investigate All)</vt:lpstr>
      <vt:lpstr>Different Country Samples</vt:lpstr>
      <vt:lpstr>Simple Econometrics</vt:lpstr>
      <vt:lpstr>Effect of Exchange Rate Regime (Dummy for 2006 Fix)</vt:lpstr>
      <vt:lpstr>Note Insignificant Effects!</vt:lpstr>
      <vt:lpstr>True of Other Covariates Too!</vt:lpstr>
      <vt:lpstr>Slide 43</vt:lpstr>
      <vt:lpstr>Chinese Exit from Peg: June 19 2010</vt:lpstr>
      <vt:lpstr>27 Precedents</vt:lpstr>
      <vt:lpstr>The 27 Episodes</vt:lpstr>
      <vt:lpstr>Growth around Appreciating Exits</vt:lpstr>
      <vt:lpstr>Little Happens to Growth</vt:lpstr>
      <vt:lpstr>The Macroeconomy</vt:lpstr>
      <vt:lpstr>International Reserves</vt:lpstr>
      <vt:lpstr>Growth Rates of GDP Components</vt:lpstr>
      <vt:lpstr>Few Changes in General</vt:lpstr>
    </vt:vector>
  </TitlesOfParts>
  <Company>Haas School of Business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Exchange Rate Regimes</dc:title>
  <dc:creator>Andrew Rose</dc:creator>
  <cp:lastModifiedBy>Andrew Rose</cp:lastModifiedBy>
  <cp:revision>19</cp:revision>
  <dcterms:created xsi:type="dcterms:W3CDTF">2010-08-03T11:13:31Z</dcterms:created>
  <dcterms:modified xsi:type="dcterms:W3CDTF">2010-08-09T13:07:55Z</dcterms:modified>
</cp:coreProperties>
</file>