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5" r:id="rId3"/>
    <p:sldId id="273" r:id="rId4"/>
    <p:sldId id="258" r:id="rId5"/>
    <p:sldId id="279" r:id="rId6"/>
    <p:sldId id="267" r:id="rId7"/>
    <p:sldId id="274" r:id="rId8"/>
    <p:sldId id="272" r:id="rId9"/>
    <p:sldId id="259" r:id="rId10"/>
    <p:sldId id="260" r:id="rId11"/>
    <p:sldId id="261" r:id="rId12"/>
    <p:sldId id="275" r:id="rId13"/>
    <p:sldId id="276" r:id="rId14"/>
    <p:sldId id="271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2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8" y="3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F0E2D87-7DF7-400C-AA71-FAC1204740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AF64B9-5F09-4082-AFB1-D88B11B584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BBB50-BA62-407B-954F-0AE627D81C52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32586F-E95F-4C4F-908F-24BCD0A44BF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2CABE7-4502-4144-A9B3-D0AB3F0E23E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739DA9-474C-4D8D-960E-68C42420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473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8DF54-81EE-4A34-B9D6-DA071D4911B9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BB4D4-BAE6-4255-9E0E-38D416EED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4397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17" b="4317"/>
          <a:stretch>
            <a:fillRect/>
          </a:stretch>
        </p:blipFill>
        <p:spPr>
          <a:xfrm>
            <a:off x="0" y="0"/>
            <a:ext cx="12192000" cy="62653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172E43-0D8B-4EC8-8C6D-6BAC0DF3EB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1CAD38-5D05-48DB-A1A7-0515D24612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32623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39C3A-F036-47A2-821B-8AA67A836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956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5058FA-5C32-473F-94B8-05EE1417E4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649456"/>
            <a:ext cx="10515600" cy="43513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4267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9FA8A9-818A-4E16-922F-89F5819D04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88956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2D83D3-0737-44DB-9BF5-34AF2BD021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8956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7840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0D3F3-D75F-4445-A0A1-B37AB0601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237" y="188956"/>
            <a:ext cx="11333526" cy="1325563"/>
          </a:xfrm>
        </p:spPr>
        <p:txBody>
          <a:bodyPr/>
          <a:lstStyle>
            <a:lvl1pPr>
              <a:defRPr>
                <a:solidFill>
                  <a:srgbClr val="003D7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DD67F-8A9D-47F8-AF6B-CB3DD0A1B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237" y="1649456"/>
            <a:ext cx="1133352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6461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C9CE9-46D3-420F-A8E2-89A3804E3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281899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3D7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63EB28-40FC-4C0D-8E42-608BEBC69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6162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312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689F8-8D33-4C6E-AC29-18A91D201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600" y="188956"/>
            <a:ext cx="11332800" cy="1325563"/>
          </a:xfrm>
        </p:spPr>
        <p:txBody>
          <a:bodyPr/>
          <a:lstStyle>
            <a:lvl1pPr>
              <a:defRPr>
                <a:solidFill>
                  <a:srgbClr val="003D7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CFEE1-DB3C-4123-941C-75B80D62BE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9600" y="1649456"/>
            <a:ext cx="5590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60316F-16CF-49A3-83AD-36219F6BE6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49456"/>
            <a:ext cx="5590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36373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8CE9A-AE5D-442A-AD2F-E02AC1A38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600" y="188956"/>
            <a:ext cx="113328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565FE6-97B5-4AC7-8E56-5DD99AE9BB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9600" y="1504994"/>
            <a:ext cx="55679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37D1E8-2BD6-48F0-BEB2-01CAFC2F0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9600" y="2328906"/>
            <a:ext cx="5567975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1FBE5A-15CA-448F-84E3-4872EACD0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04994"/>
            <a:ext cx="5590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90247B-6D82-413F-8CD7-65B0359710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28906"/>
            <a:ext cx="559020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301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20FBE-B57A-444C-9AEA-B3E3332B8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600" y="188955"/>
            <a:ext cx="113328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11892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1370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B0FF4-2F12-40A5-91AD-DDDBE156C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600" y="188956"/>
            <a:ext cx="43424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1235E-5056-4331-AB81-FB1D11DC1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88957"/>
            <a:ext cx="6579212" cy="58118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F91479-0770-4C89-878D-FDA82BB7F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9600" y="1789155"/>
            <a:ext cx="4342425" cy="421163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5499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31FCE-EBCF-47E1-AA64-056EFE148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600" y="188956"/>
            <a:ext cx="434242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B31F47-BDE9-4BAD-9646-75863E1CE5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88956"/>
            <a:ext cx="6579212" cy="58118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E08D0C-4D0D-4919-8B9F-294B93E096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9600" y="1789156"/>
            <a:ext cx="4342426" cy="42116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142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824C2D-41BC-416C-8C9E-DBC7EF22F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9FD13B-33CF-4B32-B1C7-BE1B93090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65333"/>
            <a:ext cx="12192000" cy="59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0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3D7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72036-8AE1-4790-B536-647B2B5B2E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954" y="696336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Causes and Effects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of Trade Tensions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353CE0-BF6C-4AA8-AFEB-38A2DAAD64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954" y="3176011"/>
            <a:ext cx="9144000" cy="165576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Andrew K. Rose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NUS-Business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Berkeley-Haas, ABFER, CEPR and NBER</a:t>
            </a:r>
          </a:p>
          <a:p>
            <a:pPr algn="l"/>
            <a:endParaRPr lang="en-US" dirty="0"/>
          </a:p>
          <a:p>
            <a:pPr algn="l"/>
            <a:r>
              <a:rPr lang="en-US" dirty="0">
                <a:solidFill>
                  <a:schemeClr val="bg1"/>
                </a:solidFill>
              </a:rPr>
              <a:t>Financial Times/Citi, Singapore Jan 2020</a:t>
            </a:r>
          </a:p>
        </p:txBody>
      </p:sp>
    </p:spTree>
    <p:extLst>
      <p:ext uri="{BB962C8B-B14F-4D97-AF65-F5344CB8AC3E}">
        <p14:creationId xmlns:p14="http://schemas.microsoft.com/office/powerpoint/2010/main" val="3505720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13E5E-36A0-44B8-819A-C6BBDD73E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Other Consequences of Slowing Trade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38D8E-73CE-4394-92C4-9817341BE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Business Cycle Synchronization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Financial Stability</a:t>
            </a:r>
          </a:p>
          <a:p>
            <a:r>
              <a:rPr lang="en-US" dirty="0"/>
              <a:t>Both Longer Run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399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68576-A9CF-419A-9022-4D90448AE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Cycle Synchronization is Endogenous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4CF4A-D1EC-4391-8356-8E3F3286A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BCS is affected by trade (Frankel-Rose)</a:t>
            </a:r>
          </a:p>
          <a:p>
            <a:r>
              <a:rPr lang="en-US" dirty="0"/>
              <a:t>More trade leads to higher BCS in practice</a:t>
            </a:r>
          </a:p>
          <a:p>
            <a:pPr lvl="1"/>
            <a:r>
              <a:rPr lang="en-US" dirty="0"/>
              <a:t>Less trade integration means more idiosyncratic business cycles, more diversifiable risk</a:t>
            </a:r>
          </a:p>
        </p:txBody>
      </p:sp>
    </p:spTree>
    <p:extLst>
      <p:ext uri="{BB962C8B-B14F-4D97-AF65-F5344CB8AC3E}">
        <p14:creationId xmlns:p14="http://schemas.microsoft.com/office/powerpoint/2010/main" val="131135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A3194-7935-4B3C-8CA7-224DF04C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Also, Financial Integration follows Real 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DEA0D-CCDA-48AD-B7D3-E5ABA234E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theory and practice, real integration precedes, causes financial</a:t>
            </a:r>
          </a:p>
          <a:p>
            <a:pPr lvl="1"/>
            <a:r>
              <a:rPr lang="en-US" dirty="0"/>
              <a:t>Empirically overwhelming: liberalize goods markets before services; both before factor markets (capital and labor)</a:t>
            </a:r>
          </a:p>
          <a:p>
            <a:pPr lvl="1"/>
            <a:r>
              <a:rPr lang="en-US" dirty="0"/>
              <a:t>McKinnon’s sequencing: international financial liberalization the final step</a:t>
            </a:r>
          </a:p>
          <a:p>
            <a:pPr lvl="1"/>
            <a:r>
              <a:rPr lang="en-US" dirty="0"/>
              <a:t>Financial integration a result of policy choices, typically following real integration</a:t>
            </a:r>
          </a:p>
          <a:p>
            <a:r>
              <a:rPr lang="en-US" dirty="0"/>
              <a:t>So a world with less real (G&amp;S) integration is likely to also be less financially integrated</a:t>
            </a:r>
          </a:p>
        </p:txBody>
      </p:sp>
    </p:spTree>
    <p:extLst>
      <p:ext uri="{BB962C8B-B14F-4D97-AF65-F5344CB8AC3E}">
        <p14:creationId xmlns:p14="http://schemas.microsoft.com/office/powerpoint/2010/main" val="214739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A3194-7935-4B3C-8CA7-224DF04C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60" dirty="0"/>
              <a:t>Financial Integration Falls with Trade Tensions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DEA0D-CCDA-48AD-B7D3-E5ABA234E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As with goods and services, less integration has its costs</a:t>
            </a:r>
          </a:p>
          <a:p>
            <a:pPr lvl="1"/>
            <a:r>
              <a:rPr lang="en-US" dirty="0"/>
              <a:t>Savings flow less efficiently to good investments</a:t>
            </a:r>
          </a:p>
          <a:p>
            <a:pPr lvl="1"/>
            <a:r>
              <a:rPr lang="en-US" dirty="0"/>
              <a:t>Risks can’t be spread as widely across borders</a:t>
            </a:r>
          </a:p>
          <a:p>
            <a:r>
              <a:rPr lang="en-US" dirty="0"/>
              <a:t>But considerable skepticism about size of benefits</a:t>
            </a:r>
          </a:p>
          <a:p>
            <a:r>
              <a:rPr lang="en-US" dirty="0"/>
              <a:t>Also, considerable risk (contagion)</a:t>
            </a:r>
          </a:p>
          <a:p>
            <a:r>
              <a:rPr lang="en-US" dirty="0"/>
              <a:t>Different from trade integration</a:t>
            </a:r>
          </a:p>
        </p:txBody>
      </p:sp>
    </p:spTree>
    <p:extLst>
      <p:ext uri="{BB962C8B-B14F-4D97-AF65-F5344CB8AC3E}">
        <p14:creationId xmlns:p14="http://schemas.microsoft.com/office/powerpoint/2010/main" val="168087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418EE-273A-4CC5-AB31-8EC0BCAB2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Effects of Trade Tension on Financial Stability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C23AC-D453-411C-B672-04B6785E7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Short Run, Bad: higher likelihood of recession, raising financial instability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Long Run, Bad and Good: less trade, lower income and welfare</a:t>
            </a:r>
          </a:p>
          <a:p>
            <a:pPr lvl="1"/>
            <a:r>
              <a:rPr lang="en-US" dirty="0"/>
              <a:t>But </a:t>
            </a:r>
            <a:r>
              <a:rPr lang="en-US" i="1" dirty="0"/>
              <a:t>may</a:t>
            </a:r>
            <a:r>
              <a:rPr lang="en-US" dirty="0"/>
              <a:t> enhance real and financial stability</a:t>
            </a:r>
          </a:p>
          <a:p>
            <a:pPr lvl="1"/>
            <a:r>
              <a:rPr lang="en-US" dirty="0"/>
              <a:t>Import fewer real shocks; financial repression bad for welfare but good for stability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Long Run, Good: less globally coordinated business cycles</a:t>
            </a:r>
          </a:p>
          <a:p>
            <a:pPr lvl="1"/>
            <a:r>
              <a:rPr lang="en-US" dirty="0"/>
              <a:t>More easily diversifiable risk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Long Run, Arguable: less financial integration</a:t>
            </a:r>
          </a:p>
          <a:p>
            <a:pPr lvl="1"/>
            <a:r>
              <a:rPr lang="en-US" dirty="0"/>
              <a:t>Fewer gains from integration (uncertain magnitudes)</a:t>
            </a:r>
          </a:p>
          <a:p>
            <a:pPr lvl="1"/>
            <a:r>
              <a:rPr lang="en-US" dirty="0"/>
              <a:t>Fewer risks from contagion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89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86093-60A1-4743-BB8E-0369F3B65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Declining Trade Growth: Long Run Causes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97FD7-1B7D-429C-A593-E69838CDD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 all barriers to trade are “artificial” impediments (protectionism)</a:t>
            </a:r>
          </a:p>
          <a:p>
            <a:r>
              <a:rPr lang="en-US" dirty="0"/>
              <a:t>Some are “natural” … and all are </a:t>
            </a:r>
            <a:r>
              <a:rPr lang="en-US" i="1" dirty="0"/>
              <a:t>persistent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Slowing Growth of </a:t>
            </a:r>
            <a:r>
              <a:rPr lang="en-US" dirty="0" err="1"/>
              <a:t>Tradeables</a:t>
            </a:r>
            <a:r>
              <a:rPr lang="en-US" dirty="0"/>
              <a:t>  </a:t>
            </a:r>
          </a:p>
          <a:p>
            <a:pPr lvl="2"/>
            <a:r>
              <a:rPr lang="en-US" dirty="0"/>
              <a:t>Most trade is in goods (finished or not)</a:t>
            </a:r>
          </a:p>
          <a:p>
            <a:pPr lvl="2"/>
            <a:r>
              <a:rPr lang="en-US" dirty="0"/>
              <a:t>Productivity gains in secondary production have slowed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Demand shifts from goods to services as income rises</a:t>
            </a:r>
          </a:p>
          <a:p>
            <a:pPr lvl="2"/>
            <a:r>
              <a:rPr lang="en-US" dirty="0"/>
              <a:t>Especially true as populations age</a:t>
            </a:r>
          </a:p>
          <a:p>
            <a:pPr lvl="2"/>
            <a:r>
              <a:rPr lang="en-US" dirty="0"/>
              <a:t>Many services are hard to trade, very hard to liberalize/harmonize/regulate 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Stalled technological progress in transportation costs reduction</a:t>
            </a:r>
          </a:p>
          <a:p>
            <a:pPr lvl="2"/>
            <a:r>
              <a:rPr lang="en-US" dirty="0"/>
              <a:t>Few significant changes since containerization</a:t>
            </a:r>
          </a:p>
        </p:txBody>
      </p:sp>
    </p:spTree>
    <p:extLst>
      <p:ext uri="{BB962C8B-B14F-4D97-AF65-F5344CB8AC3E}">
        <p14:creationId xmlns:p14="http://schemas.microsoft.com/office/powerpoint/2010/main" val="82718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86093-60A1-4743-BB8E-0369F3B65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Run Causes,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97FD7-1B7D-429C-A593-E69838CDD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6158"/>
            <a:ext cx="105156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/>
              <a:t>Three Notes</a:t>
            </a:r>
          </a:p>
          <a:p>
            <a:pPr marL="457200" lvl="1" indent="0">
              <a:buNone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 striking long run omission: declining “artificial” trade barriers</a:t>
            </a:r>
          </a:p>
          <a:p>
            <a:pPr lvl="2"/>
            <a:r>
              <a:rPr lang="en-US" dirty="0"/>
              <a:t>Protectionism trended down from 1945 on … no more!</a:t>
            </a:r>
          </a:p>
          <a:p>
            <a:pPr lvl="2"/>
            <a:r>
              <a:rPr lang="en-US" dirty="0"/>
              <a:t>Not JUST Trump … Doha never completed …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Climate Change </a:t>
            </a:r>
            <a:r>
              <a:rPr lang="en-US" i="1" dirty="0"/>
              <a:t>could</a:t>
            </a:r>
            <a:r>
              <a:rPr lang="en-US" dirty="0"/>
              <a:t> also raise transport costs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Savings Glut from Germany, China, …</a:t>
            </a:r>
          </a:p>
          <a:p>
            <a:pPr lvl="2"/>
            <a:r>
              <a:rPr lang="en-US" sz="2100" dirty="0"/>
              <a:t>Global imbalances mean global trade tensions</a:t>
            </a:r>
          </a:p>
        </p:txBody>
      </p:sp>
    </p:spTree>
    <p:extLst>
      <p:ext uri="{BB962C8B-B14F-4D97-AF65-F5344CB8AC3E}">
        <p14:creationId xmlns:p14="http://schemas.microsoft.com/office/powerpoint/2010/main" val="102124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1F481-3618-4D6C-88CF-254ABAB99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Run Causes of Trade Woes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1FB3F-8F13-46EE-B1D5-85F5F4823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Under-appreciated: absence of serious recent liberalization</a:t>
            </a:r>
          </a:p>
          <a:p>
            <a:pPr lvl="1"/>
            <a:r>
              <a:rPr lang="en-US" dirty="0"/>
              <a:t>Trade liberalization is like riding a bicycle (Bergsten)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Rise of US dollar (Gopinath)</a:t>
            </a:r>
          </a:p>
          <a:p>
            <a:pPr lvl="1"/>
            <a:r>
              <a:rPr lang="en-US" dirty="0"/>
              <a:t>US fiscal expansion; issuer of safe assets; European, Asian woes</a:t>
            </a:r>
          </a:p>
          <a:p>
            <a:pPr lvl="1"/>
            <a:r>
              <a:rPr lang="en-US" dirty="0"/>
              <a:t>When US $ appreciates, trade tends to shrink</a:t>
            </a:r>
          </a:p>
          <a:p>
            <a:pPr lvl="1"/>
            <a:r>
              <a:rPr lang="en-US" dirty="0"/>
              <a:t>US $ appreciated since 2015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23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1F481-3618-4D6C-88CF-254ABAB99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Run Causes of Trade Woes, </a:t>
            </a:r>
            <a:r>
              <a:rPr lang="en-US" dirty="0" err="1"/>
              <a:t>cntd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1FB3F-8F13-46EE-B1D5-85F5F4823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Explicit protectionism (duh!)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Policy-induced uncertainty, a consequence of protectionism: Trump</a:t>
            </a:r>
          </a:p>
          <a:p>
            <a:pPr lvl="1"/>
            <a:r>
              <a:rPr lang="en-US" dirty="0"/>
              <a:t>Exacerbated by lack of institutional support for rules-based nature system (WTO appellate judges)</a:t>
            </a:r>
          </a:p>
          <a:p>
            <a:pPr lvl="1"/>
            <a:r>
              <a:rPr lang="en-US" dirty="0"/>
              <a:t>Enduring since … What does victory in trade war consist in?  Objective?  US trade balance (given savings and investment)?</a:t>
            </a:r>
          </a:p>
        </p:txBody>
      </p:sp>
    </p:spTree>
    <p:extLst>
      <p:ext uri="{BB962C8B-B14F-4D97-AF65-F5344CB8AC3E}">
        <p14:creationId xmlns:p14="http://schemas.microsoft.com/office/powerpoint/2010/main" val="335225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1F481-3618-4D6C-88CF-254ABAB99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Uncertainty is Induced … and Costly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1FB3F-8F13-46EE-B1D5-85F5F4823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Lowers physical investment (hence growth slowdown)</a:t>
            </a:r>
          </a:p>
          <a:p>
            <a:pPr lvl="1"/>
            <a:r>
              <a:rPr lang="en-US" dirty="0"/>
              <a:t>Much evidence</a:t>
            </a:r>
          </a:p>
          <a:p>
            <a:pPr lvl="1"/>
            <a:r>
              <a:rPr lang="en-US" dirty="0"/>
              <a:t>This further lowers trade, since capital goods disproportionately traded; vicious cycle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Lowers firm investment in supply chains (make not buy)</a:t>
            </a:r>
          </a:p>
          <a:p>
            <a:pPr lvl="1"/>
            <a:r>
              <a:rPr lang="en-US" dirty="0"/>
              <a:t>General unraveling of efficient/complex international supply chains</a:t>
            </a:r>
          </a:p>
        </p:txBody>
      </p:sp>
    </p:spTree>
    <p:extLst>
      <p:ext uri="{BB962C8B-B14F-4D97-AF65-F5344CB8AC3E}">
        <p14:creationId xmlns:p14="http://schemas.microsoft.com/office/powerpoint/2010/main" val="211356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517C5-2A70-4A9A-A37D-CACCFC39E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Causes of Trade 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53D4A-9628-47CB-961D-4DDF5C23B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237" y="1649456"/>
            <a:ext cx="11333526" cy="4351338"/>
          </a:xfrm>
        </p:spPr>
        <p:txBody>
          <a:bodyPr/>
          <a:lstStyle/>
          <a:p>
            <a:r>
              <a:rPr lang="en-US" dirty="0"/>
              <a:t>Long Run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Slowing Growth of </a:t>
            </a:r>
            <a:r>
              <a:rPr lang="en-US" dirty="0" err="1"/>
              <a:t>Tradeables</a:t>
            </a:r>
            <a:r>
              <a:rPr lang="en-US" dirty="0"/>
              <a:t>, transition from Goods to Services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Stalled Technological Progress in Transport Costs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Stalled Liberalization, Savings Glut</a:t>
            </a:r>
          </a:p>
          <a:p>
            <a:r>
              <a:rPr lang="en-US" dirty="0"/>
              <a:t>Short Run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Protectionism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Rise of US $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Policy-induced Uncertainty</a:t>
            </a:r>
          </a:p>
          <a:p>
            <a:r>
              <a:rPr lang="en-US" dirty="0"/>
              <a:t>All likely to be persistent</a:t>
            </a:r>
          </a:p>
        </p:txBody>
      </p:sp>
    </p:spTree>
    <p:extLst>
      <p:ext uri="{BB962C8B-B14F-4D97-AF65-F5344CB8AC3E}">
        <p14:creationId xmlns:p14="http://schemas.microsoft.com/office/powerpoint/2010/main" val="363659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EAC8F-40D4-4FE0-BA9C-514C61976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Effects of Trade Tensions on Financial Stability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8DA8D-7B33-4171-A592-00EC97AB6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Most Visible and Immediate Consequence of Trade Tension is </a:t>
            </a:r>
            <a:r>
              <a:rPr lang="en-US" i="1" dirty="0"/>
              <a:t>Macro</a:t>
            </a:r>
            <a:endParaRPr lang="en-US" dirty="0"/>
          </a:p>
          <a:p>
            <a:r>
              <a:rPr lang="en-US" dirty="0"/>
              <a:t>Slower growth … because of uncertainty</a:t>
            </a:r>
          </a:p>
          <a:p>
            <a:r>
              <a:rPr lang="en-US" dirty="0"/>
              <a:t>Heightened possibility of macro downturn, recession</a:t>
            </a:r>
          </a:p>
          <a:p>
            <a:r>
              <a:rPr lang="en-US" dirty="0"/>
              <a:t>Hence more financial instability</a:t>
            </a:r>
          </a:p>
        </p:txBody>
      </p:sp>
    </p:spTree>
    <p:extLst>
      <p:ext uri="{BB962C8B-B14F-4D97-AF65-F5344CB8AC3E}">
        <p14:creationId xmlns:p14="http://schemas.microsoft.com/office/powerpoint/2010/main" val="325051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55564-C817-4A91-97C6-C02077F78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Persistent Costs of Trade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9326F-4313-4838-B15C-D30087CD8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Lower trade integration is costly in income, productivity, welfare</a:t>
            </a:r>
          </a:p>
          <a:p>
            <a:pPr lvl="1"/>
            <a:r>
              <a:rPr lang="en-US" dirty="0"/>
              <a:t>Mostly small now</a:t>
            </a:r>
          </a:p>
          <a:p>
            <a:pPr lvl="1"/>
            <a:r>
              <a:rPr lang="en-US" dirty="0"/>
              <a:t>Costs are mostly in long run supply-side because of foregone productivity and competition (also foregone consumer variety)</a:t>
            </a:r>
          </a:p>
          <a:p>
            <a:pPr lvl="1"/>
            <a:r>
              <a:rPr lang="en-US" dirty="0"/>
              <a:t>Likely to cumulate (consider quasi-autarkies: Cuba, North Korea, Venezuela)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Tangent: current protectionism is NOT counter-cyclic</a:t>
            </a:r>
          </a:p>
          <a:p>
            <a:pPr lvl="1"/>
            <a:r>
              <a:rPr lang="en-US" dirty="0"/>
              <a:t>US perpetrating during long boom with low unemployment and inflation</a:t>
            </a:r>
          </a:p>
          <a:p>
            <a:pPr lvl="1"/>
            <a:r>
              <a:rPr lang="en-US" dirty="0"/>
              <a:t>Unleashed protectionist pressures may be MUCH higher during next recession</a:t>
            </a:r>
          </a:p>
          <a:p>
            <a:pPr lvl="1"/>
            <a:r>
              <a:rPr lang="en-US" dirty="0"/>
              <a:t>Could lead to bigger future negative welfare consequences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71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1475</TotalTime>
  <Words>771</Words>
  <Application>Microsoft Office PowerPoint</Application>
  <PresentationFormat>Widescreen</PresentationFormat>
  <Paragraphs>100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Causes and Effects of Trade Tensions</vt:lpstr>
      <vt:lpstr>Declining Trade Growth: Long Run Causes</vt:lpstr>
      <vt:lpstr>Long Run Causes, more</vt:lpstr>
      <vt:lpstr>Short Run Causes of Trade Woes</vt:lpstr>
      <vt:lpstr>Short Run Causes of Trade Woes, cntd</vt:lpstr>
      <vt:lpstr>This Uncertainty is Induced … and Costly</vt:lpstr>
      <vt:lpstr>Summary: Causes of Trade Tension</vt:lpstr>
      <vt:lpstr>Effects of Trade Tensions on Financial Stability</vt:lpstr>
      <vt:lpstr>Persistent Costs of Trade Reduction</vt:lpstr>
      <vt:lpstr>Two Other Consequences of Slowing Trade</vt:lpstr>
      <vt:lpstr>Business Cycle Synchronization is Endogenous</vt:lpstr>
      <vt:lpstr>Also, Financial Integration follows Real Integration</vt:lpstr>
      <vt:lpstr>Financial Integration Falls with Trade Tensions</vt:lpstr>
      <vt:lpstr>Effects of Trade Tension on Financial Stability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Trade Tensions and Financial Stability</dc:title>
  <dc:creator>Andrew Rose</dc:creator>
  <cp:lastModifiedBy>Andrew Kenan Rose</cp:lastModifiedBy>
  <cp:revision>130</cp:revision>
  <cp:lastPrinted>2020-01-14T06:36:54Z</cp:lastPrinted>
  <dcterms:created xsi:type="dcterms:W3CDTF">2019-10-10T03:45:51Z</dcterms:created>
  <dcterms:modified xsi:type="dcterms:W3CDTF">2020-01-14T08:37:01Z</dcterms:modified>
</cp:coreProperties>
</file>