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4" r:id="rId3"/>
    <p:sldId id="307" r:id="rId4"/>
    <p:sldId id="301" r:id="rId5"/>
    <p:sldId id="308" r:id="rId6"/>
    <p:sldId id="298" r:id="rId7"/>
    <p:sldId id="305" r:id="rId8"/>
    <p:sldId id="306" r:id="rId9"/>
    <p:sldId id="299" r:id="rId10"/>
    <p:sldId id="302" r:id="rId11"/>
    <p:sldId id="300" r:id="rId12"/>
    <p:sldId id="304" r:id="rId13"/>
    <p:sldId id="309" r:id="rId14"/>
    <p:sldId id="295" r:id="rId15"/>
    <p:sldId id="293" r:id="rId16"/>
    <p:sldId id="296" r:id="rId17"/>
    <p:sldId id="303" r:id="rId18"/>
    <p:sldId id="297" r:id="rId19"/>
    <p:sldId id="31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0"/>
    </p:cViewPr>
  </p:sorterViewPr>
  <p:notesViewPr>
    <p:cSldViewPr snapToGrid="0">
      <p:cViewPr varScale="1">
        <p:scale>
          <a:sx n="56" d="100"/>
          <a:sy n="56" d="100"/>
        </p:scale>
        <p:origin x="2118" y="2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4AAE0-BB3B-46A7-B7A2-8AC5E8F1FD5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705C0-2F7C-4CA5-A49E-5AB30358B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2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E85E7-CD14-45FE-BF10-F903C482035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1A260-6F6A-4493-B73E-7E5B0643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1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A260-6F6A-4493-B73E-7E5B0643A5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15FE-ED29-4559-B28D-821EDFC9AB6B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5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DED9-53C5-4834-9343-01868ED5FD1E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2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4035-A865-40A7-BEC2-40F4B88C22C4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8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81F3-4E56-4CCF-964A-979FE6F9F9F6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6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7868-C55B-4576-8FE3-D50090BCF1D9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9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066C-8C28-4EBE-B7DC-85DF13705228}" type="datetime1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5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4143-696F-432E-9E9D-7006DE52F44E}" type="datetime1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7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0A7D-770D-442F-A231-4683C99A8B6E}" type="datetime1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1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3253-7BB9-4BBA-901F-2222654BBC40}" type="datetime1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1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3FF6-C83D-41EA-99CA-0FB2F3FFCF5E}" type="datetime1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3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A52-C892-4E55-979B-B0CB718C76EE}" type="datetime1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1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C2CBB-D544-4E5D-A82D-0292654CC5BB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Update on Global Economy: Andrew Rose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3727-FF22-467F-9585-135D820B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8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Some Thoughts</a:t>
            </a:r>
            <a:br>
              <a:rPr lang="en-US" dirty="0"/>
            </a:br>
            <a:r>
              <a:rPr lang="en-US" dirty="0"/>
              <a:t>on the Global Economy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Andrew K. Rose</a:t>
            </a:r>
          </a:p>
          <a:p>
            <a:r>
              <a:rPr lang="en-US" dirty="0"/>
              <a:t>Berkeley-Haas and</a:t>
            </a:r>
          </a:p>
          <a:p>
            <a:r>
              <a:rPr lang="en-US" dirty="0"/>
              <a:t>ABFER, CEPR, NBER </a:t>
            </a:r>
          </a:p>
          <a:p>
            <a:r>
              <a:rPr lang="en-US" dirty="0"/>
              <a:t>April,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Update on Global Economy: Andrew Rose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65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2885-846F-4A6E-80C1-A6D7D92A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War,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C21-DB9E-4C35-BECD-6DF1BBCE9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Has it started already?</a:t>
            </a:r>
          </a:p>
          <a:p>
            <a:pPr lvl="1"/>
            <a:r>
              <a:rPr lang="en-US" dirty="0"/>
              <a:t>No official declaration; tariffs often raised/lowered</a:t>
            </a:r>
          </a:p>
          <a:p>
            <a:pPr lvl="1"/>
            <a:r>
              <a:rPr lang="en-US" dirty="0"/>
              <a:t>Tariff increases don’t </a:t>
            </a:r>
            <a:r>
              <a:rPr lang="en-US" i="1" dirty="0"/>
              <a:t>always</a:t>
            </a:r>
            <a:r>
              <a:rPr lang="en-US" dirty="0"/>
              <a:t> invite retaliation</a:t>
            </a:r>
          </a:p>
          <a:p>
            <a:pPr lvl="2"/>
            <a:r>
              <a:rPr lang="en-US" dirty="0"/>
              <a:t>Nixon 10% 1971 import surcharge</a:t>
            </a:r>
          </a:p>
          <a:p>
            <a:pPr lvl="1"/>
            <a:r>
              <a:rPr lang="en-US" dirty="0"/>
              <a:t>Trump’s steel/aluminum tariffs (March)</a:t>
            </a:r>
          </a:p>
          <a:p>
            <a:pPr lvl="2"/>
            <a:r>
              <a:rPr lang="en-US" dirty="0"/>
              <a:t>Lobbyists have removed allies (Argentina, Australia, Brazil, Canada, EU, Korea, Mexico)</a:t>
            </a:r>
          </a:p>
          <a:p>
            <a:pPr lvl="2"/>
            <a:r>
              <a:rPr lang="en-US" dirty="0"/>
              <a:t>Stock market hates trade disruption; probably critical moderating influence</a:t>
            </a:r>
          </a:p>
          <a:p>
            <a:pPr lvl="2"/>
            <a:r>
              <a:rPr lang="en-US" dirty="0"/>
              <a:t>Still, WTO ignored, national security rationalization a new (low) first</a:t>
            </a:r>
          </a:p>
          <a:p>
            <a:pPr lvl="1"/>
            <a:r>
              <a:rPr lang="en-US" dirty="0"/>
              <a:t>But China </a:t>
            </a:r>
            <a:r>
              <a:rPr lang="en-US" i="1" dirty="0"/>
              <a:t>has </a:t>
            </a:r>
            <a:r>
              <a:rPr lang="en-US" dirty="0"/>
              <a:t>retaliated to steel/aluminum tariffs (April)</a:t>
            </a:r>
          </a:p>
          <a:p>
            <a:pPr lvl="2"/>
            <a:r>
              <a:rPr lang="en-US" dirty="0"/>
              <a:t>Trump threatening further retaliation (April)</a:t>
            </a:r>
          </a:p>
          <a:p>
            <a:pPr lvl="2"/>
            <a:r>
              <a:rPr lang="en-US" dirty="0"/>
              <a:t>China responds (April); Spiraling escalation?</a:t>
            </a:r>
          </a:p>
          <a:p>
            <a:pPr lvl="2"/>
            <a:r>
              <a:rPr lang="en-US" dirty="0"/>
              <a:t>China’s respond carefully calibrated, restrained thus far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E0044-29A7-4DC4-8D0E-34986630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F4242-C24D-4CE1-9ED0-E2C7C8077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0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4DEE-0BD5-4BF7-ACA6-66BBE79CC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US-China Trade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59545-690F-46FD-9C14-556A8676A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China runs bilateral surplus, hence more to lose</a:t>
            </a:r>
          </a:p>
          <a:p>
            <a:pPr lvl="1"/>
            <a:r>
              <a:rPr lang="en-US" dirty="0"/>
              <a:t>(Similar to saying one country can lose more from nuclear exchange)</a:t>
            </a:r>
          </a:p>
          <a:p>
            <a:pPr lvl="1"/>
            <a:r>
              <a:rPr lang="en-US" dirty="0"/>
              <a:t>Hence Chinese responses targeted (pork, bourbon, soybeans, narrow body airframes, …)</a:t>
            </a:r>
          </a:p>
          <a:p>
            <a:pPr lvl="1"/>
            <a:r>
              <a:rPr lang="en-US" dirty="0"/>
              <a:t>Can do </a:t>
            </a:r>
            <a:r>
              <a:rPr lang="en-US" i="1" dirty="0"/>
              <a:t>much </a:t>
            </a:r>
            <a:r>
              <a:rPr lang="en-US" dirty="0"/>
              <a:t>more (iPhone assembly: a national security threat?)</a:t>
            </a:r>
          </a:p>
          <a:p>
            <a:r>
              <a:rPr lang="en-US" dirty="0"/>
              <a:t>China has higher Export/GDP</a:t>
            </a:r>
          </a:p>
          <a:p>
            <a:pPr lvl="1"/>
            <a:r>
              <a:rPr lang="en-US" dirty="0"/>
              <a:t>Hence interested in preserving WTO, rules-based trading system</a:t>
            </a:r>
          </a:p>
          <a:p>
            <a:pPr lvl="1"/>
            <a:r>
              <a:rPr lang="en-US" dirty="0"/>
              <a:t>Also Chinese use of WTO helps other countries, provides soft power for China to pursue other initiatives (Taiwan, South China sea, etc.)</a:t>
            </a:r>
          </a:p>
          <a:p>
            <a:r>
              <a:rPr lang="en-US" dirty="0"/>
              <a:t>China owns &gt; $1 trillion of US treasuries</a:t>
            </a:r>
          </a:p>
          <a:p>
            <a:pPr lvl="1"/>
            <a:r>
              <a:rPr lang="en-US" dirty="0"/>
              <a:t>Unconventional weapon (harms China)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4292C1-7278-4FDE-BF57-2E6406A4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002F1-AC60-4BDD-9DD2-EE42E2AC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1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4DEE-0BD5-4BF7-ACA6-66BBE79CC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US-China Trade War,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59545-690F-46FD-9C14-556A8676A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Consensus that China </a:t>
            </a:r>
            <a:r>
              <a:rPr lang="en-US" i="1" dirty="0"/>
              <a:t>does</a:t>
            </a:r>
            <a:r>
              <a:rPr lang="en-US" dirty="0"/>
              <a:t> violate letter and spirit of intellectual property agreements in WTO.  (Not everything Trump does is wrong!)</a:t>
            </a:r>
          </a:p>
          <a:p>
            <a:pPr lvl="1"/>
            <a:r>
              <a:rPr lang="en-US" dirty="0"/>
              <a:t>Industrial espionage, forced licensing and joint ventures</a:t>
            </a:r>
          </a:p>
          <a:p>
            <a:pPr lvl="1"/>
            <a:r>
              <a:rPr lang="en-US" dirty="0"/>
              <a:t>But ineffectual response; more effective to create WTO-based coalition</a:t>
            </a:r>
          </a:p>
          <a:p>
            <a:pPr lvl="1"/>
            <a:r>
              <a:rPr lang="en-US" dirty="0"/>
              <a:t>Timing unfortunate; steel/aluminum were first, but are minor and divisive</a:t>
            </a:r>
          </a:p>
          <a:p>
            <a:pPr lvl="1"/>
            <a:r>
              <a:rPr lang="en-US" dirty="0"/>
              <a:t>Ironic that TPP intended to harness China, but Trump left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4292C1-7278-4FDE-BF57-2E6406A4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002F1-AC60-4BDD-9DD2-EE42E2AC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4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4DEE-0BD5-4BF7-ACA6-66BBE79CC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US-China Trade War,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59545-690F-46FD-9C14-556A8676A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Chinese economy and trade grow, American influence recedes</a:t>
            </a:r>
          </a:p>
          <a:p>
            <a:pPr lvl="1"/>
            <a:r>
              <a:rPr lang="en-US" dirty="0"/>
              <a:t>Remember “Nixon Shock” of 1971 tariffs, combined with Vietnam</a:t>
            </a:r>
          </a:p>
          <a:p>
            <a:pPr lvl="1"/>
            <a:r>
              <a:rPr lang="en-US" dirty="0"/>
              <a:t>But no viable alternative to American leadership; now China (and possibly India eventually)</a:t>
            </a:r>
          </a:p>
          <a:p>
            <a:r>
              <a:rPr lang="en-US" dirty="0"/>
              <a:t>Continuing great need for international cooperation on transnational issues</a:t>
            </a:r>
          </a:p>
          <a:p>
            <a:pPr lvl="1"/>
            <a:r>
              <a:rPr lang="en-US" dirty="0"/>
              <a:t>Climate Change</a:t>
            </a:r>
          </a:p>
          <a:p>
            <a:pPr lvl="1"/>
            <a:r>
              <a:rPr lang="en-US" dirty="0"/>
              <a:t>Terrorism</a:t>
            </a:r>
          </a:p>
          <a:p>
            <a:pPr lvl="1"/>
            <a:r>
              <a:rPr lang="en-US" dirty="0"/>
              <a:t>Cyber-Crime</a:t>
            </a:r>
          </a:p>
          <a:p>
            <a:pPr lvl="1"/>
            <a:r>
              <a:rPr lang="en-US" dirty="0"/>
              <a:t>Nuclear weapons (Korea, Iran)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4292C1-7278-4FDE-BF57-2E6406A4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002F1-AC60-4BDD-9DD2-EE42E2AC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8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5E39-AB10-4161-9C54-4874DD8B1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Korea: the Current Epi-Center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C962C-5599-4736-B9D2-C5E116213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441"/>
            <a:ext cx="10515600" cy="4351338"/>
          </a:xfrm>
        </p:spPr>
        <p:txBody>
          <a:bodyPr/>
          <a:lstStyle/>
          <a:p>
            <a:r>
              <a:rPr lang="en-US" dirty="0"/>
              <a:t>North Korean nuclear disarmament summit … ?</a:t>
            </a:r>
          </a:p>
          <a:p>
            <a:r>
              <a:rPr lang="en-US" dirty="0"/>
              <a:t>But Trump pushing on South Korea vis-à-vis trade</a:t>
            </a:r>
          </a:p>
          <a:p>
            <a:pPr lvl="1"/>
            <a:r>
              <a:rPr lang="en-US" dirty="0"/>
              <a:t>Trump: KORUS “a horrible deal”</a:t>
            </a:r>
          </a:p>
          <a:p>
            <a:pPr lvl="1"/>
            <a:r>
              <a:rPr lang="en-US" dirty="0"/>
              <a:t>But renegotiation was trivial (reduced Korean steel exports, maintain US tariffs on small trucks [that Korea doesn’t export] and raise Korean car import limits [Koreans don’t buy US cars]).</a:t>
            </a:r>
          </a:p>
          <a:p>
            <a:r>
              <a:rPr lang="en-US" dirty="0"/>
              <a:t>Trump also irritating Japan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FF5341-9B67-4B4F-9735-DD4162DA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04714-06DC-4653-84BA-349E63DCF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5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3A537-601B-4FFB-8D65-B3B2A63D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5B9C6-1075-4ED3-B8F7-37A570155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Xi’s power consolidated; political stability</a:t>
            </a:r>
          </a:p>
          <a:p>
            <a:r>
              <a:rPr lang="en-US" dirty="0"/>
              <a:t>Less Concern for break-neck GDP growth</a:t>
            </a:r>
          </a:p>
          <a:p>
            <a:pPr lvl="1"/>
            <a:r>
              <a:rPr lang="en-US" dirty="0"/>
              <a:t>Lingering concerns of high debt levels</a:t>
            </a:r>
          </a:p>
          <a:p>
            <a:pPr lvl="2"/>
            <a:r>
              <a:rPr lang="en-US" dirty="0"/>
              <a:t>Though much because of infrastructure</a:t>
            </a:r>
          </a:p>
          <a:p>
            <a:pPr lvl="2"/>
            <a:r>
              <a:rPr lang="en-US" dirty="0"/>
              <a:t>Debt ratios stabilizing</a:t>
            </a:r>
          </a:p>
          <a:p>
            <a:pPr lvl="1"/>
            <a:r>
              <a:rPr lang="en-US" dirty="0"/>
              <a:t>More concern for environment</a:t>
            </a:r>
          </a:p>
          <a:p>
            <a:pPr lvl="1"/>
            <a:r>
              <a:rPr lang="en-US" dirty="0"/>
              <a:t>Aging population (working age population peaked in 2011)</a:t>
            </a:r>
          </a:p>
          <a:p>
            <a:pPr lvl="1"/>
            <a:r>
              <a:rPr lang="en-US" dirty="0"/>
              <a:t>Maturing economy means more services, less manufacturing</a:t>
            </a:r>
          </a:p>
          <a:p>
            <a:pPr lvl="2"/>
            <a:r>
              <a:rPr lang="en-US" dirty="0"/>
              <a:t>More consumption, less investment</a:t>
            </a:r>
          </a:p>
          <a:p>
            <a:pPr lvl="2"/>
            <a:r>
              <a:rPr lang="en-US" dirty="0"/>
              <a:t>Measurement and productivity issues with services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70448-EA63-40C6-9752-100EB602C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DA076-2A48-46E1-804C-5DD4F519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9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93C7F-303B-4749-989E-018B73006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American-Chinese comparison: Calm!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29947-7B1C-41B3-82B9-489B2DEDD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 has good demographics (especially for a rich country)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Energy independence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Technological pre-eminence</a:t>
            </a:r>
          </a:p>
          <a:p>
            <a:pPr lvl="1"/>
            <a:r>
              <a:rPr lang="en-US" dirty="0"/>
              <a:t>Biotech, Nanotech, AI, IT</a:t>
            </a:r>
          </a:p>
          <a:p>
            <a:pPr lvl="1"/>
            <a:r>
              <a:rPr lang="en-US" dirty="0"/>
              <a:t>But China catching up fast in some areas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Research creation</a:t>
            </a:r>
          </a:p>
          <a:p>
            <a:pPr lvl="1"/>
            <a:r>
              <a:rPr lang="en-US" dirty="0"/>
              <a:t>Universities (in Shanghai </a:t>
            </a:r>
            <a:r>
              <a:rPr lang="en-US" dirty="0" err="1"/>
              <a:t>Jioa</a:t>
            </a:r>
            <a:r>
              <a:rPr lang="en-US" dirty="0"/>
              <a:t> Tong University rankings,16 of top 20 universities are in US, none in China)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Role of US Dollar</a:t>
            </a:r>
          </a:p>
          <a:p>
            <a:pPr lvl="1"/>
            <a:r>
              <a:rPr lang="en-US" dirty="0"/>
              <a:t>Corresponds to pre-eminent navy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Geography</a:t>
            </a:r>
          </a:p>
          <a:p>
            <a:pPr lvl="1"/>
            <a:r>
              <a:rPr lang="en-US" dirty="0"/>
              <a:t>US is surrounded by oceans and allies; China has 14 land borders, many disputes), spur for Belt and Road Initiative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Alliances, military, openness to foreign ideas (if not </a:t>
            </a:r>
            <a:r>
              <a:rPr lang="en-US" i="1" dirty="0"/>
              <a:t>all </a:t>
            </a:r>
            <a:r>
              <a:rPr lang="en-US" dirty="0"/>
              <a:t>foreigners)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C614A0-C75C-4FC5-A9D5-AB59A7580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A4923-A6A9-47D3-AFBB-73621C67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2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ADF7-19A6-4075-BF6E-4E97C228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423F-B213-4D3E-B341-79CE1329B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Growth rising, the universal balm</a:t>
            </a:r>
          </a:p>
          <a:p>
            <a:r>
              <a:rPr lang="en-US" dirty="0"/>
              <a:t>Continuing tension because of large German current account surplus</a:t>
            </a:r>
          </a:p>
          <a:p>
            <a:r>
              <a:rPr lang="en-US" dirty="0"/>
              <a:t>Mostly though, EU is inward-looking</a:t>
            </a:r>
          </a:p>
          <a:p>
            <a:pPr lvl="1"/>
            <a:r>
              <a:rPr lang="en-US" dirty="0"/>
              <a:t>Grexit still unresolved, EMU tensions</a:t>
            </a:r>
          </a:p>
          <a:p>
            <a:pPr lvl="1"/>
            <a:r>
              <a:rPr lang="en-US" dirty="0"/>
              <a:t>Italian election … and new government?</a:t>
            </a:r>
          </a:p>
          <a:p>
            <a:pPr lvl="2"/>
            <a:r>
              <a:rPr lang="en-US" dirty="0"/>
              <a:t>Serious financial issues; weak banking system and high national debt</a:t>
            </a:r>
          </a:p>
          <a:p>
            <a:pPr lvl="1"/>
            <a:r>
              <a:rPr lang="en-US" dirty="0"/>
              <a:t>Spain has to contend with Catalan separatism</a:t>
            </a:r>
          </a:p>
          <a:p>
            <a:pPr lvl="1"/>
            <a:r>
              <a:rPr lang="en-US" dirty="0"/>
              <a:t>Rise of illiberal democracy in Hungary, Poland</a:t>
            </a:r>
          </a:p>
          <a:p>
            <a:pPr lvl="2"/>
            <a:r>
              <a:rPr lang="en-US" dirty="0"/>
              <a:t>Migration the new key issue</a:t>
            </a:r>
          </a:p>
          <a:p>
            <a:r>
              <a:rPr lang="en-US" dirty="0"/>
              <a:t>Only bright spot: French reforms</a:t>
            </a:r>
          </a:p>
          <a:p>
            <a:pPr lvl="1"/>
            <a:r>
              <a:rPr lang="en-US" dirty="0"/>
              <a:t>Macron’s rail strikes could be the tipping point</a:t>
            </a:r>
          </a:p>
          <a:p>
            <a:r>
              <a:rPr lang="en-US" dirty="0"/>
              <a:t>And then there’s the UK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9D038-E2AE-4203-88B8-638ED567B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61BCA9-6DD1-4FEC-BC87-9B8AD3C2B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9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9CC3B-A175-4B03-923B-1D3FE6D8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1257A-2922-4CDD-8A92-EA05C0289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Brexit still a complete mess, decisions coming VERY soon</a:t>
            </a:r>
          </a:p>
          <a:p>
            <a:pPr lvl="1"/>
            <a:r>
              <a:rPr lang="en-US" dirty="0"/>
              <a:t>A big long-term issue</a:t>
            </a:r>
          </a:p>
          <a:p>
            <a:pPr lvl="1"/>
            <a:r>
              <a:rPr lang="en-US" dirty="0"/>
              <a:t>Little visible effect thus far, but trade ties sticky</a:t>
            </a:r>
          </a:p>
          <a:p>
            <a:r>
              <a:rPr lang="en-US" dirty="0"/>
              <a:t>Productivity still growing slowly – a BIG issue if persistent</a:t>
            </a:r>
          </a:p>
          <a:p>
            <a:r>
              <a:rPr lang="en-US" dirty="0"/>
              <a:t>But cyclic upturn currently</a:t>
            </a:r>
          </a:p>
          <a:p>
            <a:pPr lvl="1"/>
            <a:r>
              <a:rPr lang="en-US" dirty="0"/>
              <a:t>Consequence of European upturn in business cycle?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DB686B-7241-4F10-93E9-18F10E0C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20D49B-5077-48C9-9734-DAFD687CB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003C2-31A3-4256-BC0C-7E753B8BA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What to Look at in the Short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81E80-BF70-48D5-B3BE-A3C3BB2A4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Trade Disputes</a:t>
            </a:r>
          </a:p>
          <a:p>
            <a:pPr lvl="1"/>
            <a:r>
              <a:rPr lang="en-US" dirty="0"/>
              <a:t>NAFTA</a:t>
            </a:r>
          </a:p>
          <a:p>
            <a:pPr lvl="1"/>
            <a:r>
              <a:rPr lang="en-US" dirty="0"/>
              <a:t>China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Geopolitical Disputes of Consequence and Immediacy</a:t>
            </a:r>
          </a:p>
          <a:p>
            <a:pPr lvl="1"/>
            <a:r>
              <a:rPr lang="en-US" dirty="0"/>
              <a:t>Korea</a:t>
            </a:r>
          </a:p>
          <a:p>
            <a:pPr lvl="1"/>
            <a:r>
              <a:rPr lang="en-US" dirty="0"/>
              <a:t>Iran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European Issues</a:t>
            </a:r>
          </a:p>
          <a:p>
            <a:pPr lvl="1"/>
            <a:r>
              <a:rPr lang="en-US" dirty="0"/>
              <a:t>Brexit</a:t>
            </a:r>
          </a:p>
          <a:p>
            <a:pPr lvl="1"/>
            <a:r>
              <a:rPr lang="en-US" dirty="0"/>
              <a:t>French Reforms</a:t>
            </a:r>
          </a:p>
          <a:p>
            <a:pPr lvl="1"/>
            <a:r>
              <a:rPr lang="en-US" dirty="0"/>
              <a:t>Italian Government</a:t>
            </a:r>
          </a:p>
          <a:p>
            <a:pPr lvl="1"/>
            <a:r>
              <a:rPr lang="en-US" dirty="0"/>
              <a:t>Handling illiberal democracies in Hungary, Poland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C4B90-E56C-4DFC-8D87-9E896B556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3D2138-5F6A-40C9-AEC1-134783946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5E92-DE0A-4B2C-A78E-D6328A87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Bigger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315D5-AF42-408F-B84D-B19D08657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Global Economy experiencing cyclic upturn</a:t>
            </a:r>
          </a:p>
          <a:p>
            <a:pPr lvl="1"/>
            <a:r>
              <a:rPr lang="en-US" dirty="0"/>
              <a:t>Europe growing &gt; 2% (!), Japan &gt; 1% (!!)</a:t>
            </a:r>
          </a:p>
          <a:p>
            <a:r>
              <a:rPr lang="en-US" dirty="0"/>
              <a:t>Medium Term Issues with Potential Trade War</a:t>
            </a:r>
          </a:p>
          <a:p>
            <a:pPr lvl="1"/>
            <a:r>
              <a:rPr lang="en-US" dirty="0"/>
              <a:t>More Serious Possibility of Real War (Korea, Iran)</a:t>
            </a:r>
          </a:p>
          <a:p>
            <a:r>
              <a:rPr lang="en-US" dirty="0"/>
              <a:t>Longer Term picture looks bleak</a:t>
            </a:r>
          </a:p>
          <a:p>
            <a:pPr lvl="1"/>
            <a:r>
              <a:rPr lang="en-US" dirty="0"/>
              <a:t>Fiscal Woes in Rich Countries</a:t>
            </a:r>
          </a:p>
          <a:p>
            <a:pPr lvl="1"/>
            <a:r>
              <a:rPr lang="en-US" dirty="0"/>
              <a:t>Population Aging</a:t>
            </a:r>
          </a:p>
          <a:p>
            <a:pPr lvl="1"/>
            <a:r>
              <a:rPr lang="en-US" dirty="0"/>
              <a:t>Low Productivity Growth</a:t>
            </a:r>
          </a:p>
          <a:p>
            <a:pPr lvl="2"/>
            <a:r>
              <a:rPr lang="en-US" dirty="0"/>
              <a:t>Japan as the leader in all such things</a:t>
            </a:r>
          </a:p>
          <a:p>
            <a:pPr lvl="1"/>
            <a:r>
              <a:rPr lang="en-US" dirty="0"/>
              <a:t>Uncertain Impact of Climate Change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92587F-3FC6-441A-A7FF-DAA748614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49864-773B-482A-8012-B7C2EE4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43D53-ACF6-4024-B79E-91B767392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Where’s the Excitement?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0033F-D40A-498F-A24A-E3252C6BD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</a:t>
            </a:r>
          </a:p>
          <a:p>
            <a:r>
              <a:rPr lang="en-US" dirty="0"/>
              <a:t>East Asia, especially Korea and China</a:t>
            </a:r>
          </a:p>
          <a:p>
            <a:r>
              <a:rPr lang="en-US" dirty="0"/>
              <a:t>EU</a:t>
            </a:r>
          </a:p>
          <a:p>
            <a:r>
              <a:rPr lang="en-US" dirty="0"/>
              <a:t>Not: Africa, Latin America, South/Central Asia</a:t>
            </a:r>
          </a:p>
          <a:p>
            <a:r>
              <a:rPr lang="en-US" dirty="0"/>
              <a:t>Financial Markets?</a:t>
            </a:r>
          </a:p>
          <a:p>
            <a:pPr lvl="1"/>
            <a:r>
              <a:rPr lang="en-US" dirty="0"/>
              <a:t>Rising VIX, flatter yield curve, rising TED spread (LIBOR-</a:t>
            </a:r>
            <a:r>
              <a:rPr lang="en-US" dirty="0" err="1"/>
              <a:t>FedFunds</a:t>
            </a:r>
            <a:r>
              <a:rPr lang="en-US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5DD66-9D03-4FCB-810D-50170E7B3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1F196-599D-43A5-AB16-D814D08EF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1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49CF-559A-4998-AF6C-8F0ECBAE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Fiscal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863C1-9E1C-4241-A6D0-AAA3FD07A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Fiscal expansion coming at #$%^&amp;*() time</a:t>
            </a:r>
          </a:p>
          <a:p>
            <a:pPr lvl="1"/>
            <a:r>
              <a:rPr lang="en-US" dirty="0"/>
              <a:t>Full employment (or close to)</a:t>
            </a:r>
          </a:p>
          <a:p>
            <a:pPr lvl="1"/>
            <a:r>
              <a:rPr lang="en-US" dirty="0"/>
              <a:t>Debt levels high</a:t>
            </a:r>
          </a:p>
          <a:p>
            <a:pPr lvl="1"/>
            <a:r>
              <a:rPr lang="en-US" dirty="0"/>
              <a:t>Population aging</a:t>
            </a:r>
          </a:p>
          <a:p>
            <a:pPr lvl="1"/>
            <a:r>
              <a:rPr lang="en-US" dirty="0"/>
              <a:t>Likely to add to inequality</a:t>
            </a:r>
          </a:p>
          <a:p>
            <a:pPr lvl="1"/>
            <a:r>
              <a:rPr lang="en-US" dirty="0"/>
              <a:t>Leads to temporary acceleration of growth</a:t>
            </a:r>
          </a:p>
          <a:p>
            <a:pPr lvl="2"/>
            <a:r>
              <a:rPr lang="en-US" dirty="0"/>
              <a:t>Pro-cyclic fiscal policy (!), reduced future shock absorber capacity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6BC9C-02E9-4449-A152-CAC3B116A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76C574-F459-407B-A723-1223C0F6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3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49CF-559A-4998-AF6C-8F0ECBAE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Monetary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863C1-9E1C-4241-A6D0-AAA3FD07A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Monetary tightening likely to continue apace</a:t>
            </a:r>
          </a:p>
          <a:p>
            <a:pPr lvl="1"/>
            <a:r>
              <a:rPr lang="en-US" dirty="0"/>
              <a:t>New Fed will behave much like old</a:t>
            </a:r>
          </a:p>
          <a:p>
            <a:pPr lvl="2"/>
            <a:r>
              <a:rPr lang="en-US" dirty="0"/>
              <a:t>Powell, Williams, </a:t>
            </a:r>
            <a:r>
              <a:rPr lang="en-US" dirty="0" err="1"/>
              <a:t>Clarida</a:t>
            </a:r>
            <a:r>
              <a:rPr lang="en-US" dirty="0"/>
              <a:t> all mainstream, respected</a:t>
            </a:r>
          </a:p>
          <a:p>
            <a:pPr lvl="1"/>
            <a:r>
              <a:rPr lang="en-US" dirty="0"/>
              <a:t>But lower real interest rate means reduced future room to respond to shocks</a:t>
            </a:r>
          </a:p>
          <a:p>
            <a:pPr lvl="1"/>
            <a:r>
              <a:rPr lang="en-US" dirty="0"/>
              <a:t>QE debt being unwound, but QE may resurface</a:t>
            </a:r>
          </a:p>
          <a:p>
            <a:pPr lvl="1"/>
            <a:r>
              <a:rPr lang="en-US" dirty="0"/>
              <a:t>Sheer quality of Fed leadership falling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6BC9C-02E9-4449-A152-CAC3B116A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76C574-F459-407B-A723-1223C0F6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5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EBEBB-3051-4FF8-A5FB-F7D16665E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Future: Capital Flows and Exchange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BCCDF-A1FA-457B-9480-C2DD85893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American fiscal expansion pushing up US interest rates</a:t>
            </a:r>
          </a:p>
          <a:p>
            <a:r>
              <a:rPr lang="en-US" dirty="0"/>
              <a:t>Similarly, monetary tightening is also raising US rates</a:t>
            </a:r>
          </a:p>
          <a:p>
            <a:r>
              <a:rPr lang="en-US" dirty="0"/>
              <a:t>Both serve to attract capital inflows, appreciate</a:t>
            </a:r>
          </a:p>
          <a:p>
            <a:pPr lvl="1"/>
            <a:r>
              <a:rPr lang="en-US" dirty="0"/>
              <a:t>Appreciation of dollar, worsening of US current account seems likely</a:t>
            </a:r>
          </a:p>
          <a:p>
            <a:pPr lvl="2"/>
            <a:r>
              <a:rPr lang="en-US" dirty="0"/>
              <a:t>Undermined by Trumpian uncertainty?</a:t>
            </a:r>
          </a:p>
          <a:p>
            <a:pPr lvl="1"/>
            <a:r>
              <a:rPr lang="en-US" dirty="0"/>
              <a:t>Will affect all countries in American sphere of financial influence – especially developing and emerging markets in Latin America, Caribbean, Asia-Pacific</a:t>
            </a:r>
          </a:p>
          <a:p>
            <a:pPr lvl="1"/>
            <a:r>
              <a:rPr lang="en-US" dirty="0"/>
              <a:t>Trump concern with current account deficit (≡ Savings – Investment) means that savings should </a:t>
            </a:r>
            <a:r>
              <a:rPr lang="en-US" i="1" dirty="0"/>
              <a:t>rise</a:t>
            </a:r>
            <a:r>
              <a:rPr lang="en-US" dirty="0"/>
              <a:t> not fall to lower current account deficit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EDEDEF-3668-420D-BE90-3CCB5D5C0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54E02-23A6-4988-821C-815FEB60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2885-846F-4A6E-80C1-A6D7D92A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War Coming?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C21-DB9E-4C35-BECD-6DF1BBCE9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Unusual for trade tensions during </a:t>
            </a:r>
            <a:r>
              <a:rPr lang="en-US" i="1" dirty="0"/>
              <a:t>good </a:t>
            </a:r>
            <a:r>
              <a:rPr lang="en-US" dirty="0"/>
              <a:t>times</a:t>
            </a:r>
          </a:p>
          <a:p>
            <a:r>
              <a:rPr lang="en-US" dirty="0"/>
              <a:t>Ironic that USA, creator of rules-based system, now undermining it</a:t>
            </a:r>
          </a:p>
          <a:p>
            <a:pPr lvl="1"/>
            <a:r>
              <a:rPr lang="en-US" dirty="0"/>
              <a:t>Violating old agreements raises geopolitical tension</a:t>
            </a:r>
          </a:p>
          <a:p>
            <a:pPr lvl="2"/>
            <a:r>
              <a:rPr lang="en-US" dirty="0"/>
              <a:t>Ex: Iran nuclear deal and Korean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E0044-29A7-4DC4-8D0E-34986630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F4242-C24D-4CE1-9ED0-E2C7C8077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8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2885-846F-4A6E-80C1-A6D7D92A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America Care about Trade?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C21-DB9E-4C35-BECD-6DF1BBCE9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Agreement that trade matters for employment, wages</a:t>
            </a:r>
          </a:p>
          <a:p>
            <a:pPr lvl="1"/>
            <a:r>
              <a:rPr lang="en-US" dirty="0"/>
              <a:t>“China shock” well documented</a:t>
            </a:r>
          </a:p>
          <a:p>
            <a:pPr lvl="1"/>
            <a:r>
              <a:rPr lang="en-US" dirty="0"/>
              <a:t>Especially in manufacturing-intense areas and for low-wage unskilled workers</a:t>
            </a:r>
          </a:p>
          <a:p>
            <a:pPr lvl="2"/>
            <a:r>
              <a:rPr lang="en-US" dirty="0"/>
              <a:t>Continuing role for high quality public education!</a:t>
            </a:r>
          </a:p>
          <a:p>
            <a:pPr lvl="1"/>
            <a:r>
              <a:rPr lang="en-US" dirty="0"/>
              <a:t>Also consensus that automation matters much more over long periods of time</a:t>
            </a:r>
          </a:p>
          <a:p>
            <a:r>
              <a:rPr lang="en-US" dirty="0"/>
              <a:t>The one issue Trump cares about consistently</a:t>
            </a:r>
          </a:p>
          <a:p>
            <a:pPr lvl="1"/>
            <a:r>
              <a:rPr lang="en-US" dirty="0"/>
              <a:t>Bilateral deficits a special mystery</a:t>
            </a:r>
          </a:p>
          <a:p>
            <a:pPr lvl="1"/>
            <a:r>
              <a:rPr lang="en-US" dirty="0"/>
              <a:t>Hence continuing uncertainty over NAFTA</a:t>
            </a:r>
          </a:p>
          <a:p>
            <a:pPr lvl="1"/>
            <a:r>
              <a:rPr lang="en-US" dirty="0"/>
              <a:t>Special tension with countries with large current account surpluses</a:t>
            </a:r>
          </a:p>
          <a:p>
            <a:pPr lvl="2"/>
            <a:r>
              <a:rPr lang="en-US" dirty="0"/>
              <a:t>China, Japan, Germany – a rival and two key allies</a:t>
            </a:r>
          </a:p>
          <a:p>
            <a:pPr lvl="1"/>
            <a:r>
              <a:rPr lang="en-US" dirty="0"/>
              <a:t>So far, more bluster than action but in future … 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E0044-29A7-4DC4-8D0E-34986630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F4242-C24D-4CE1-9ED0-E2C7C8077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5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2885-846F-4A6E-80C1-A6D7D92A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Economists and Free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C21-DB9E-4C35-BECD-6DF1BBCE9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Essentially all conventional economists agree that trade should be free.  Why?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Free trade </a:t>
            </a:r>
            <a:r>
              <a:rPr lang="en-US" i="1" dirty="0"/>
              <a:t>doesn’t</a:t>
            </a:r>
            <a:r>
              <a:rPr lang="en-US" dirty="0"/>
              <a:t> help </a:t>
            </a:r>
            <a:r>
              <a:rPr lang="en-US" i="1" dirty="0"/>
              <a:t>everyone</a:t>
            </a:r>
            <a:r>
              <a:rPr lang="en-US" dirty="0"/>
              <a:t> in theory or practice.  But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Tariffs are almost never the targeted solution to a problem</a:t>
            </a:r>
          </a:p>
          <a:p>
            <a:pPr lvl="2"/>
            <a:r>
              <a:rPr lang="en-US" dirty="0"/>
              <a:t>Other trade barriers (quotas, NTBs) are worse than tariffs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Tariffs create microeconomic distortions, inefficiency</a:t>
            </a:r>
          </a:p>
          <a:p>
            <a:pPr lvl="2"/>
            <a:r>
              <a:rPr lang="en-US" dirty="0"/>
              <a:t>Consumers pay more, a few producers gain, customs officials and smugglers benefit</a:t>
            </a:r>
          </a:p>
          <a:p>
            <a:pPr lvl="2"/>
            <a:r>
              <a:rPr lang="en-US" dirty="0"/>
              <a:t>“</a:t>
            </a:r>
            <a:r>
              <a:rPr lang="en-US" dirty="0" err="1"/>
              <a:t>Harberger</a:t>
            </a:r>
            <a:r>
              <a:rPr lang="en-US" dirty="0"/>
              <a:t> Triangles” are small … but add up over long periods of time</a:t>
            </a:r>
          </a:p>
          <a:p>
            <a:pPr lvl="2"/>
            <a:r>
              <a:rPr lang="en-US" dirty="0"/>
              <a:t>Trade is often “deflected” or “redirected”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Imports are often inputs, raising costs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Tariffs redistribute “the wrong way”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Tariffs create wasteful vested interests, so hard to eliminate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Tariffs invite retaliation (especially with legacy of national humiliation – Chinese “Unequal Treaties” after Opium Wars)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Tariffs have minor macroeconomic effects, especially with floating exchange rates (which tend to offset)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E0044-29A7-4DC4-8D0E-34986630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 on Global Economy: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F4242-C24D-4CE1-9ED0-E2C7C8077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1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1520</Words>
  <Application>Microsoft Office PowerPoint</Application>
  <PresentationFormat>Widescreen</PresentationFormat>
  <Paragraphs>217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Some Thoughts on the Global Economy</vt:lpstr>
      <vt:lpstr>Bigger Picture</vt:lpstr>
      <vt:lpstr>Where’s the Excitement?</vt:lpstr>
      <vt:lpstr>American Fiscal Policy</vt:lpstr>
      <vt:lpstr>American Monetary Policy</vt:lpstr>
      <vt:lpstr>In the Future: Capital Flows and Exchange Rates</vt:lpstr>
      <vt:lpstr>Trade War Coming?</vt:lpstr>
      <vt:lpstr>Should America Care about Trade?</vt:lpstr>
      <vt:lpstr>Economists and Free Trade</vt:lpstr>
      <vt:lpstr>Trade War, continued</vt:lpstr>
      <vt:lpstr>US-China Trade War</vt:lpstr>
      <vt:lpstr>US-China Trade War, continued</vt:lpstr>
      <vt:lpstr>US-China Trade War, continued</vt:lpstr>
      <vt:lpstr>Korea: the Current Epi-Center</vt:lpstr>
      <vt:lpstr>Back to China</vt:lpstr>
      <vt:lpstr>The American-Chinese comparison: Calm!</vt:lpstr>
      <vt:lpstr>EU</vt:lpstr>
      <vt:lpstr>Britain</vt:lpstr>
      <vt:lpstr>Summary: What to Look at in the Short Term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Consequences of Brexit</dc:title>
  <dc:creator>Andrew Rose</dc:creator>
  <cp:lastModifiedBy>Andrew Rose</cp:lastModifiedBy>
  <cp:revision>139</cp:revision>
  <dcterms:created xsi:type="dcterms:W3CDTF">2017-03-01T16:31:53Z</dcterms:created>
  <dcterms:modified xsi:type="dcterms:W3CDTF">2018-04-25T13:22:28Z</dcterms:modified>
</cp:coreProperties>
</file>