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1.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notesSlides/notesSlide5.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6.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notesSlides/notesSlide6.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9.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0.xml" ContentType="application/vnd.openxmlformats-officedocument.themeOverr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1.xml" ContentType="application/vnd.openxmlformats-officedocument.themeOverr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2.xml" ContentType="application/vnd.openxmlformats-officedocument.themeOverride+xml"/>
  <Override PartName="/ppt/notesSlides/notesSlide7.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256" r:id="rId2"/>
    <p:sldId id="336" r:id="rId3"/>
    <p:sldId id="344" r:id="rId4"/>
    <p:sldId id="363" r:id="rId5"/>
    <p:sldId id="345" r:id="rId6"/>
    <p:sldId id="346" r:id="rId7"/>
    <p:sldId id="347" r:id="rId8"/>
    <p:sldId id="348" r:id="rId9"/>
    <p:sldId id="349" r:id="rId10"/>
    <p:sldId id="350" r:id="rId11"/>
    <p:sldId id="353" r:id="rId12"/>
    <p:sldId id="355" r:id="rId13"/>
    <p:sldId id="356" r:id="rId14"/>
    <p:sldId id="357" r:id="rId15"/>
    <p:sldId id="358" r:id="rId16"/>
    <p:sldId id="359" r:id="rId17"/>
    <p:sldId id="361" r:id="rId18"/>
    <p:sldId id="362" r:id="rId19"/>
    <p:sldId id="337" r:id="rId20"/>
    <p:sldId id="322" r:id="rId21"/>
    <p:sldId id="323" r:id="rId22"/>
    <p:sldId id="324" r:id="rId23"/>
    <p:sldId id="325" r:id="rId24"/>
    <p:sldId id="333" r:id="rId25"/>
    <p:sldId id="338" r:id="rId26"/>
    <p:sldId id="326" r:id="rId27"/>
    <p:sldId id="334" r:id="rId28"/>
    <p:sldId id="340" r:id="rId29"/>
    <p:sldId id="327" r:id="rId30"/>
    <p:sldId id="330" r:id="rId31"/>
    <p:sldId id="339" r:id="rId32"/>
    <p:sldId id="328" r:id="rId33"/>
    <p:sldId id="343" r:id="rId34"/>
    <p:sldId id="335" r:id="rId35"/>
    <p:sldId id="342" r:id="rId36"/>
    <p:sldId id="341" r:id="rId37"/>
    <p:sldId id="329"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p:scale>
          <a:sx n="76" d="100"/>
          <a:sy n="76" d="100"/>
        </p:scale>
        <p:origin x="51" y="90"/>
      </p:cViewPr>
      <p:guideLst/>
    </p:cSldViewPr>
  </p:slideViewPr>
  <p:notesTextViewPr>
    <p:cViewPr>
      <p:scale>
        <a:sx n="1" d="1"/>
        <a:sy n="1" d="1"/>
      </p:scale>
      <p:origin x="0" y="0"/>
    </p:cViewPr>
  </p:notesTextViewPr>
  <p:sorterViewPr>
    <p:cViewPr>
      <p:scale>
        <a:sx n="100" d="100"/>
        <a:sy n="100" d="100"/>
      </p:scale>
      <p:origin x="0" y="-65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DATA1\RES\DOC\OE\Swarnali\Trade_tariff\Breaks\Break_regressions\checked_data\tariff%20results_automatised.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DATA1\RES\DOC\OE\Swarnali\Trade_tariff\Breaks\Break_regressions\checked_data\tariff%20results_automatised.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DATA1\RES\DOC\OE\Swarnali\Trade_tariff\Breaks\Break_regressions\checked_data\tariff%20results_automatised.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DATA1\RES\DOC\OE\Swarnali\Trade_tariff\Breaks\Break_regressions\checked_data\tariff%20results_automatised.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DATA1\RES\DOC\OE\Swarnali\Trade_tariff\Breaks\Break_regressions\checked_data\tariff%20results_automatised.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file:///\\DATA1\RES\DOC\OE\Swarnali\Trade_tariff\Breaks\Break_regressions\checked_data\tariff%20results_automatised.xlsx" TargetMode="Externa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file:///\\DATA1\RES\DOC\OE\Swarnali\Trade_tariff\Breaks\Break_regressions\checked_data\tariff%20results_automatised.xlsx"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oleObject" Target="file:///\\DATA1\RES\DOC\OE\Swarnali\Trade_tariff\Breaks\Break_regressions\checked_data\tariff%20results_automatised.xlsx" TargetMode="External"/></Relationships>
</file>

<file path=ppt/charts/_rels/chart19.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results_robust.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results_robust.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results_robust.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results_robust.xlsx" TargetMode="External"/><Relationship Id="rId2" Type="http://schemas.microsoft.com/office/2011/relationships/chartColorStyle" Target="colors22.xml"/><Relationship Id="rId1" Type="http://schemas.microsoft.com/office/2011/relationships/chartStyle" Target="style22.xml"/></Relationships>
</file>

<file path=ppt/charts/_rels/chart3.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_baselin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DATA1\RES\DOC\OE\Swarnali\Trade_tariff\Breaks\Break_regressions\checked_data\tariff%20results_automatised.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DATA1\RES\DOC\OE\Swarnali\Trade_tariff\Breaks\Break_regressions\checked_data\tariff%20results_automatised.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DATA1\RES\DOC\OE\Swarnali\Trade_tariff\Breaks\Break_regressions\checked_data\tariff%20results_automatis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spPr>
            <a:ln w="76200" cap="rnd">
              <a:solidFill>
                <a:schemeClr val="tx2"/>
              </a:solidFill>
              <a:round/>
            </a:ln>
            <a:effectLst/>
          </c:spPr>
          <c:marker>
            <c:symbol val="none"/>
          </c:marker>
          <c:cat>
            <c:numRef>
              <c:f>Data_baseline!$G$4:$G$10</c:f>
              <c:numCache>
                <c:formatCode>General</c:formatCode>
                <c:ptCount val="7"/>
                <c:pt idx="0">
                  <c:v>-1</c:v>
                </c:pt>
                <c:pt idx="1">
                  <c:v>0</c:v>
                </c:pt>
                <c:pt idx="2">
                  <c:v>1</c:v>
                </c:pt>
                <c:pt idx="3">
                  <c:v>2</c:v>
                </c:pt>
                <c:pt idx="4">
                  <c:v>3</c:v>
                </c:pt>
                <c:pt idx="5">
                  <c:v>4</c:v>
                </c:pt>
                <c:pt idx="6">
                  <c:v>5</c:v>
                </c:pt>
              </c:numCache>
            </c:numRef>
          </c:cat>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0-AF45-4E9C-836C-AD8D5C1253A1}"/>
            </c:ext>
          </c:extLst>
        </c:ser>
        <c:ser>
          <c:idx val="3"/>
          <c:order val="1"/>
          <c:spPr>
            <a:ln w="79375" cap="rnd">
              <a:solidFill>
                <a:schemeClr val="accent1"/>
              </a:solidFill>
              <a:prstDash val="sysDot"/>
              <a:round/>
            </a:ln>
            <a:effectLst/>
          </c:spPr>
          <c:marker>
            <c:symbol val="none"/>
          </c:marker>
          <c:cat>
            <c:numRef>
              <c:f>Data_baseline!$G$4:$G$10</c:f>
              <c:numCache>
                <c:formatCode>General</c:formatCode>
                <c:ptCount val="7"/>
                <c:pt idx="0">
                  <c:v>-1</c:v>
                </c:pt>
                <c:pt idx="1">
                  <c:v>0</c:v>
                </c:pt>
                <c:pt idx="2">
                  <c:v>1</c:v>
                </c:pt>
                <c:pt idx="3">
                  <c:v>2</c:v>
                </c:pt>
                <c:pt idx="4">
                  <c:v>3</c:v>
                </c:pt>
                <c:pt idx="5">
                  <c:v>4</c:v>
                </c:pt>
                <c:pt idx="6">
                  <c:v>5</c:v>
                </c:pt>
              </c:numCache>
            </c:numRef>
          </c:cat>
          <c:val>
            <c:numRef>
              <c:f>Data_baseline!$I$4:$I$10</c:f>
              <c:numCache>
                <c:formatCode>General</c:formatCode>
                <c:ptCount val="7"/>
                <c:pt idx="0">
                  <c:v>0</c:v>
                </c:pt>
                <c:pt idx="1">
                  <c:v>-0.10710651263501518</c:v>
                </c:pt>
                <c:pt idx="2">
                  <c:v>-0.23752990236681046</c:v>
                </c:pt>
                <c:pt idx="3">
                  <c:v>-0.49893709714919604</c:v>
                </c:pt>
                <c:pt idx="4">
                  <c:v>-0.55530502299763262</c:v>
                </c:pt>
                <c:pt idx="5">
                  <c:v>-0.75685219308730123</c:v>
                </c:pt>
                <c:pt idx="6">
                  <c:v>-0.81067540029452467</c:v>
                </c:pt>
              </c:numCache>
            </c:numRef>
          </c:val>
          <c:smooth val="0"/>
          <c:extLst>
            <c:ext xmlns:c16="http://schemas.microsoft.com/office/drawing/2014/chart" uri="{C3380CC4-5D6E-409C-BE32-E72D297353CC}">
              <c16:uniqueId val="{00000001-AF45-4E9C-836C-AD8D5C1253A1}"/>
            </c:ext>
          </c:extLst>
        </c:ser>
        <c:ser>
          <c:idx val="0"/>
          <c:order val="2"/>
          <c:spPr>
            <a:ln w="76200" cap="rnd">
              <a:solidFill>
                <a:schemeClr val="accent1"/>
              </a:solidFill>
              <a:prstDash val="sysDot"/>
              <a:round/>
            </a:ln>
            <a:effectLst/>
          </c:spPr>
          <c:marker>
            <c:symbol val="none"/>
          </c:marker>
          <c:cat>
            <c:numRef>
              <c:f>Data_baseline!$G$4:$G$10</c:f>
              <c:numCache>
                <c:formatCode>General</c:formatCode>
                <c:ptCount val="7"/>
                <c:pt idx="0">
                  <c:v>-1</c:v>
                </c:pt>
                <c:pt idx="1">
                  <c:v>0</c:v>
                </c:pt>
                <c:pt idx="2">
                  <c:v>1</c:v>
                </c:pt>
                <c:pt idx="3">
                  <c:v>2</c:v>
                </c:pt>
                <c:pt idx="4">
                  <c:v>3</c:v>
                </c:pt>
                <c:pt idx="5">
                  <c:v>4</c:v>
                </c:pt>
                <c:pt idx="6">
                  <c:v>5</c:v>
                </c:pt>
              </c:numCache>
            </c:numRef>
          </c:cat>
          <c:val>
            <c:numRef>
              <c:f>Data_baseline!$J$4:$J$10</c:f>
              <c:numCache>
                <c:formatCode>General</c:formatCode>
                <c:ptCount val="7"/>
                <c:pt idx="0">
                  <c:v>0</c:v>
                </c:pt>
                <c:pt idx="1">
                  <c:v>0.20275167799619984</c:v>
                </c:pt>
                <c:pt idx="2">
                  <c:v>0.17832586052679086</c:v>
                </c:pt>
                <c:pt idx="3">
                  <c:v>4.1211180647875184E-2</c:v>
                </c:pt>
                <c:pt idx="4">
                  <c:v>7.3766304492428908E-2</c:v>
                </c:pt>
                <c:pt idx="5">
                  <c:v>-5.3107792947479519E-2</c:v>
                </c:pt>
                <c:pt idx="6">
                  <c:v>-5.7549141396048442E-2</c:v>
                </c:pt>
              </c:numCache>
            </c:numRef>
          </c:val>
          <c:smooth val="0"/>
          <c:extLst>
            <c:ext xmlns:c16="http://schemas.microsoft.com/office/drawing/2014/chart" uri="{C3380CC4-5D6E-409C-BE32-E72D297353CC}">
              <c16:uniqueId val="{00000002-AF45-4E9C-836C-AD8D5C1253A1}"/>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Data_negshock!$G$40:$G$46</c:f>
              <c:numCache>
                <c:formatCode>General</c:formatCode>
                <c:ptCount val="7"/>
                <c:pt idx="0">
                  <c:v>-1</c:v>
                </c:pt>
                <c:pt idx="1">
                  <c:v>0</c:v>
                </c:pt>
                <c:pt idx="2">
                  <c:v>1</c:v>
                </c:pt>
                <c:pt idx="3">
                  <c:v>2</c:v>
                </c:pt>
                <c:pt idx="4">
                  <c:v>3</c:v>
                </c:pt>
                <c:pt idx="5">
                  <c:v>4</c:v>
                </c:pt>
                <c:pt idx="6">
                  <c:v>5</c:v>
                </c:pt>
              </c:numCache>
            </c:numRef>
          </c:cat>
          <c:val>
            <c:numRef>
              <c:f>Data_negshock!$H$40:$H$46</c:f>
              <c:numCache>
                <c:formatCode>General</c:formatCode>
                <c:ptCount val="7"/>
                <c:pt idx="0">
                  <c:v>0</c:v>
                </c:pt>
                <c:pt idx="1">
                  <c:v>0.3147175516610965</c:v>
                </c:pt>
                <c:pt idx="2">
                  <c:v>0.10347986645819619</c:v>
                </c:pt>
                <c:pt idx="3">
                  <c:v>4.6640317599847915E-2</c:v>
                </c:pt>
                <c:pt idx="4">
                  <c:v>-3.8403792970092034E-2</c:v>
                </c:pt>
                <c:pt idx="5">
                  <c:v>-0.12171652442403139</c:v>
                </c:pt>
                <c:pt idx="6">
                  <c:v>-0.12659917988427913</c:v>
                </c:pt>
              </c:numCache>
            </c:numRef>
          </c:val>
          <c:smooth val="0"/>
          <c:extLst>
            <c:ext xmlns:c16="http://schemas.microsoft.com/office/drawing/2014/chart" uri="{C3380CC4-5D6E-409C-BE32-E72D297353CC}">
              <c16:uniqueId val="{00000000-F040-4507-A300-56AFE531F9DD}"/>
            </c:ext>
          </c:extLst>
        </c:ser>
        <c:ser>
          <c:idx val="1"/>
          <c:order val="1"/>
          <c:spPr>
            <a:ln w="76200" cap="rnd">
              <a:solidFill>
                <a:srgbClr val="4F81BD"/>
              </a:solidFill>
              <a:prstDash val="sysDot"/>
              <a:round/>
            </a:ln>
            <a:effectLst/>
          </c:spPr>
          <c:marker>
            <c:symbol val="none"/>
          </c:marker>
          <c:cat>
            <c:numRef>
              <c:f>Data_negshock!$G$40:$G$46</c:f>
              <c:numCache>
                <c:formatCode>General</c:formatCode>
                <c:ptCount val="7"/>
                <c:pt idx="0">
                  <c:v>-1</c:v>
                </c:pt>
                <c:pt idx="1">
                  <c:v>0</c:v>
                </c:pt>
                <c:pt idx="2">
                  <c:v>1</c:v>
                </c:pt>
                <c:pt idx="3">
                  <c:v>2</c:v>
                </c:pt>
                <c:pt idx="4">
                  <c:v>3</c:v>
                </c:pt>
                <c:pt idx="5">
                  <c:v>4</c:v>
                </c:pt>
                <c:pt idx="6">
                  <c:v>5</c:v>
                </c:pt>
              </c:numCache>
            </c:numRef>
          </c:cat>
          <c:val>
            <c:numRef>
              <c:f>Data_negshock!$I$40:$I$46</c:f>
              <c:numCache>
                <c:formatCode>General</c:formatCode>
                <c:ptCount val="7"/>
                <c:pt idx="0">
                  <c:v>0</c:v>
                </c:pt>
                <c:pt idx="1">
                  <c:v>9.3996805537584466E-2</c:v>
                </c:pt>
                <c:pt idx="2">
                  <c:v>-0.23690476272215738</c:v>
                </c:pt>
                <c:pt idx="3">
                  <c:v>-0.33838722188439085</c:v>
                </c:pt>
                <c:pt idx="4">
                  <c:v>-0.4336911789252651</c:v>
                </c:pt>
                <c:pt idx="5">
                  <c:v>-0.61934794616180422</c:v>
                </c:pt>
                <c:pt idx="6">
                  <c:v>-0.68274051751597264</c:v>
                </c:pt>
              </c:numCache>
            </c:numRef>
          </c:val>
          <c:smooth val="0"/>
          <c:extLst>
            <c:ext xmlns:c16="http://schemas.microsoft.com/office/drawing/2014/chart" uri="{C3380CC4-5D6E-409C-BE32-E72D297353CC}">
              <c16:uniqueId val="{00000001-F040-4507-A300-56AFE531F9DD}"/>
            </c:ext>
          </c:extLst>
        </c:ser>
        <c:ser>
          <c:idx val="2"/>
          <c:order val="2"/>
          <c:spPr>
            <a:ln w="76200" cap="rnd">
              <a:solidFill>
                <a:srgbClr val="4F81BD"/>
              </a:solidFill>
              <a:prstDash val="sysDot"/>
              <a:round/>
            </a:ln>
            <a:effectLst/>
          </c:spPr>
          <c:marker>
            <c:symbol val="none"/>
          </c:marker>
          <c:cat>
            <c:numRef>
              <c:f>Data_negshock!$G$40:$G$46</c:f>
              <c:numCache>
                <c:formatCode>General</c:formatCode>
                <c:ptCount val="7"/>
                <c:pt idx="0">
                  <c:v>-1</c:v>
                </c:pt>
                <c:pt idx="1">
                  <c:v>0</c:v>
                </c:pt>
                <c:pt idx="2">
                  <c:v>1</c:v>
                </c:pt>
                <c:pt idx="3">
                  <c:v>2</c:v>
                </c:pt>
                <c:pt idx="4">
                  <c:v>3</c:v>
                </c:pt>
                <c:pt idx="5">
                  <c:v>4</c:v>
                </c:pt>
                <c:pt idx="6">
                  <c:v>5</c:v>
                </c:pt>
              </c:numCache>
            </c:numRef>
          </c:cat>
          <c:val>
            <c:numRef>
              <c:f>Data_negshock!$J$40:$J$46</c:f>
              <c:numCache>
                <c:formatCode>General</c:formatCode>
                <c:ptCount val="7"/>
                <c:pt idx="0">
                  <c:v>0</c:v>
                </c:pt>
                <c:pt idx="1">
                  <c:v>0.53543829778460861</c:v>
                </c:pt>
                <c:pt idx="2">
                  <c:v>0.44386449563854979</c:v>
                </c:pt>
                <c:pt idx="3">
                  <c:v>0.43166785708408667</c:v>
                </c:pt>
                <c:pt idx="4">
                  <c:v>0.35688359298508104</c:v>
                </c:pt>
                <c:pt idx="5">
                  <c:v>0.3759148973137415</c:v>
                </c:pt>
                <c:pt idx="6">
                  <c:v>0.42954215774741439</c:v>
                </c:pt>
              </c:numCache>
            </c:numRef>
          </c:val>
          <c:smooth val="0"/>
          <c:extLst>
            <c:ext xmlns:c16="http://schemas.microsoft.com/office/drawing/2014/chart" uri="{C3380CC4-5D6E-409C-BE32-E72D297353CC}">
              <c16:uniqueId val="{00000002-F040-4507-A300-56AFE531F9DD}"/>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F040-4507-A300-56AFE531F9DD}"/>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Data_ae!$G$4:$G$10</c:f>
              <c:numCache>
                <c:formatCode>General</c:formatCode>
                <c:ptCount val="7"/>
                <c:pt idx="0">
                  <c:v>-1</c:v>
                </c:pt>
                <c:pt idx="1">
                  <c:v>0</c:v>
                </c:pt>
                <c:pt idx="2">
                  <c:v>1</c:v>
                </c:pt>
                <c:pt idx="3">
                  <c:v>2</c:v>
                </c:pt>
                <c:pt idx="4">
                  <c:v>3</c:v>
                </c:pt>
                <c:pt idx="5">
                  <c:v>4</c:v>
                </c:pt>
                <c:pt idx="6">
                  <c:v>5</c:v>
                </c:pt>
              </c:numCache>
            </c:numRef>
          </c:cat>
          <c:val>
            <c:numRef>
              <c:f>Data_ae!$H$4:$H$10</c:f>
              <c:numCache>
                <c:formatCode>General</c:formatCode>
                <c:ptCount val="7"/>
                <c:pt idx="0">
                  <c:v>0</c:v>
                </c:pt>
                <c:pt idx="1">
                  <c:v>-4.6505227388860655E-2</c:v>
                </c:pt>
                <c:pt idx="2">
                  <c:v>-0.22754522053794937</c:v>
                </c:pt>
                <c:pt idx="3">
                  <c:v>-0.70447294057477272</c:v>
                </c:pt>
                <c:pt idx="4">
                  <c:v>-0.8230106543440372</c:v>
                </c:pt>
                <c:pt idx="5">
                  <c:v>-1.0779566142518073</c:v>
                </c:pt>
                <c:pt idx="6">
                  <c:v>-1.0574263864617794</c:v>
                </c:pt>
              </c:numCache>
            </c:numRef>
          </c:val>
          <c:smooth val="0"/>
          <c:extLst>
            <c:ext xmlns:c16="http://schemas.microsoft.com/office/drawing/2014/chart" uri="{C3380CC4-5D6E-409C-BE32-E72D297353CC}">
              <c16:uniqueId val="{00000000-EDEA-4E0F-AD9A-856ADED45CFA}"/>
            </c:ext>
          </c:extLst>
        </c:ser>
        <c:ser>
          <c:idx val="3"/>
          <c:order val="1"/>
          <c:spPr>
            <a:ln w="76200" cap="rnd">
              <a:solidFill>
                <a:srgbClr val="4F81BD"/>
              </a:solidFill>
              <a:prstDash val="sysDot"/>
              <a:round/>
            </a:ln>
            <a:effectLst/>
          </c:spPr>
          <c:marker>
            <c:symbol val="none"/>
          </c:marker>
          <c:cat>
            <c:numRef>
              <c:f>Data_ae!$G$4:$G$10</c:f>
              <c:numCache>
                <c:formatCode>General</c:formatCode>
                <c:ptCount val="7"/>
                <c:pt idx="0">
                  <c:v>-1</c:v>
                </c:pt>
                <c:pt idx="1">
                  <c:v>0</c:v>
                </c:pt>
                <c:pt idx="2">
                  <c:v>1</c:v>
                </c:pt>
                <c:pt idx="3">
                  <c:v>2</c:v>
                </c:pt>
                <c:pt idx="4">
                  <c:v>3</c:v>
                </c:pt>
                <c:pt idx="5">
                  <c:v>4</c:v>
                </c:pt>
                <c:pt idx="6">
                  <c:v>5</c:v>
                </c:pt>
              </c:numCache>
            </c:numRef>
          </c:cat>
          <c:val>
            <c:numRef>
              <c:f>Data_ae!$I$4:$I$10</c:f>
              <c:numCache>
                <c:formatCode>General</c:formatCode>
                <c:ptCount val="7"/>
                <c:pt idx="0">
                  <c:v>0</c:v>
                </c:pt>
                <c:pt idx="1">
                  <c:v>-0.32849137565234326</c:v>
                </c:pt>
                <c:pt idx="2">
                  <c:v>-0.74992488806162338</c:v>
                </c:pt>
                <c:pt idx="3">
                  <c:v>-1.4711114025269791</c:v>
                </c:pt>
                <c:pt idx="4">
                  <c:v>-1.7245064428924561</c:v>
                </c:pt>
                <c:pt idx="5">
                  <c:v>-2.0786678015605622</c:v>
                </c:pt>
                <c:pt idx="6">
                  <c:v>-2.1609624382858454</c:v>
                </c:pt>
              </c:numCache>
            </c:numRef>
          </c:val>
          <c:smooth val="0"/>
          <c:extLst>
            <c:ext xmlns:c16="http://schemas.microsoft.com/office/drawing/2014/chart" uri="{C3380CC4-5D6E-409C-BE32-E72D297353CC}">
              <c16:uniqueId val="{00000001-EDEA-4E0F-AD9A-856ADED45CFA}"/>
            </c:ext>
          </c:extLst>
        </c:ser>
        <c:ser>
          <c:idx val="0"/>
          <c:order val="2"/>
          <c:spPr>
            <a:ln w="76200" cap="rnd">
              <a:solidFill>
                <a:schemeClr val="accent1"/>
              </a:solidFill>
              <a:prstDash val="sysDot"/>
              <a:round/>
            </a:ln>
            <a:effectLst/>
          </c:spPr>
          <c:marker>
            <c:symbol val="none"/>
          </c:marker>
          <c:cat>
            <c:numRef>
              <c:f>Data_ae!$G$4:$G$10</c:f>
              <c:numCache>
                <c:formatCode>General</c:formatCode>
                <c:ptCount val="7"/>
                <c:pt idx="0">
                  <c:v>-1</c:v>
                </c:pt>
                <c:pt idx="1">
                  <c:v>0</c:v>
                </c:pt>
                <c:pt idx="2">
                  <c:v>1</c:v>
                </c:pt>
                <c:pt idx="3">
                  <c:v>2</c:v>
                </c:pt>
                <c:pt idx="4">
                  <c:v>3</c:v>
                </c:pt>
                <c:pt idx="5">
                  <c:v>4</c:v>
                </c:pt>
                <c:pt idx="6">
                  <c:v>5</c:v>
                </c:pt>
              </c:numCache>
            </c:numRef>
          </c:cat>
          <c:val>
            <c:numRef>
              <c:f>Data_ae!$J$4:$J$10</c:f>
              <c:numCache>
                <c:formatCode>General</c:formatCode>
                <c:ptCount val="7"/>
                <c:pt idx="0">
                  <c:v>0</c:v>
                </c:pt>
                <c:pt idx="1">
                  <c:v>0.23548092087462194</c:v>
                </c:pt>
                <c:pt idx="2">
                  <c:v>0.29483444698572486</c:v>
                </c:pt>
                <c:pt idx="3">
                  <c:v>6.2165521377433995E-2</c:v>
                </c:pt>
                <c:pt idx="4">
                  <c:v>7.8485134204382023E-2</c:v>
                </c:pt>
                <c:pt idx="5">
                  <c:v>-7.7245426943052531E-2</c:v>
                </c:pt>
                <c:pt idx="6">
                  <c:v>4.6109665362286355E-2</c:v>
                </c:pt>
              </c:numCache>
            </c:numRef>
          </c:val>
          <c:smooth val="0"/>
          <c:extLst>
            <c:ext xmlns:c16="http://schemas.microsoft.com/office/drawing/2014/chart" uri="{C3380CC4-5D6E-409C-BE32-E72D297353CC}">
              <c16:uniqueId val="{00000002-EDEA-4E0F-AD9A-856ADED45CFA}"/>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EDEA-4E0F-AD9A-856ADED45CFA}"/>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ysClr val="windowText" lastClr="000000"/>
              </a:solidFill>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Data_posshock!$H$40:$H$46</c:f>
              <c:numCache>
                <c:formatCode>General</c:formatCode>
                <c:ptCount val="7"/>
                <c:pt idx="0">
                  <c:v>0</c:v>
                </c:pt>
                <c:pt idx="1">
                  <c:v>-0.39590582303479316</c:v>
                </c:pt>
                <c:pt idx="2">
                  <c:v>-0.62600695418883112</c:v>
                </c:pt>
                <c:pt idx="3">
                  <c:v>-1.2053064546503127</c:v>
                </c:pt>
                <c:pt idx="4">
                  <c:v>-1.4945188639998437</c:v>
                </c:pt>
                <c:pt idx="5">
                  <c:v>-1.6271597960874438</c:v>
                </c:pt>
                <c:pt idx="6">
                  <c:v>-2.154732992378622</c:v>
                </c:pt>
              </c:numCache>
            </c:numRef>
          </c:val>
          <c:smooth val="0"/>
          <c:extLst>
            <c:ext xmlns:c16="http://schemas.microsoft.com/office/drawing/2014/chart" uri="{C3380CC4-5D6E-409C-BE32-E72D297353CC}">
              <c16:uniqueId val="{00000000-3B9E-4B8E-83C5-2FAA72B9AFEC}"/>
            </c:ext>
          </c:extLst>
        </c:ser>
        <c:ser>
          <c:idx val="1"/>
          <c:order val="1"/>
          <c:spPr>
            <a:ln w="76200" cap="rnd">
              <a:solidFill>
                <a:srgbClr val="4F81BD"/>
              </a:solidFill>
              <a:prstDash val="sysDot"/>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Data_posshock!$I$40:$I$46</c:f>
              <c:numCache>
                <c:formatCode>General</c:formatCode>
                <c:ptCount val="7"/>
                <c:pt idx="0">
                  <c:v>0</c:v>
                </c:pt>
                <c:pt idx="1">
                  <c:v>-0.74783568900156205</c:v>
                </c:pt>
                <c:pt idx="2">
                  <c:v>-1.1324772648008983</c:v>
                </c:pt>
                <c:pt idx="3">
                  <c:v>-1.7244067150432099</c:v>
                </c:pt>
                <c:pt idx="4">
                  <c:v>-2.2416149476403269</c:v>
                </c:pt>
                <c:pt idx="5">
                  <c:v>-2.5644020100666527</c:v>
                </c:pt>
                <c:pt idx="6">
                  <c:v>-3.197086646005165</c:v>
                </c:pt>
              </c:numCache>
            </c:numRef>
          </c:val>
          <c:smooth val="0"/>
          <c:extLst>
            <c:ext xmlns:c16="http://schemas.microsoft.com/office/drawing/2014/chart" uri="{C3380CC4-5D6E-409C-BE32-E72D297353CC}">
              <c16:uniqueId val="{00000001-3B9E-4B8E-83C5-2FAA72B9AFEC}"/>
            </c:ext>
          </c:extLst>
        </c:ser>
        <c:ser>
          <c:idx val="2"/>
          <c:order val="2"/>
          <c:spPr>
            <a:ln w="76200" cap="rnd">
              <a:solidFill>
                <a:srgbClr val="4F81BD"/>
              </a:solidFill>
              <a:prstDash val="sysDot"/>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Data_posshock!$J$40:$J$46</c:f>
              <c:numCache>
                <c:formatCode>General</c:formatCode>
                <c:ptCount val="7"/>
                <c:pt idx="0">
                  <c:v>0</c:v>
                </c:pt>
                <c:pt idx="1">
                  <c:v>-4.39759570680242E-2</c:v>
                </c:pt>
                <c:pt idx="2">
                  <c:v>-0.11953664357676405</c:v>
                </c:pt>
                <c:pt idx="3">
                  <c:v>-0.68620619425741536</c:v>
                </c:pt>
                <c:pt idx="4">
                  <c:v>-0.74742278035936038</c:v>
                </c:pt>
                <c:pt idx="5">
                  <c:v>-0.68991758210823506</c:v>
                </c:pt>
                <c:pt idx="6">
                  <c:v>-1.1123793387520797</c:v>
                </c:pt>
              </c:numCache>
            </c:numRef>
          </c:val>
          <c:smooth val="0"/>
          <c:extLst>
            <c:ext xmlns:c16="http://schemas.microsoft.com/office/drawing/2014/chart" uri="{C3380CC4-5D6E-409C-BE32-E72D297353CC}">
              <c16:uniqueId val="{00000002-3B9E-4B8E-83C5-2FAA72B9AFEC}"/>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3B9E-4B8E-83C5-2FAA72B9AFEC}"/>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Data_nonae!$G$4:$G$10</c:f>
              <c:numCache>
                <c:formatCode>General</c:formatCode>
                <c:ptCount val="7"/>
                <c:pt idx="0">
                  <c:v>-1</c:v>
                </c:pt>
                <c:pt idx="1">
                  <c:v>0</c:v>
                </c:pt>
                <c:pt idx="2">
                  <c:v>1</c:v>
                </c:pt>
                <c:pt idx="3">
                  <c:v>2</c:v>
                </c:pt>
                <c:pt idx="4">
                  <c:v>3</c:v>
                </c:pt>
                <c:pt idx="5">
                  <c:v>4</c:v>
                </c:pt>
                <c:pt idx="6">
                  <c:v>5</c:v>
                </c:pt>
              </c:numCache>
            </c:numRef>
          </c:cat>
          <c:val>
            <c:numRef>
              <c:f>Data_nonae!$H$4:$H$10</c:f>
              <c:numCache>
                <c:formatCode>General</c:formatCode>
                <c:ptCount val="7"/>
                <c:pt idx="0">
                  <c:v>0</c:v>
                </c:pt>
                <c:pt idx="1">
                  <c:v>6.4087706466740918E-2</c:v>
                </c:pt>
                <c:pt idx="2">
                  <c:v>2.8481712021486598E-3</c:v>
                </c:pt>
                <c:pt idx="3">
                  <c:v>-0.1600217324524652</c:v>
                </c:pt>
                <c:pt idx="4">
                  <c:v>-0.15599440400395542</c:v>
                </c:pt>
                <c:pt idx="5">
                  <c:v>-0.30937899727933105</c:v>
                </c:pt>
                <c:pt idx="6">
                  <c:v>-0.34355591772068289</c:v>
                </c:pt>
              </c:numCache>
            </c:numRef>
          </c:val>
          <c:smooth val="0"/>
          <c:extLst>
            <c:ext xmlns:c16="http://schemas.microsoft.com/office/drawing/2014/chart" uri="{C3380CC4-5D6E-409C-BE32-E72D297353CC}">
              <c16:uniqueId val="{00000000-42B0-4DF8-8E99-15BBDD1E8E2C}"/>
            </c:ext>
          </c:extLst>
        </c:ser>
        <c:ser>
          <c:idx val="3"/>
          <c:order val="1"/>
          <c:spPr>
            <a:ln w="76200" cap="rnd">
              <a:solidFill>
                <a:srgbClr val="4F81BD"/>
              </a:solidFill>
              <a:prstDash val="sysDot"/>
              <a:round/>
            </a:ln>
            <a:effectLst/>
          </c:spPr>
          <c:marker>
            <c:symbol val="none"/>
          </c:marker>
          <c:cat>
            <c:numRef>
              <c:f>Data_nonae!$G$4:$G$10</c:f>
              <c:numCache>
                <c:formatCode>General</c:formatCode>
                <c:ptCount val="7"/>
                <c:pt idx="0">
                  <c:v>-1</c:v>
                </c:pt>
                <c:pt idx="1">
                  <c:v>0</c:v>
                </c:pt>
                <c:pt idx="2">
                  <c:v>1</c:v>
                </c:pt>
                <c:pt idx="3">
                  <c:v>2</c:v>
                </c:pt>
                <c:pt idx="4">
                  <c:v>3</c:v>
                </c:pt>
                <c:pt idx="5">
                  <c:v>4</c:v>
                </c:pt>
                <c:pt idx="6">
                  <c:v>5</c:v>
                </c:pt>
              </c:numCache>
            </c:numRef>
          </c:cat>
          <c:val>
            <c:numRef>
              <c:f>Data_nonae!$I$4:$I$10</c:f>
              <c:numCache>
                <c:formatCode>General</c:formatCode>
                <c:ptCount val="7"/>
                <c:pt idx="0">
                  <c:v>0</c:v>
                </c:pt>
                <c:pt idx="1">
                  <c:v>-0.11345681775318599</c:v>
                </c:pt>
                <c:pt idx="2">
                  <c:v>-0.25071714757516872</c:v>
                </c:pt>
                <c:pt idx="3">
                  <c:v>-0.4939594891092266</c:v>
                </c:pt>
                <c:pt idx="4">
                  <c:v>-0.52770720244491709</c:v>
                </c:pt>
                <c:pt idx="5">
                  <c:v>-0.72283942366453258</c:v>
                </c:pt>
                <c:pt idx="6">
                  <c:v>-0.76871032395716532</c:v>
                </c:pt>
              </c:numCache>
            </c:numRef>
          </c:val>
          <c:smooth val="0"/>
          <c:extLst>
            <c:ext xmlns:c16="http://schemas.microsoft.com/office/drawing/2014/chart" uri="{C3380CC4-5D6E-409C-BE32-E72D297353CC}">
              <c16:uniqueId val="{00000001-42B0-4DF8-8E99-15BBDD1E8E2C}"/>
            </c:ext>
          </c:extLst>
        </c:ser>
        <c:ser>
          <c:idx val="0"/>
          <c:order val="2"/>
          <c:spPr>
            <a:ln w="76200" cap="rnd">
              <a:solidFill>
                <a:schemeClr val="accent1"/>
              </a:solidFill>
              <a:prstDash val="sysDot"/>
              <a:round/>
            </a:ln>
            <a:effectLst/>
          </c:spPr>
          <c:marker>
            <c:symbol val="none"/>
          </c:marker>
          <c:cat>
            <c:numRef>
              <c:f>Data_nonae!$G$4:$G$10</c:f>
              <c:numCache>
                <c:formatCode>General</c:formatCode>
                <c:ptCount val="7"/>
                <c:pt idx="0">
                  <c:v>-1</c:v>
                </c:pt>
                <c:pt idx="1">
                  <c:v>0</c:v>
                </c:pt>
                <c:pt idx="2">
                  <c:v>1</c:v>
                </c:pt>
                <c:pt idx="3">
                  <c:v>2</c:v>
                </c:pt>
                <c:pt idx="4">
                  <c:v>3</c:v>
                </c:pt>
                <c:pt idx="5">
                  <c:v>4</c:v>
                </c:pt>
                <c:pt idx="6">
                  <c:v>5</c:v>
                </c:pt>
              </c:numCache>
            </c:numRef>
          </c:cat>
          <c:val>
            <c:numRef>
              <c:f>Data_nonae!$J$4:$J$10</c:f>
              <c:numCache>
                <c:formatCode>General</c:formatCode>
                <c:ptCount val="7"/>
                <c:pt idx="0">
                  <c:v>0</c:v>
                </c:pt>
                <c:pt idx="1">
                  <c:v>0.24163223068666784</c:v>
                </c:pt>
                <c:pt idx="2">
                  <c:v>0.25641348997946606</c:v>
                </c:pt>
                <c:pt idx="3">
                  <c:v>0.17391602420429608</c:v>
                </c:pt>
                <c:pt idx="4">
                  <c:v>0.21571839443700622</c:v>
                </c:pt>
                <c:pt idx="5">
                  <c:v>0.10408142910587043</c:v>
                </c:pt>
                <c:pt idx="6">
                  <c:v>8.1598488515799386E-2</c:v>
                </c:pt>
              </c:numCache>
            </c:numRef>
          </c:val>
          <c:smooth val="0"/>
          <c:extLst>
            <c:ext xmlns:c16="http://schemas.microsoft.com/office/drawing/2014/chart" uri="{C3380CC4-5D6E-409C-BE32-E72D297353CC}">
              <c16:uniqueId val="{00000002-42B0-4DF8-8E99-15BBDD1E8E2C}"/>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42B0-4DF8-8E99-15BBDD1E8E2C}"/>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Data_nonae!$G$40:$G$46</c:f>
              <c:numCache>
                <c:formatCode>General</c:formatCode>
                <c:ptCount val="7"/>
                <c:pt idx="0">
                  <c:v>-1</c:v>
                </c:pt>
                <c:pt idx="1">
                  <c:v>0</c:v>
                </c:pt>
                <c:pt idx="2">
                  <c:v>1</c:v>
                </c:pt>
                <c:pt idx="3">
                  <c:v>2</c:v>
                </c:pt>
                <c:pt idx="4">
                  <c:v>3</c:v>
                </c:pt>
                <c:pt idx="5">
                  <c:v>4</c:v>
                </c:pt>
                <c:pt idx="6">
                  <c:v>5</c:v>
                </c:pt>
              </c:numCache>
            </c:numRef>
          </c:cat>
          <c:val>
            <c:numRef>
              <c:f>Data_nonae!$H$40:$H$46</c:f>
              <c:numCache>
                <c:formatCode>General</c:formatCode>
                <c:ptCount val="7"/>
                <c:pt idx="0">
                  <c:v>0</c:v>
                </c:pt>
                <c:pt idx="1">
                  <c:v>0.14204840319938958</c:v>
                </c:pt>
                <c:pt idx="2">
                  <c:v>-3.1371612921240737E-2</c:v>
                </c:pt>
                <c:pt idx="3">
                  <c:v>-0.19021135117448867</c:v>
                </c:pt>
                <c:pt idx="4">
                  <c:v>-0.34696951361121608</c:v>
                </c:pt>
                <c:pt idx="5">
                  <c:v>-0.43885586316548292</c:v>
                </c:pt>
                <c:pt idx="6">
                  <c:v>-0.77027191187627608</c:v>
                </c:pt>
              </c:numCache>
            </c:numRef>
          </c:val>
          <c:smooth val="0"/>
          <c:extLst>
            <c:ext xmlns:c16="http://schemas.microsoft.com/office/drawing/2014/chart" uri="{C3380CC4-5D6E-409C-BE32-E72D297353CC}">
              <c16:uniqueId val="{00000000-5B67-4C07-A2EA-47833B44EBB8}"/>
            </c:ext>
          </c:extLst>
        </c:ser>
        <c:ser>
          <c:idx val="1"/>
          <c:order val="1"/>
          <c:spPr>
            <a:ln w="76200" cap="rnd">
              <a:solidFill>
                <a:srgbClr val="4F81BD"/>
              </a:solidFill>
              <a:prstDash val="sysDot"/>
              <a:round/>
            </a:ln>
            <a:effectLst/>
          </c:spPr>
          <c:marker>
            <c:symbol val="none"/>
          </c:marker>
          <c:cat>
            <c:numRef>
              <c:f>Data_nonae!$G$40:$G$46</c:f>
              <c:numCache>
                <c:formatCode>General</c:formatCode>
                <c:ptCount val="7"/>
                <c:pt idx="0">
                  <c:v>-1</c:v>
                </c:pt>
                <c:pt idx="1">
                  <c:v>0</c:v>
                </c:pt>
                <c:pt idx="2">
                  <c:v>1</c:v>
                </c:pt>
                <c:pt idx="3">
                  <c:v>2</c:v>
                </c:pt>
                <c:pt idx="4">
                  <c:v>3</c:v>
                </c:pt>
                <c:pt idx="5">
                  <c:v>4</c:v>
                </c:pt>
                <c:pt idx="6">
                  <c:v>5</c:v>
                </c:pt>
              </c:numCache>
            </c:numRef>
          </c:cat>
          <c:val>
            <c:numRef>
              <c:f>Data_nonae!$I$40:$I$46</c:f>
              <c:numCache>
                <c:formatCode>General</c:formatCode>
                <c:ptCount val="7"/>
                <c:pt idx="0">
                  <c:v>0</c:v>
                </c:pt>
                <c:pt idx="1">
                  <c:v>-0.15609483816350531</c:v>
                </c:pt>
                <c:pt idx="2">
                  <c:v>-0.44159631846116387</c:v>
                </c:pt>
                <c:pt idx="3">
                  <c:v>-0.61263892936820807</c:v>
                </c:pt>
                <c:pt idx="4">
                  <c:v>-0.71867322530479394</c:v>
                </c:pt>
                <c:pt idx="5">
                  <c:v>-0.92129036393555908</c:v>
                </c:pt>
                <c:pt idx="6">
                  <c:v>-1.341386077305573</c:v>
                </c:pt>
              </c:numCache>
            </c:numRef>
          </c:val>
          <c:smooth val="0"/>
          <c:extLst>
            <c:ext xmlns:c16="http://schemas.microsoft.com/office/drawing/2014/chart" uri="{C3380CC4-5D6E-409C-BE32-E72D297353CC}">
              <c16:uniqueId val="{00000001-5B67-4C07-A2EA-47833B44EBB8}"/>
            </c:ext>
          </c:extLst>
        </c:ser>
        <c:ser>
          <c:idx val="2"/>
          <c:order val="2"/>
          <c:spPr>
            <a:ln w="76200" cap="rnd">
              <a:solidFill>
                <a:srgbClr val="4F81BD"/>
              </a:solidFill>
              <a:prstDash val="sysDot"/>
              <a:round/>
            </a:ln>
            <a:effectLst/>
          </c:spPr>
          <c:marker>
            <c:symbol val="none"/>
          </c:marker>
          <c:cat>
            <c:numRef>
              <c:f>Data_nonae!$G$40:$G$46</c:f>
              <c:numCache>
                <c:formatCode>General</c:formatCode>
                <c:ptCount val="7"/>
                <c:pt idx="0">
                  <c:v>-1</c:v>
                </c:pt>
                <c:pt idx="1">
                  <c:v>0</c:v>
                </c:pt>
                <c:pt idx="2">
                  <c:v>1</c:v>
                </c:pt>
                <c:pt idx="3">
                  <c:v>2</c:v>
                </c:pt>
                <c:pt idx="4">
                  <c:v>3</c:v>
                </c:pt>
                <c:pt idx="5">
                  <c:v>4</c:v>
                </c:pt>
                <c:pt idx="6">
                  <c:v>5</c:v>
                </c:pt>
              </c:numCache>
            </c:numRef>
          </c:cat>
          <c:val>
            <c:numRef>
              <c:f>Data_nonae!$J$40:$J$46</c:f>
              <c:numCache>
                <c:formatCode>General</c:formatCode>
                <c:ptCount val="7"/>
                <c:pt idx="0">
                  <c:v>0</c:v>
                </c:pt>
                <c:pt idx="1">
                  <c:v>0.44019164456228449</c:v>
                </c:pt>
                <c:pt idx="2">
                  <c:v>0.37885309261868244</c:v>
                </c:pt>
                <c:pt idx="3">
                  <c:v>0.23221622701923078</c:v>
                </c:pt>
                <c:pt idx="4">
                  <c:v>2.4734198082361807E-2</c:v>
                </c:pt>
                <c:pt idx="5">
                  <c:v>4.3578637604593337E-2</c:v>
                </c:pt>
                <c:pt idx="6">
                  <c:v>-0.1991577464469792</c:v>
                </c:pt>
              </c:numCache>
            </c:numRef>
          </c:val>
          <c:smooth val="0"/>
          <c:extLst>
            <c:ext xmlns:c16="http://schemas.microsoft.com/office/drawing/2014/chart" uri="{C3380CC4-5D6E-409C-BE32-E72D297353CC}">
              <c16:uniqueId val="{00000002-5B67-4C07-A2EA-47833B44EBB8}"/>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5B67-4C07-A2EA-47833B44EBB8}"/>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Data_expansion!$G$4:$G$10</c:f>
              <c:numCache>
                <c:formatCode>General</c:formatCode>
                <c:ptCount val="7"/>
                <c:pt idx="0">
                  <c:v>-1</c:v>
                </c:pt>
                <c:pt idx="1">
                  <c:v>0</c:v>
                </c:pt>
                <c:pt idx="2">
                  <c:v>1</c:v>
                </c:pt>
                <c:pt idx="3">
                  <c:v>2</c:v>
                </c:pt>
                <c:pt idx="4">
                  <c:v>3</c:v>
                </c:pt>
                <c:pt idx="5">
                  <c:v>4</c:v>
                </c:pt>
                <c:pt idx="6">
                  <c:v>5</c:v>
                </c:pt>
              </c:numCache>
            </c:numRef>
          </c:cat>
          <c:val>
            <c:numRef>
              <c:f>Data_expansion!$H$4:$H$10</c:f>
              <c:numCache>
                <c:formatCode>General</c:formatCode>
                <c:ptCount val="7"/>
                <c:pt idx="0">
                  <c:v>0</c:v>
                </c:pt>
                <c:pt idx="1">
                  <c:v>-0.52281732400842007</c:v>
                </c:pt>
                <c:pt idx="2">
                  <c:v>-0.70590328002031888</c:v>
                </c:pt>
                <c:pt idx="3">
                  <c:v>-1.0622323983840645</c:v>
                </c:pt>
                <c:pt idx="4">
                  <c:v>-1.135664789873734</c:v>
                </c:pt>
                <c:pt idx="5">
                  <c:v>-1.1024219539202751</c:v>
                </c:pt>
                <c:pt idx="6">
                  <c:v>-1.0215659213952721</c:v>
                </c:pt>
              </c:numCache>
            </c:numRef>
          </c:val>
          <c:smooth val="0"/>
          <c:extLst>
            <c:ext xmlns:c16="http://schemas.microsoft.com/office/drawing/2014/chart" uri="{C3380CC4-5D6E-409C-BE32-E72D297353CC}">
              <c16:uniqueId val="{00000000-406C-4D9B-AFC9-7433225F5854}"/>
            </c:ext>
          </c:extLst>
        </c:ser>
        <c:ser>
          <c:idx val="3"/>
          <c:order val="1"/>
          <c:spPr>
            <a:ln w="76200" cap="rnd">
              <a:solidFill>
                <a:srgbClr val="4F81BD"/>
              </a:solidFill>
              <a:prstDash val="sysDot"/>
              <a:round/>
            </a:ln>
            <a:effectLst/>
          </c:spPr>
          <c:marker>
            <c:symbol val="none"/>
          </c:marker>
          <c:cat>
            <c:numRef>
              <c:f>Data_expansion!$G$4:$G$10</c:f>
              <c:numCache>
                <c:formatCode>General</c:formatCode>
                <c:ptCount val="7"/>
                <c:pt idx="0">
                  <c:v>-1</c:v>
                </c:pt>
                <c:pt idx="1">
                  <c:v>0</c:v>
                </c:pt>
                <c:pt idx="2">
                  <c:v>1</c:v>
                </c:pt>
                <c:pt idx="3">
                  <c:v>2</c:v>
                </c:pt>
                <c:pt idx="4">
                  <c:v>3</c:v>
                </c:pt>
                <c:pt idx="5">
                  <c:v>4</c:v>
                </c:pt>
                <c:pt idx="6">
                  <c:v>5</c:v>
                </c:pt>
              </c:numCache>
            </c:numRef>
          </c:cat>
          <c:val>
            <c:numRef>
              <c:f>Data_expansion!$I$4:$I$10</c:f>
              <c:numCache>
                <c:formatCode>General</c:formatCode>
                <c:ptCount val="7"/>
                <c:pt idx="0">
                  <c:v>0</c:v>
                </c:pt>
                <c:pt idx="1">
                  <c:v>-0.94720991132386423</c:v>
                </c:pt>
                <c:pt idx="2">
                  <c:v>-1.2781585661758663</c:v>
                </c:pt>
                <c:pt idx="3">
                  <c:v>-1.7168637676916756</c:v>
                </c:pt>
                <c:pt idx="4">
                  <c:v>-1.8461391147181503</c:v>
                </c:pt>
                <c:pt idx="5">
                  <c:v>-1.9423592927255993</c:v>
                </c:pt>
                <c:pt idx="6">
                  <c:v>-1.9459717766319271</c:v>
                </c:pt>
              </c:numCache>
            </c:numRef>
          </c:val>
          <c:smooth val="0"/>
          <c:extLst>
            <c:ext xmlns:c16="http://schemas.microsoft.com/office/drawing/2014/chart" uri="{C3380CC4-5D6E-409C-BE32-E72D297353CC}">
              <c16:uniqueId val="{00000001-406C-4D9B-AFC9-7433225F5854}"/>
            </c:ext>
          </c:extLst>
        </c:ser>
        <c:ser>
          <c:idx val="0"/>
          <c:order val="2"/>
          <c:spPr>
            <a:ln w="76200" cap="rnd">
              <a:solidFill>
                <a:schemeClr val="accent1"/>
              </a:solidFill>
              <a:prstDash val="sysDot"/>
              <a:round/>
            </a:ln>
            <a:effectLst/>
          </c:spPr>
          <c:marker>
            <c:symbol val="none"/>
          </c:marker>
          <c:cat>
            <c:numRef>
              <c:f>Data_expansion!$G$4:$G$10</c:f>
              <c:numCache>
                <c:formatCode>General</c:formatCode>
                <c:ptCount val="7"/>
                <c:pt idx="0">
                  <c:v>-1</c:v>
                </c:pt>
                <c:pt idx="1">
                  <c:v>0</c:v>
                </c:pt>
                <c:pt idx="2">
                  <c:v>1</c:v>
                </c:pt>
                <c:pt idx="3">
                  <c:v>2</c:v>
                </c:pt>
                <c:pt idx="4">
                  <c:v>3</c:v>
                </c:pt>
                <c:pt idx="5">
                  <c:v>4</c:v>
                </c:pt>
                <c:pt idx="6">
                  <c:v>5</c:v>
                </c:pt>
              </c:numCache>
            </c:numRef>
          </c:cat>
          <c:val>
            <c:numRef>
              <c:f>Data_expansion!$J$4:$J$10</c:f>
              <c:numCache>
                <c:formatCode>General</c:formatCode>
                <c:ptCount val="7"/>
                <c:pt idx="0">
                  <c:v>0</c:v>
                </c:pt>
                <c:pt idx="1">
                  <c:v>-9.8424736692975773E-2</c:v>
                </c:pt>
                <c:pt idx="2">
                  <c:v>-0.13364799386477141</c:v>
                </c:pt>
                <c:pt idx="3">
                  <c:v>-0.40760102907645329</c:v>
                </c:pt>
                <c:pt idx="4">
                  <c:v>-0.42519046502931784</c:v>
                </c:pt>
                <c:pt idx="5">
                  <c:v>-0.26248461511495053</c:v>
                </c:pt>
                <c:pt idx="6">
                  <c:v>-9.7160066158616915E-2</c:v>
                </c:pt>
              </c:numCache>
            </c:numRef>
          </c:val>
          <c:smooth val="0"/>
          <c:extLst>
            <c:ext xmlns:c16="http://schemas.microsoft.com/office/drawing/2014/chart" uri="{C3380CC4-5D6E-409C-BE32-E72D297353CC}">
              <c16:uniqueId val="{00000002-406C-4D9B-AFC9-7433225F5854}"/>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406C-4D9B-AFC9-7433225F5854}"/>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Data_expansion!$G$40:$G$46</c:f>
              <c:numCache>
                <c:formatCode>General</c:formatCode>
                <c:ptCount val="7"/>
                <c:pt idx="0">
                  <c:v>-1</c:v>
                </c:pt>
                <c:pt idx="1">
                  <c:v>0</c:v>
                </c:pt>
                <c:pt idx="2">
                  <c:v>1</c:v>
                </c:pt>
                <c:pt idx="3">
                  <c:v>2</c:v>
                </c:pt>
                <c:pt idx="4">
                  <c:v>3</c:v>
                </c:pt>
                <c:pt idx="5">
                  <c:v>4</c:v>
                </c:pt>
                <c:pt idx="6">
                  <c:v>5</c:v>
                </c:pt>
              </c:numCache>
            </c:numRef>
          </c:cat>
          <c:val>
            <c:numRef>
              <c:f>Data_expansion!$H$40:$H$46</c:f>
              <c:numCache>
                <c:formatCode>General</c:formatCode>
                <c:ptCount val="7"/>
                <c:pt idx="0">
                  <c:v>0</c:v>
                </c:pt>
                <c:pt idx="1">
                  <c:v>-0.84548630014769732</c:v>
                </c:pt>
                <c:pt idx="2">
                  <c:v>-1.3075050621081143</c:v>
                </c:pt>
                <c:pt idx="3">
                  <c:v>-1.8072370762892067</c:v>
                </c:pt>
                <c:pt idx="4">
                  <c:v>-1.9519886859185993</c:v>
                </c:pt>
                <c:pt idx="5">
                  <c:v>-1.8346836849309502</c:v>
                </c:pt>
                <c:pt idx="6">
                  <c:v>-1.7181736096858979</c:v>
                </c:pt>
              </c:numCache>
            </c:numRef>
          </c:val>
          <c:smooth val="0"/>
          <c:extLst>
            <c:ext xmlns:c16="http://schemas.microsoft.com/office/drawing/2014/chart" uri="{C3380CC4-5D6E-409C-BE32-E72D297353CC}">
              <c16:uniqueId val="{00000000-2E73-4171-989F-A58F227B13C9}"/>
            </c:ext>
          </c:extLst>
        </c:ser>
        <c:ser>
          <c:idx val="1"/>
          <c:order val="1"/>
          <c:spPr>
            <a:ln w="76200" cap="rnd">
              <a:solidFill>
                <a:srgbClr val="4F81BD"/>
              </a:solidFill>
              <a:prstDash val="sysDot"/>
              <a:round/>
            </a:ln>
            <a:effectLst/>
          </c:spPr>
          <c:marker>
            <c:symbol val="none"/>
          </c:marker>
          <c:cat>
            <c:numRef>
              <c:f>Data_expansion!$G$40:$G$46</c:f>
              <c:numCache>
                <c:formatCode>General</c:formatCode>
                <c:ptCount val="7"/>
                <c:pt idx="0">
                  <c:v>-1</c:v>
                </c:pt>
                <c:pt idx="1">
                  <c:v>0</c:v>
                </c:pt>
                <c:pt idx="2">
                  <c:v>1</c:v>
                </c:pt>
                <c:pt idx="3">
                  <c:v>2</c:v>
                </c:pt>
                <c:pt idx="4">
                  <c:v>3</c:v>
                </c:pt>
                <c:pt idx="5">
                  <c:v>4</c:v>
                </c:pt>
                <c:pt idx="6">
                  <c:v>5</c:v>
                </c:pt>
              </c:numCache>
            </c:numRef>
          </c:cat>
          <c:val>
            <c:numRef>
              <c:f>Data_expansion!$I$40:$I$46</c:f>
              <c:numCache>
                <c:formatCode>General</c:formatCode>
                <c:ptCount val="7"/>
                <c:pt idx="0">
                  <c:v>0</c:v>
                </c:pt>
                <c:pt idx="1">
                  <c:v>-1.4364749295565633</c:v>
                </c:pt>
                <c:pt idx="2">
                  <c:v>-2.3643582987387117</c:v>
                </c:pt>
                <c:pt idx="3">
                  <c:v>-2.732699021266018</c:v>
                </c:pt>
                <c:pt idx="4">
                  <c:v>-3.0562684530669926</c:v>
                </c:pt>
                <c:pt idx="5">
                  <c:v>-3.0927679051355903</c:v>
                </c:pt>
                <c:pt idx="6">
                  <c:v>-3.0502140280697807</c:v>
                </c:pt>
              </c:numCache>
            </c:numRef>
          </c:val>
          <c:smooth val="0"/>
          <c:extLst>
            <c:ext xmlns:c16="http://schemas.microsoft.com/office/drawing/2014/chart" uri="{C3380CC4-5D6E-409C-BE32-E72D297353CC}">
              <c16:uniqueId val="{00000001-2E73-4171-989F-A58F227B13C9}"/>
            </c:ext>
          </c:extLst>
        </c:ser>
        <c:ser>
          <c:idx val="2"/>
          <c:order val="2"/>
          <c:spPr>
            <a:ln w="76200" cap="rnd">
              <a:solidFill>
                <a:srgbClr val="4F81BD"/>
              </a:solidFill>
              <a:prstDash val="sysDot"/>
              <a:round/>
            </a:ln>
            <a:effectLst/>
          </c:spPr>
          <c:marker>
            <c:symbol val="none"/>
          </c:marker>
          <c:cat>
            <c:numRef>
              <c:f>Data_expansion!$G$40:$G$46</c:f>
              <c:numCache>
                <c:formatCode>General</c:formatCode>
                <c:ptCount val="7"/>
                <c:pt idx="0">
                  <c:v>-1</c:v>
                </c:pt>
                <c:pt idx="1">
                  <c:v>0</c:v>
                </c:pt>
                <c:pt idx="2">
                  <c:v>1</c:v>
                </c:pt>
                <c:pt idx="3">
                  <c:v>2</c:v>
                </c:pt>
                <c:pt idx="4">
                  <c:v>3</c:v>
                </c:pt>
                <c:pt idx="5">
                  <c:v>4</c:v>
                </c:pt>
                <c:pt idx="6">
                  <c:v>5</c:v>
                </c:pt>
              </c:numCache>
            </c:numRef>
          </c:cat>
          <c:val>
            <c:numRef>
              <c:f>Data_expansion!$J$40:$J$46</c:f>
              <c:numCache>
                <c:formatCode>General</c:formatCode>
                <c:ptCount val="7"/>
                <c:pt idx="0">
                  <c:v>0</c:v>
                </c:pt>
                <c:pt idx="1">
                  <c:v>-0.25449767073883117</c:v>
                </c:pt>
                <c:pt idx="2">
                  <c:v>-0.25065182547751713</c:v>
                </c:pt>
                <c:pt idx="3">
                  <c:v>-0.88177513131239538</c:v>
                </c:pt>
                <c:pt idx="4">
                  <c:v>-0.84770891877020604</c:v>
                </c:pt>
                <c:pt idx="5">
                  <c:v>-0.5765994647263103</c:v>
                </c:pt>
                <c:pt idx="6">
                  <c:v>-0.38613319130201457</c:v>
                </c:pt>
              </c:numCache>
            </c:numRef>
          </c:val>
          <c:smooth val="0"/>
          <c:extLst>
            <c:ext xmlns:c16="http://schemas.microsoft.com/office/drawing/2014/chart" uri="{C3380CC4-5D6E-409C-BE32-E72D297353CC}">
              <c16:uniqueId val="{00000002-2E73-4171-989F-A58F227B13C9}"/>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2E73-4171-989F-A58F227B13C9}"/>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Data_recession!$G$4:$G$10</c:f>
              <c:numCache>
                <c:formatCode>General</c:formatCode>
                <c:ptCount val="7"/>
                <c:pt idx="0">
                  <c:v>-1</c:v>
                </c:pt>
                <c:pt idx="1">
                  <c:v>0</c:v>
                </c:pt>
                <c:pt idx="2">
                  <c:v>1</c:v>
                </c:pt>
                <c:pt idx="3">
                  <c:v>2</c:v>
                </c:pt>
                <c:pt idx="4">
                  <c:v>3</c:v>
                </c:pt>
                <c:pt idx="5">
                  <c:v>4</c:v>
                </c:pt>
                <c:pt idx="6">
                  <c:v>5</c:v>
                </c:pt>
              </c:numCache>
            </c:numRef>
          </c:cat>
          <c:val>
            <c:numRef>
              <c:f>Data_recession!$H$4:$H$10</c:f>
              <c:numCache>
                <c:formatCode>General</c:formatCode>
                <c:ptCount val="7"/>
                <c:pt idx="0">
                  <c:v>0</c:v>
                </c:pt>
                <c:pt idx="1">
                  <c:v>0.641133403574489</c:v>
                </c:pt>
                <c:pt idx="2">
                  <c:v>0.69104664988126596</c:v>
                </c:pt>
                <c:pt idx="3">
                  <c:v>0.67220107148811215</c:v>
                </c:pt>
                <c:pt idx="4">
                  <c:v>0.72444938029535111</c:v>
                </c:pt>
                <c:pt idx="5">
                  <c:v>0.36846057411208749</c:v>
                </c:pt>
                <c:pt idx="6">
                  <c:v>0.21739759486606341</c:v>
                </c:pt>
              </c:numCache>
            </c:numRef>
          </c:val>
          <c:smooth val="0"/>
          <c:extLst>
            <c:ext xmlns:c16="http://schemas.microsoft.com/office/drawing/2014/chart" uri="{C3380CC4-5D6E-409C-BE32-E72D297353CC}">
              <c16:uniqueId val="{00000000-AAD5-4D3D-95FE-F24B72DB6DC5}"/>
            </c:ext>
          </c:extLst>
        </c:ser>
        <c:ser>
          <c:idx val="3"/>
          <c:order val="1"/>
          <c:spPr>
            <a:ln w="76200" cap="rnd">
              <a:solidFill>
                <a:srgbClr val="4F81BD"/>
              </a:solidFill>
              <a:prstDash val="sysDot"/>
              <a:round/>
            </a:ln>
            <a:effectLst/>
          </c:spPr>
          <c:marker>
            <c:symbol val="none"/>
          </c:marker>
          <c:cat>
            <c:numRef>
              <c:f>Data_recession!$G$4:$G$10</c:f>
              <c:numCache>
                <c:formatCode>General</c:formatCode>
                <c:ptCount val="7"/>
                <c:pt idx="0">
                  <c:v>-1</c:v>
                </c:pt>
                <c:pt idx="1">
                  <c:v>0</c:v>
                </c:pt>
                <c:pt idx="2">
                  <c:v>1</c:v>
                </c:pt>
                <c:pt idx="3">
                  <c:v>2</c:v>
                </c:pt>
                <c:pt idx="4">
                  <c:v>3</c:v>
                </c:pt>
                <c:pt idx="5">
                  <c:v>4</c:v>
                </c:pt>
                <c:pt idx="6">
                  <c:v>5</c:v>
                </c:pt>
              </c:numCache>
            </c:numRef>
          </c:cat>
          <c:val>
            <c:numRef>
              <c:f>Data_recession!$I$4:$I$10</c:f>
              <c:numCache>
                <c:formatCode>General</c:formatCode>
                <c:ptCount val="7"/>
                <c:pt idx="0">
                  <c:v>0</c:v>
                </c:pt>
                <c:pt idx="1">
                  <c:v>0.10845055278466594</c:v>
                </c:pt>
                <c:pt idx="2">
                  <c:v>4.5276472664382561E-3</c:v>
                </c:pt>
                <c:pt idx="3">
                  <c:v>-0.19570178086139722</c:v>
                </c:pt>
                <c:pt idx="4">
                  <c:v>-0.17445249136530608</c:v>
                </c:pt>
                <c:pt idx="5">
                  <c:v>-0.57435062774636314</c:v>
                </c:pt>
                <c:pt idx="6">
                  <c:v>-0.69200827717792246</c:v>
                </c:pt>
              </c:numCache>
            </c:numRef>
          </c:val>
          <c:smooth val="0"/>
          <c:extLst>
            <c:ext xmlns:c16="http://schemas.microsoft.com/office/drawing/2014/chart" uri="{C3380CC4-5D6E-409C-BE32-E72D297353CC}">
              <c16:uniqueId val="{00000001-AAD5-4D3D-95FE-F24B72DB6DC5}"/>
            </c:ext>
          </c:extLst>
        </c:ser>
        <c:ser>
          <c:idx val="0"/>
          <c:order val="2"/>
          <c:spPr>
            <a:ln w="76200" cap="rnd">
              <a:solidFill>
                <a:schemeClr val="accent1"/>
              </a:solidFill>
              <a:prstDash val="sysDot"/>
              <a:round/>
            </a:ln>
            <a:effectLst/>
          </c:spPr>
          <c:marker>
            <c:symbol val="none"/>
          </c:marker>
          <c:cat>
            <c:numRef>
              <c:f>Data_recession!$G$4:$G$10</c:f>
              <c:numCache>
                <c:formatCode>General</c:formatCode>
                <c:ptCount val="7"/>
                <c:pt idx="0">
                  <c:v>-1</c:v>
                </c:pt>
                <c:pt idx="1">
                  <c:v>0</c:v>
                </c:pt>
                <c:pt idx="2">
                  <c:v>1</c:v>
                </c:pt>
                <c:pt idx="3">
                  <c:v>2</c:v>
                </c:pt>
                <c:pt idx="4">
                  <c:v>3</c:v>
                </c:pt>
                <c:pt idx="5">
                  <c:v>4</c:v>
                </c:pt>
                <c:pt idx="6">
                  <c:v>5</c:v>
                </c:pt>
              </c:numCache>
            </c:numRef>
          </c:cat>
          <c:val>
            <c:numRef>
              <c:f>Data_recession!$J$4:$J$10</c:f>
              <c:numCache>
                <c:formatCode>General</c:formatCode>
                <c:ptCount val="7"/>
                <c:pt idx="0">
                  <c:v>0</c:v>
                </c:pt>
                <c:pt idx="1">
                  <c:v>1.173816254364312</c:v>
                </c:pt>
                <c:pt idx="2">
                  <c:v>1.3775656524960938</c:v>
                </c:pt>
                <c:pt idx="3">
                  <c:v>1.5401039238376217</c:v>
                </c:pt>
                <c:pt idx="4">
                  <c:v>1.6233512519560083</c:v>
                </c:pt>
                <c:pt idx="5">
                  <c:v>1.3112717759705381</c:v>
                </c:pt>
                <c:pt idx="6">
                  <c:v>1.1268034669100493</c:v>
                </c:pt>
              </c:numCache>
            </c:numRef>
          </c:val>
          <c:smooth val="0"/>
          <c:extLst>
            <c:ext xmlns:c16="http://schemas.microsoft.com/office/drawing/2014/chart" uri="{C3380CC4-5D6E-409C-BE32-E72D297353CC}">
              <c16:uniqueId val="{00000002-AAD5-4D3D-95FE-F24B72DB6DC5}"/>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AAD5-4D3D-95FE-F24B72DB6DC5}"/>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Data_recession!$G$40:$G$46</c:f>
              <c:numCache>
                <c:formatCode>General</c:formatCode>
                <c:ptCount val="7"/>
                <c:pt idx="0">
                  <c:v>-1</c:v>
                </c:pt>
                <c:pt idx="1">
                  <c:v>0</c:v>
                </c:pt>
                <c:pt idx="2">
                  <c:v>1</c:v>
                </c:pt>
                <c:pt idx="3">
                  <c:v>2</c:v>
                </c:pt>
                <c:pt idx="4">
                  <c:v>3</c:v>
                </c:pt>
                <c:pt idx="5">
                  <c:v>4</c:v>
                </c:pt>
                <c:pt idx="6">
                  <c:v>5</c:v>
                </c:pt>
              </c:numCache>
            </c:numRef>
          </c:cat>
          <c:val>
            <c:numRef>
              <c:f>Data_recession!$H$40:$H$46</c:f>
              <c:numCache>
                <c:formatCode>General</c:formatCode>
                <c:ptCount val="7"/>
                <c:pt idx="0">
                  <c:v>0</c:v>
                </c:pt>
                <c:pt idx="1">
                  <c:v>0.95346762270927432</c:v>
                </c:pt>
                <c:pt idx="2">
                  <c:v>1.0268945753227918</c:v>
                </c:pt>
                <c:pt idx="3">
                  <c:v>1.0456604826785625</c:v>
                </c:pt>
                <c:pt idx="4">
                  <c:v>0.88280072977803647</c:v>
                </c:pt>
                <c:pt idx="5">
                  <c:v>0.57671335734240714</c:v>
                </c:pt>
                <c:pt idx="6">
                  <c:v>4.3115957721741871E-2</c:v>
                </c:pt>
              </c:numCache>
            </c:numRef>
          </c:val>
          <c:smooth val="0"/>
          <c:extLst>
            <c:ext xmlns:c16="http://schemas.microsoft.com/office/drawing/2014/chart" uri="{C3380CC4-5D6E-409C-BE32-E72D297353CC}">
              <c16:uniqueId val="{00000000-5001-49A2-ACE8-5123FF397126}"/>
            </c:ext>
          </c:extLst>
        </c:ser>
        <c:ser>
          <c:idx val="1"/>
          <c:order val="1"/>
          <c:spPr>
            <a:ln w="76200" cap="rnd">
              <a:solidFill>
                <a:srgbClr val="4F81BD"/>
              </a:solidFill>
              <a:prstDash val="sysDot"/>
              <a:round/>
            </a:ln>
            <a:effectLst/>
          </c:spPr>
          <c:marker>
            <c:symbol val="none"/>
          </c:marker>
          <c:cat>
            <c:numRef>
              <c:f>Data_recession!$G$40:$G$46</c:f>
              <c:numCache>
                <c:formatCode>General</c:formatCode>
                <c:ptCount val="7"/>
                <c:pt idx="0">
                  <c:v>-1</c:v>
                </c:pt>
                <c:pt idx="1">
                  <c:v>0</c:v>
                </c:pt>
                <c:pt idx="2">
                  <c:v>1</c:v>
                </c:pt>
                <c:pt idx="3">
                  <c:v>2</c:v>
                </c:pt>
                <c:pt idx="4">
                  <c:v>3</c:v>
                </c:pt>
                <c:pt idx="5">
                  <c:v>4</c:v>
                </c:pt>
                <c:pt idx="6">
                  <c:v>5</c:v>
                </c:pt>
              </c:numCache>
            </c:numRef>
          </c:cat>
          <c:val>
            <c:numRef>
              <c:f>Data_recession!$I$40:$I$46</c:f>
              <c:numCache>
                <c:formatCode>General</c:formatCode>
                <c:ptCount val="7"/>
                <c:pt idx="0">
                  <c:v>0</c:v>
                </c:pt>
                <c:pt idx="1">
                  <c:v>0.39998363445188662</c:v>
                </c:pt>
                <c:pt idx="2">
                  <c:v>0.22272316350610369</c:v>
                </c:pt>
                <c:pt idx="3">
                  <c:v>0.17613690408608501</c:v>
                </c:pt>
                <c:pt idx="4">
                  <c:v>-0.15245044250117992</c:v>
                </c:pt>
                <c:pt idx="5">
                  <c:v>-0.61667951231540918</c:v>
                </c:pt>
                <c:pt idx="6">
                  <c:v>-1.1029038534317286</c:v>
                </c:pt>
              </c:numCache>
            </c:numRef>
          </c:val>
          <c:smooth val="0"/>
          <c:extLst>
            <c:ext xmlns:c16="http://schemas.microsoft.com/office/drawing/2014/chart" uri="{C3380CC4-5D6E-409C-BE32-E72D297353CC}">
              <c16:uniqueId val="{00000001-5001-49A2-ACE8-5123FF397126}"/>
            </c:ext>
          </c:extLst>
        </c:ser>
        <c:ser>
          <c:idx val="2"/>
          <c:order val="2"/>
          <c:spPr>
            <a:ln w="76200" cap="rnd">
              <a:solidFill>
                <a:srgbClr val="4F81BD"/>
              </a:solidFill>
              <a:prstDash val="sysDot"/>
              <a:round/>
            </a:ln>
            <a:effectLst/>
          </c:spPr>
          <c:marker>
            <c:symbol val="none"/>
          </c:marker>
          <c:cat>
            <c:numRef>
              <c:f>Data_recession!$G$40:$G$46</c:f>
              <c:numCache>
                <c:formatCode>General</c:formatCode>
                <c:ptCount val="7"/>
                <c:pt idx="0">
                  <c:v>-1</c:v>
                </c:pt>
                <c:pt idx="1">
                  <c:v>0</c:v>
                </c:pt>
                <c:pt idx="2">
                  <c:v>1</c:v>
                </c:pt>
                <c:pt idx="3">
                  <c:v>2</c:v>
                </c:pt>
                <c:pt idx="4">
                  <c:v>3</c:v>
                </c:pt>
                <c:pt idx="5">
                  <c:v>4</c:v>
                </c:pt>
                <c:pt idx="6">
                  <c:v>5</c:v>
                </c:pt>
              </c:numCache>
            </c:numRef>
          </c:cat>
          <c:val>
            <c:numRef>
              <c:f>Data_recession!$J$40:$J$46</c:f>
              <c:numCache>
                <c:formatCode>General</c:formatCode>
                <c:ptCount val="7"/>
                <c:pt idx="0">
                  <c:v>0</c:v>
                </c:pt>
                <c:pt idx="1">
                  <c:v>1.5069516109666619</c:v>
                </c:pt>
                <c:pt idx="2">
                  <c:v>1.8310659871394801</c:v>
                </c:pt>
                <c:pt idx="3">
                  <c:v>1.9151840612710396</c:v>
                </c:pt>
                <c:pt idx="4">
                  <c:v>1.9180519020572526</c:v>
                </c:pt>
                <c:pt idx="5">
                  <c:v>1.7701062270002232</c:v>
                </c:pt>
                <c:pt idx="6">
                  <c:v>1.1891357688752124</c:v>
                </c:pt>
              </c:numCache>
            </c:numRef>
          </c:val>
          <c:smooth val="0"/>
          <c:extLst>
            <c:ext xmlns:c16="http://schemas.microsoft.com/office/drawing/2014/chart" uri="{C3380CC4-5D6E-409C-BE32-E72D297353CC}">
              <c16:uniqueId val="{00000002-5001-49A2-ACE8-5123FF397126}"/>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5001-49A2-ACE8-5123FF397126}"/>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spPr>
            <a:ln w="76200" cap="rnd">
              <a:solidFill>
                <a:schemeClr val="tx2"/>
              </a:solidFill>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Data_VAR!$H$4:$H$10</c:f>
              <c:numCache>
                <c:formatCode>General</c:formatCode>
                <c:ptCount val="7"/>
                <c:pt idx="0">
                  <c:v>0</c:v>
                </c:pt>
                <c:pt idx="1">
                  <c:v>0</c:v>
                </c:pt>
                <c:pt idx="2">
                  <c:v>-0.13665480191999999</c:v>
                </c:pt>
                <c:pt idx="3">
                  <c:v>-0.57322747439999999</c:v>
                </c:pt>
                <c:pt idx="4">
                  <c:v>-0.64845331488000002</c:v>
                </c:pt>
                <c:pt idx="5">
                  <c:v>-0.67542657839999998</c:v>
                </c:pt>
                <c:pt idx="6">
                  <c:v>-0.68703347663999992</c:v>
                </c:pt>
              </c:numCache>
            </c:numRef>
          </c:val>
          <c:smooth val="0"/>
          <c:extLst>
            <c:ext xmlns:c16="http://schemas.microsoft.com/office/drawing/2014/chart" uri="{C3380CC4-5D6E-409C-BE32-E72D297353CC}">
              <c16:uniqueId val="{00000000-AEE6-428B-B23C-6025A08717F2}"/>
            </c:ext>
          </c:extLst>
        </c:ser>
        <c:ser>
          <c:idx val="1"/>
          <c:order val="1"/>
          <c:spPr>
            <a:ln w="76200" cap="rnd">
              <a:solidFill>
                <a:srgbClr val="C00000"/>
              </a:solidFill>
              <a:prstDash val="dash"/>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1-AEE6-428B-B23C-6025A08717F2}"/>
            </c:ext>
          </c:extLst>
        </c:ser>
        <c:ser>
          <c:idx val="0"/>
          <c:order val="2"/>
          <c:spPr>
            <a:ln w="76200" cap="rnd">
              <a:solidFill>
                <a:schemeClr val="accent1"/>
              </a:solidFill>
              <a:prstDash val="sysDot"/>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Data_baseline!$J$4:$J$10</c:f>
              <c:numCache>
                <c:formatCode>General</c:formatCode>
                <c:ptCount val="7"/>
                <c:pt idx="0">
                  <c:v>0</c:v>
                </c:pt>
                <c:pt idx="1">
                  <c:v>0.20275167799619984</c:v>
                </c:pt>
                <c:pt idx="2">
                  <c:v>0.17832586052679086</c:v>
                </c:pt>
                <c:pt idx="3">
                  <c:v>4.1211180647875184E-2</c:v>
                </c:pt>
                <c:pt idx="4">
                  <c:v>7.3766304492428908E-2</c:v>
                </c:pt>
                <c:pt idx="5">
                  <c:v>-5.3107792947479519E-2</c:v>
                </c:pt>
                <c:pt idx="6">
                  <c:v>-5.7549141396048442E-2</c:v>
                </c:pt>
              </c:numCache>
            </c:numRef>
          </c:val>
          <c:smooth val="0"/>
          <c:extLst>
            <c:ext xmlns:c16="http://schemas.microsoft.com/office/drawing/2014/chart" uri="{C3380CC4-5D6E-409C-BE32-E72D297353CC}">
              <c16:uniqueId val="{00000002-AEE6-428B-B23C-6025A08717F2}"/>
            </c:ext>
          </c:extLst>
        </c:ser>
        <c:ser>
          <c:idx val="3"/>
          <c:order val="3"/>
          <c:spPr>
            <a:ln w="76200" cap="rnd">
              <a:solidFill>
                <a:schemeClr val="accent1"/>
              </a:solidFill>
              <a:prstDash val="sysDot"/>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Data_baseline!$I$4:$I$10</c:f>
              <c:numCache>
                <c:formatCode>General</c:formatCode>
                <c:ptCount val="7"/>
                <c:pt idx="0">
                  <c:v>0</c:v>
                </c:pt>
                <c:pt idx="1">
                  <c:v>-0.10710651263501518</c:v>
                </c:pt>
                <c:pt idx="2">
                  <c:v>-0.23752990236681046</c:v>
                </c:pt>
                <c:pt idx="3">
                  <c:v>-0.49893709714919604</c:v>
                </c:pt>
                <c:pt idx="4">
                  <c:v>-0.55530502299763262</c:v>
                </c:pt>
                <c:pt idx="5">
                  <c:v>-0.75685219308730123</c:v>
                </c:pt>
                <c:pt idx="6">
                  <c:v>-0.81067540029452467</c:v>
                </c:pt>
              </c:numCache>
            </c:numRef>
          </c:val>
          <c:smooth val="0"/>
          <c:extLst>
            <c:ext xmlns:c16="http://schemas.microsoft.com/office/drawing/2014/chart" uri="{C3380CC4-5D6E-409C-BE32-E72D297353CC}">
              <c16:uniqueId val="{00000003-AEE6-428B-B23C-6025A08717F2}"/>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76200" cap="rnd">
              <a:solidFill>
                <a:schemeClr val="tx2"/>
              </a:solidFill>
              <a:round/>
            </a:ln>
            <a:effectLst/>
          </c:spPr>
          <c:marker>
            <c:symbol val="none"/>
          </c:marker>
          <c:cat>
            <c:numRef>
              <c:f>Data_baseline!$G$40:$G$46</c:f>
              <c:numCache>
                <c:formatCode>General</c:formatCode>
                <c:ptCount val="7"/>
                <c:pt idx="0">
                  <c:v>-1</c:v>
                </c:pt>
                <c:pt idx="1">
                  <c:v>0</c:v>
                </c:pt>
                <c:pt idx="2">
                  <c:v>1</c:v>
                </c:pt>
                <c:pt idx="3">
                  <c:v>2</c:v>
                </c:pt>
                <c:pt idx="4">
                  <c:v>3</c:v>
                </c:pt>
                <c:pt idx="5">
                  <c:v>4</c:v>
                </c:pt>
                <c:pt idx="6">
                  <c:v>5</c:v>
                </c:pt>
              </c:numCache>
            </c:numRef>
          </c:cat>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0-0031-47A5-BED9-FC353C7BE565}"/>
            </c:ext>
          </c:extLst>
        </c:ser>
        <c:ser>
          <c:idx val="1"/>
          <c:order val="1"/>
          <c:spPr>
            <a:ln w="76200" cap="rnd">
              <a:solidFill>
                <a:schemeClr val="accent1"/>
              </a:solidFill>
              <a:prstDash val="sysDot"/>
              <a:round/>
            </a:ln>
            <a:effectLst/>
          </c:spPr>
          <c:marker>
            <c:symbol val="none"/>
          </c:marker>
          <c:cat>
            <c:numRef>
              <c:f>Data_baseline!$G$40:$G$46</c:f>
              <c:numCache>
                <c:formatCode>General</c:formatCode>
                <c:ptCount val="7"/>
                <c:pt idx="0">
                  <c:v>-1</c:v>
                </c:pt>
                <c:pt idx="1">
                  <c:v>0</c:v>
                </c:pt>
                <c:pt idx="2">
                  <c:v>1</c:v>
                </c:pt>
                <c:pt idx="3">
                  <c:v>2</c:v>
                </c:pt>
                <c:pt idx="4">
                  <c:v>3</c:v>
                </c:pt>
                <c:pt idx="5">
                  <c:v>4</c:v>
                </c:pt>
                <c:pt idx="6">
                  <c:v>5</c:v>
                </c:pt>
              </c:numCache>
            </c:numRef>
          </c:cat>
          <c:val>
            <c:numRef>
              <c:f>Data_baseline!$I$40:$I$46</c:f>
              <c:numCache>
                <c:formatCode>General</c:formatCode>
                <c:ptCount val="7"/>
                <c:pt idx="0">
                  <c:v>0</c:v>
                </c:pt>
                <c:pt idx="1">
                  <c:v>-0.16627791080777371</c:v>
                </c:pt>
                <c:pt idx="2">
                  <c:v>-0.43342094358338884</c:v>
                </c:pt>
                <c:pt idx="3">
                  <c:v>-0.68705975129738683</c:v>
                </c:pt>
                <c:pt idx="4">
                  <c:v>-0.8126069075325737</c:v>
                </c:pt>
                <c:pt idx="5">
                  <c:v>-0.973896379978898</c:v>
                </c:pt>
                <c:pt idx="6">
                  <c:v>-1.2612851068540414</c:v>
                </c:pt>
              </c:numCache>
            </c:numRef>
          </c:val>
          <c:smooth val="0"/>
          <c:extLst>
            <c:ext xmlns:c16="http://schemas.microsoft.com/office/drawing/2014/chart" uri="{C3380CC4-5D6E-409C-BE32-E72D297353CC}">
              <c16:uniqueId val="{00000001-0031-47A5-BED9-FC353C7BE565}"/>
            </c:ext>
          </c:extLst>
        </c:ser>
        <c:ser>
          <c:idx val="2"/>
          <c:order val="2"/>
          <c:spPr>
            <a:ln w="76200" cap="rnd">
              <a:solidFill>
                <a:schemeClr val="accent1"/>
              </a:solidFill>
              <a:prstDash val="sysDot"/>
              <a:round/>
            </a:ln>
            <a:effectLst/>
          </c:spPr>
          <c:marker>
            <c:symbol val="none"/>
          </c:marker>
          <c:cat>
            <c:numRef>
              <c:f>Data_baseline!$G$40:$G$46</c:f>
              <c:numCache>
                <c:formatCode>General</c:formatCode>
                <c:ptCount val="7"/>
                <c:pt idx="0">
                  <c:v>-1</c:v>
                </c:pt>
                <c:pt idx="1">
                  <c:v>0</c:v>
                </c:pt>
                <c:pt idx="2">
                  <c:v>1</c:v>
                </c:pt>
                <c:pt idx="3">
                  <c:v>2</c:v>
                </c:pt>
                <c:pt idx="4">
                  <c:v>3</c:v>
                </c:pt>
                <c:pt idx="5">
                  <c:v>4</c:v>
                </c:pt>
                <c:pt idx="6">
                  <c:v>5</c:v>
                </c:pt>
              </c:numCache>
            </c:numRef>
          </c:cat>
          <c:val>
            <c:numRef>
              <c:f>Data_baseline!$J$40:$J$46</c:f>
              <c:numCache>
                <c:formatCode>General</c:formatCode>
                <c:ptCount val="7"/>
                <c:pt idx="0">
                  <c:v>0</c:v>
                </c:pt>
                <c:pt idx="1">
                  <c:v>0.27400921503123665</c:v>
                </c:pt>
                <c:pt idx="2">
                  <c:v>0.14044727518179362</c:v>
                </c:pt>
                <c:pt idx="3">
                  <c:v>-9.4320385259909087E-2</c:v>
                </c:pt>
                <c:pt idx="4">
                  <c:v>-0.28030874069833661</c:v>
                </c:pt>
                <c:pt idx="5">
                  <c:v>-0.31825023068269809</c:v>
                </c:pt>
                <c:pt idx="6">
                  <c:v>-0.44513016248578813</c:v>
                </c:pt>
              </c:numCache>
            </c:numRef>
          </c:val>
          <c:smooth val="0"/>
          <c:extLst>
            <c:ext xmlns:c16="http://schemas.microsoft.com/office/drawing/2014/chart" uri="{C3380CC4-5D6E-409C-BE32-E72D297353CC}">
              <c16:uniqueId val="{00000002-0031-47A5-BED9-FC353C7BE565}"/>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spPr>
            <a:ln w="76200" cap="rnd">
              <a:solidFill>
                <a:schemeClr val="tx2"/>
              </a:solidFill>
              <a:round/>
            </a:ln>
            <a:effectLst/>
          </c:spPr>
          <c:marker>
            <c:symbol val="none"/>
          </c:marker>
          <c:cat>
            <c:numRef>
              <c:f>Data_IV!$G$4:$G$10</c:f>
              <c:numCache>
                <c:formatCode>General</c:formatCode>
                <c:ptCount val="7"/>
                <c:pt idx="0">
                  <c:v>-1</c:v>
                </c:pt>
                <c:pt idx="1">
                  <c:v>0</c:v>
                </c:pt>
                <c:pt idx="2">
                  <c:v>1</c:v>
                </c:pt>
                <c:pt idx="3">
                  <c:v>2</c:v>
                </c:pt>
                <c:pt idx="4">
                  <c:v>3</c:v>
                </c:pt>
                <c:pt idx="5">
                  <c:v>4</c:v>
                </c:pt>
                <c:pt idx="6">
                  <c:v>5</c:v>
                </c:pt>
              </c:numCache>
            </c:numRef>
          </c:cat>
          <c:val>
            <c:numRef>
              <c:f>Data_IV!$H$4:$H$10</c:f>
              <c:numCache>
                <c:formatCode>General</c:formatCode>
                <c:ptCount val="7"/>
                <c:pt idx="0">
                  <c:v>0</c:v>
                </c:pt>
                <c:pt idx="1">
                  <c:v>0.38678153816804289</c:v>
                </c:pt>
                <c:pt idx="2">
                  <c:v>-9.9072130216780355E-4</c:v>
                </c:pt>
                <c:pt idx="3">
                  <c:v>-0.60421879408270118</c:v>
                </c:pt>
                <c:pt idx="4">
                  <c:v>-0.59264832700684666</c:v>
                </c:pt>
                <c:pt idx="5">
                  <c:v>-0.96625164114922291</c:v>
                </c:pt>
                <c:pt idx="6">
                  <c:v>-0.9504921036872267</c:v>
                </c:pt>
              </c:numCache>
            </c:numRef>
          </c:val>
          <c:smooth val="0"/>
          <c:extLst>
            <c:ext xmlns:c16="http://schemas.microsoft.com/office/drawing/2014/chart" uri="{C3380CC4-5D6E-409C-BE32-E72D297353CC}">
              <c16:uniqueId val="{00000000-DDDA-4E47-AFA4-C84483181CA5}"/>
            </c:ext>
          </c:extLst>
        </c:ser>
        <c:ser>
          <c:idx val="3"/>
          <c:order val="1"/>
          <c:spPr>
            <a:ln w="76200" cap="rnd">
              <a:solidFill>
                <a:schemeClr val="accent1"/>
              </a:solidFill>
              <a:prstDash val="sysDot"/>
              <a:round/>
            </a:ln>
            <a:effectLst/>
          </c:spPr>
          <c:marker>
            <c:symbol val="none"/>
          </c:marker>
          <c:cat>
            <c:numRef>
              <c:f>Data_IV!$G$4:$G$10</c:f>
              <c:numCache>
                <c:formatCode>General</c:formatCode>
                <c:ptCount val="7"/>
                <c:pt idx="0">
                  <c:v>-1</c:v>
                </c:pt>
                <c:pt idx="1">
                  <c:v>0</c:v>
                </c:pt>
                <c:pt idx="2">
                  <c:v>1</c:v>
                </c:pt>
                <c:pt idx="3">
                  <c:v>2</c:v>
                </c:pt>
                <c:pt idx="4">
                  <c:v>3</c:v>
                </c:pt>
                <c:pt idx="5">
                  <c:v>4</c:v>
                </c:pt>
                <c:pt idx="6">
                  <c:v>5</c:v>
                </c:pt>
              </c:numCache>
            </c:numRef>
          </c:cat>
          <c:val>
            <c:numRef>
              <c:f>Data_baseline!$I$4:$I$10</c:f>
              <c:numCache>
                <c:formatCode>General</c:formatCode>
                <c:ptCount val="7"/>
                <c:pt idx="0">
                  <c:v>0</c:v>
                </c:pt>
                <c:pt idx="1">
                  <c:v>-0.10710651263501518</c:v>
                </c:pt>
                <c:pt idx="2">
                  <c:v>-0.23752990236681046</c:v>
                </c:pt>
                <c:pt idx="3">
                  <c:v>-0.49893709714919604</c:v>
                </c:pt>
                <c:pt idx="4">
                  <c:v>-0.55530502299763262</c:v>
                </c:pt>
                <c:pt idx="5">
                  <c:v>-0.75685219308730123</c:v>
                </c:pt>
                <c:pt idx="6">
                  <c:v>-0.81067540029452467</c:v>
                </c:pt>
              </c:numCache>
            </c:numRef>
          </c:val>
          <c:smooth val="0"/>
          <c:extLst>
            <c:ext xmlns:c16="http://schemas.microsoft.com/office/drawing/2014/chart" uri="{C3380CC4-5D6E-409C-BE32-E72D297353CC}">
              <c16:uniqueId val="{00000001-DDDA-4E47-AFA4-C84483181CA5}"/>
            </c:ext>
          </c:extLst>
        </c:ser>
        <c:ser>
          <c:idx val="0"/>
          <c:order val="2"/>
          <c:spPr>
            <a:ln w="76200" cap="rnd">
              <a:solidFill>
                <a:schemeClr val="accent1"/>
              </a:solidFill>
              <a:prstDash val="sysDot"/>
              <a:round/>
            </a:ln>
            <a:effectLst/>
          </c:spPr>
          <c:marker>
            <c:symbol val="none"/>
          </c:marker>
          <c:cat>
            <c:numRef>
              <c:f>Data_IV!$G$4:$G$10</c:f>
              <c:numCache>
                <c:formatCode>General</c:formatCode>
                <c:ptCount val="7"/>
                <c:pt idx="0">
                  <c:v>-1</c:v>
                </c:pt>
                <c:pt idx="1">
                  <c:v>0</c:v>
                </c:pt>
                <c:pt idx="2">
                  <c:v>1</c:v>
                </c:pt>
                <c:pt idx="3">
                  <c:v>2</c:v>
                </c:pt>
                <c:pt idx="4">
                  <c:v>3</c:v>
                </c:pt>
                <c:pt idx="5">
                  <c:v>4</c:v>
                </c:pt>
                <c:pt idx="6">
                  <c:v>5</c:v>
                </c:pt>
              </c:numCache>
            </c:numRef>
          </c:cat>
          <c:val>
            <c:numRef>
              <c:f>Data_baseline!$J$4:$J$10</c:f>
              <c:numCache>
                <c:formatCode>General</c:formatCode>
                <c:ptCount val="7"/>
                <c:pt idx="0">
                  <c:v>0</c:v>
                </c:pt>
                <c:pt idx="1">
                  <c:v>0.20275167799619984</c:v>
                </c:pt>
                <c:pt idx="2">
                  <c:v>0.17832586052679086</c:v>
                </c:pt>
                <c:pt idx="3">
                  <c:v>4.1211180647875184E-2</c:v>
                </c:pt>
                <c:pt idx="4">
                  <c:v>7.3766304492428908E-2</c:v>
                </c:pt>
                <c:pt idx="5">
                  <c:v>-5.3107792947479519E-2</c:v>
                </c:pt>
                <c:pt idx="6">
                  <c:v>-5.7549141396048442E-2</c:v>
                </c:pt>
              </c:numCache>
            </c:numRef>
          </c:val>
          <c:smooth val="0"/>
          <c:extLst>
            <c:ext xmlns:c16="http://schemas.microsoft.com/office/drawing/2014/chart" uri="{C3380CC4-5D6E-409C-BE32-E72D297353CC}">
              <c16:uniqueId val="{00000002-DDDA-4E47-AFA4-C84483181CA5}"/>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DDDA-4E47-AFA4-C84483181CA5}"/>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spPr>
            <a:ln w="76200" cap="rnd">
              <a:solidFill>
                <a:schemeClr val="tx2"/>
              </a:solidFill>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Data_VAR!$H$4:$H$10</c:f>
              <c:numCache>
                <c:formatCode>General</c:formatCode>
                <c:ptCount val="7"/>
                <c:pt idx="0">
                  <c:v>0</c:v>
                </c:pt>
                <c:pt idx="1">
                  <c:v>0</c:v>
                </c:pt>
                <c:pt idx="2">
                  <c:v>-0.13665480191999999</c:v>
                </c:pt>
                <c:pt idx="3">
                  <c:v>-0.57322747439999999</c:v>
                </c:pt>
                <c:pt idx="4">
                  <c:v>-0.64845331488000002</c:v>
                </c:pt>
                <c:pt idx="5">
                  <c:v>-0.67542657839999998</c:v>
                </c:pt>
                <c:pt idx="6">
                  <c:v>-0.68703347663999992</c:v>
                </c:pt>
              </c:numCache>
            </c:numRef>
          </c:val>
          <c:smooth val="0"/>
          <c:extLst>
            <c:ext xmlns:c16="http://schemas.microsoft.com/office/drawing/2014/chart" uri="{C3380CC4-5D6E-409C-BE32-E72D297353CC}">
              <c16:uniqueId val="{00000000-19E9-4CBE-86F3-BB262D875FC4}"/>
            </c:ext>
          </c:extLst>
        </c:ser>
        <c:ser>
          <c:idx val="1"/>
          <c:order val="1"/>
          <c:spPr>
            <a:ln w="76200" cap="rnd">
              <a:solidFill>
                <a:srgbClr val="C00000"/>
              </a:solidFill>
              <a:prstDash val="dash"/>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1-19E9-4CBE-86F3-BB262D875FC4}"/>
            </c:ext>
          </c:extLst>
        </c:ser>
        <c:ser>
          <c:idx val="0"/>
          <c:order val="2"/>
          <c:spPr>
            <a:ln w="76200" cap="rnd">
              <a:solidFill>
                <a:schemeClr val="accent1"/>
              </a:solidFill>
              <a:prstDash val="sysDot"/>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Data_baseline!$J$4:$J$10</c:f>
              <c:numCache>
                <c:formatCode>General</c:formatCode>
                <c:ptCount val="7"/>
                <c:pt idx="0">
                  <c:v>0</c:v>
                </c:pt>
                <c:pt idx="1">
                  <c:v>0.20275167799619984</c:v>
                </c:pt>
                <c:pt idx="2">
                  <c:v>0.17832586052679086</c:v>
                </c:pt>
                <c:pt idx="3">
                  <c:v>4.1211180647875184E-2</c:v>
                </c:pt>
                <c:pt idx="4">
                  <c:v>7.3766304492428908E-2</c:v>
                </c:pt>
                <c:pt idx="5">
                  <c:v>-5.3107792947479519E-2</c:v>
                </c:pt>
                <c:pt idx="6">
                  <c:v>-5.7549141396048442E-2</c:v>
                </c:pt>
              </c:numCache>
            </c:numRef>
          </c:val>
          <c:smooth val="0"/>
          <c:extLst>
            <c:ext xmlns:c16="http://schemas.microsoft.com/office/drawing/2014/chart" uri="{C3380CC4-5D6E-409C-BE32-E72D297353CC}">
              <c16:uniqueId val="{00000002-19E9-4CBE-86F3-BB262D875FC4}"/>
            </c:ext>
          </c:extLst>
        </c:ser>
        <c:ser>
          <c:idx val="3"/>
          <c:order val="3"/>
          <c:spPr>
            <a:ln w="76200" cap="rnd">
              <a:solidFill>
                <a:schemeClr val="accent1"/>
              </a:solidFill>
              <a:prstDash val="sysDot"/>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Data_baseline!$I$4:$I$10</c:f>
              <c:numCache>
                <c:formatCode>General</c:formatCode>
                <c:ptCount val="7"/>
                <c:pt idx="0">
                  <c:v>0</c:v>
                </c:pt>
                <c:pt idx="1">
                  <c:v>-0.10710651263501518</c:v>
                </c:pt>
                <c:pt idx="2">
                  <c:v>-0.23752990236681046</c:v>
                </c:pt>
                <c:pt idx="3">
                  <c:v>-0.49893709714919604</c:v>
                </c:pt>
                <c:pt idx="4">
                  <c:v>-0.55530502299763262</c:v>
                </c:pt>
                <c:pt idx="5">
                  <c:v>-0.75685219308730123</c:v>
                </c:pt>
                <c:pt idx="6">
                  <c:v>-0.81067540029452467</c:v>
                </c:pt>
              </c:numCache>
            </c:numRef>
          </c:val>
          <c:smooth val="0"/>
          <c:extLst>
            <c:ext xmlns:c16="http://schemas.microsoft.com/office/drawing/2014/chart" uri="{C3380CC4-5D6E-409C-BE32-E72D297353CC}">
              <c16:uniqueId val="{00000003-19E9-4CBE-86F3-BB262D875FC4}"/>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76200" cap="rnd">
              <a:solidFill>
                <a:schemeClr val="tx2"/>
              </a:solidFill>
              <a:round/>
            </a:ln>
            <a:effectLst/>
          </c:spPr>
          <c:marker>
            <c:symbol val="none"/>
          </c:marker>
          <c:cat>
            <c:numRef>
              <c:f>Data_IV!$G$40:$G$46</c:f>
              <c:numCache>
                <c:formatCode>General</c:formatCode>
                <c:ptCount val="7"/>
                <c:pt idx="0">
                  <c:v>-1</c:v>
                </c:pt>
                <c:pt idx="1">
                  <c:v>0</c:v>
                </c:pt>
                <c:pt idx="2">
                  <c:v>1</c:v>
                </c:pt>
                <c:pt idx="3">
                  <c:v>2</c:v>
                </c:pt>
                <c:pt idx="4">
                  <c:v>3</c:v>
                </c:pt>
                <c:pt idx="5">
                  <c:v>4</c:v>
                </c:pt>
                <c:pt idx="6">
                  <c:v>5</c:v>
                </c:pt>
              </c:numCache>
            </c:numRef>
          </c:cat>
          <c:val>
            <c:numRef>
              <c:f>Data_IV!$H$40:$H$46</c:f>
              <c:numCache>
                <c:formatCode>General</c:formatCode>
                <c:ptCount val="7"/>
                <c:pt idx="0">
                  <c:v>0</c:v>
                </c:pt>
                <c:pt idx="1">
                  <c:v>0.31187671493604779</c:v>
                </c:pt>
                <c:pt idx="2">
                  <c:v>-0.1004941990853101</c:v>
                </c:pt>
                <c:pt idx="3">
                  <c:v>-0.52124268046081068</c:v>
                </c:pt>
                <c:pt idx="4">
                  <c:v>-0.65425289566516875</c:v>
                </c:pt>
                <c:pt idx="5">
                  <c:v>-0.64579999550282963</c:v>
                </c:pt>
                <c:pt idx="6">
                  <c:v>-0.89394081822991367</c:v>
                </c:pt>
              </c:numCache>
            </c:numRef>
          </c:val>
          <c:smooth val="0"/>
          <c:extLst>
            <c:ext xmlns:c16="http://schemas.microsoft.com/office/drawing/2014/chart" uri="{C3380CC4-5D6E-409C-BE32-E72D297353CC}">
              <c16:uniqueId val="{00000000-FAA4-48AA-8C16-EDB94A9B284E}"/>
            </c:ext>
          </c:extLst>
        </c:ser>
        <c:ser>
          <c:idx val="1"/>
          <c:order val="1"/>
          <c:spPr>
            <a:ln w="76200" cap="rnd">
              <a:solidFill>
                <a:schemeClr val="accent1"/>
              </a:solidFill>
              <a:prstDash val="sysDot"/>
              <a:round/>
            </a:ln>
            <a:effectLst/>
          </c:spPr>
          <c:marker>
            <c:symbol val="none"/>
          </c:marker>
          <c:cat>
            <c:numRef>
              <c:f>Data_IV!$G$40:$G$46</c:f>
              <c:numCache>
                <c:formatCode>General</c:formatCode>
                <c:ptCount val="7"/>
                <c:pt idx="0">
                  <c:v>-1</c:v>
                </c:pt>
                <c:pt idx="1">
                  <c:v>0</c:v>
                </c:pt>
                <c:pt idx="2">
                  <c:v>1</c:v>
                </c:pt>
                <c:pt idx="3">
                  <c:v>2</c:v>
                </c:pt>
                <c:pt idx="4">
                  <c:v>3</c:v>
                </c:pt>
                <c:pt idx="5">
                  <c:v>4</c:v>
                </c:pt>
                <c:pt idx="6">
                  <c:v>5</c:v>
                </c:pt>
              </c:numCache>
            </c:numRef>
          </c:cat>
          <c:val>
            <c:numRef>
              <c:f>Data_baseline!$I$40:$I$46</c:f>
              <c:numCache>
                <c:formatCode>General</c:formatCode>
                <c:ptCount val="7"/>
                <c:pt idx="0">
                  <c:v>0</c:v>
                </c:pt>
                <c:pt idx="1">
                  <c:v>-0.16627791080777371</c:v>
                </c:pt>
                <c:pt idx="2">
                  <c:v>-0.43342094358338884</c:v>
                </c:pt>
                <c:pt idx="3">
                  <c:v>-0.68705975129738683</c:v>
                </c:pt>
                <c:pt idx="4">
                  <c:v>-0.8126069075325737</c:v>
                </c:pt>
                <c:pt idx="5">
                  <c:v>-0.973896379978898</c:v>
                </c:pt>
                <c:pt idx="6">
                  <c:v>-1.2612851068540414</c:v>
                </c:pt>
              </c:numCache>
            </c:numRef>
          </c:val>
          <c:smooth val="0"/>
          <c:extLst>
            <c:ext xmlns:c16="http://schemas.microsoft.com/office/drawing/2014/chart" uri="{C3380CC4-5D6E-409C-BE32-E72D297353CC}">
              <c16:uniqueId val="{00000001-FAA4-48AA-8C16-EDB94A9B284E}"/>
            </c:ext>
          </c:extLst>
        </c:ser>
        <c:ser>
          <c:idx val="2"/>
          <c:order val="2"/>
          <c:spPr>
            <a:ln w="76200" cap="rnd">
              <a:solidFill>
                <a:schemeClr val="accent1"/>
              </a:solidFill>
              <a:prstDash val="sysDot"/>
              <a:round/>
            </a:ln>
            <a:effectLst/>
          </c:spPr>
          <c:marker>
            <c:symbol val="none"/>
          </c:marker>
          <c:cat>
            <c:numRef>
              <c:f>Data_IV!$G$40:$G$46</c:f>
              <c:numCache>
                <c:formatCode>General</c:formatCode>
                <c:ptCount val="7"/>
                <c:pt idx="0">
                  <c:v>-1</c:v>
                </c:pt>
                <c:pt idx="1">
                  <c:v>0</c:v>
                </c:pt>
                <c:pt idx="2">
                  <c:v>1</c:v>
                </c:pt>
                <c:pt idx="3">
                  <c:v>2</c:v>
                </c:pt>
                <c:pt idx="4">
                  <c:v>3</c:v>
                </c:pt>
                <c:pt idx="5">
                  <c:v>4</c:v>
                </c:pt>
                <c:pt idx="6">
                  <c:v>5</c:v>
                </c:pt>
              </c:numCache>
            </c:numRef>
          </c:cat>
          <c:val>
            <c:numRef>
              <c:f>Data_baseline!$J$40:$J$46</c:f>
              <c:numCache>
                <c:formatCode>General</c:formatCode>
                <c:ptCount val="7"/>
                <c:pt idx="0">
                  <c:v>0</c:v>
                </c:pt>
                <c:pt idx="1">
                  <c:v>0.27400921503123665</c:v>
                </c:pt>
                <c:pt idx="2">
                  <c:v>0.14044727518179362</c:v>
                </c:pt>
                <c:pt idx="3">
                  <c:v>-9.4320385259909087E-2</c:v>
                </c:pt>
                <c:pt idx="4">
                  <c:v>-0.28030874069833661</c:v>
                </c:pt>
                <c:pt idx="5">
                  <c:v>-0.31825023068269809</c:v>
                </c:pt>
                <c:pt idx="6">
                  <c:v>-0.44513016248578813</c:v>
                </c:pt>
              </c:numCache>
            </c:numRef>
          </c:val>
          <c:smooth val="0"/>
          <c:extLst>
            <c:ext xmlns:c16="http://schemas.microsoft.com/office/drawing/2014/chart" uri="{C3380CC4-5D6E-409C-BE32-E72D297353CC}">
              <c16:uniqueId val="{00000002-FAA4-48AA-8C16-EDB94A9B284E}"/>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FAA4-48AA-8C16-EDB94A9B284E}"/>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76200" cap="rnd">
              <a:solidFill>
                <a:schemeClr val="tx2"/>
              </a:solidFill>
              <a:round/>
            </a:ln>
            <a:effectLst/>
          </c:spPr>
          <c:marker>
            <c:symbol val="none"/>
          </c:marker>
          <c:cat>
            <c:numRef>
              <c:f>Data_baseline!$G$31:$G$37</c:f>
              <c:numCache>
                <c:formatCode>General</c:formatCode>
                <c:ptCount val="7"/>
                <c:pt idx="0">
                  <c:v>-1</c:v>
                </c:pt>
                <c:pt idx="1">
                  <c:v>0</c:v>
                </c:pt>
                <c:pt idx="2">
                  <c:v>1</c:v>
                </c:pt>
                <c:pt idx="3">
                  <c:v>2</c:v>
                </c:pt>
                <c:pt idx="4">
                  <c:v>3</c:v>
                </c:pt>
                <c:pt idx="5">
                  <c:v>4</c:v>
                </c:pt>
                <c:pt idx="6">
                  <c:v>5</c:v>
                </c:pt>
              </c:numCache>
            </c:numRef>
          </c:cat>
          <c:val>
            <c:numRef>
              <c:f>Data_baseline!$H$31:$H$37</c:f>
              <c:numCache>
                <c:formatCode>General</c:formatCode>
                <c:ptCount val="7"/>
                <c:pt idx="0">
                  <c:v>0</c:v>
                </c:pt>
                <c:pt idx="1">
                  <c:v>-8.7004450862646104E-2</c:v>
                </c:pt>
                <c:pt idx="2">
                  <c:v>2.5801992772646248E-2</c:v>
                </c:pt>
                <c:pt idx="3">
                  <c:v>0.11593024345707893</c:v>
                </c:pt>
                <c:pt idx="4">
                  <c:v>0.15223373557984829</c:v>
                </c:pt>
                <c:pt idx="5">
                  <c:v>9.883490390789508E-2</c:v>
                </c:pt>
                <c:pt idx="6">
                  <c:v>0.15505273228383062</c:v>
                </c:pt>
              </c:numCache>
            </c:numRef>
          </c:val>
          <c:smooth val="0"/>
          <c:extLst>
            <c:ext xmlns:c16="http://schemas.microsoft.com/office/drawing/2014/chart" uri="{C3380CC4-5D6E-409C-BE32-E72D297353CC}">
              <c16:uniqueId val="{00000000-FC10-4BB7-8FF7-01F6673E31B3}"/>
            </c:ext>
          </c:extLst>
        </c:ser>
        <c:ser>
          <c:idx val="1"/>
          <c:order val="1"/>
          <c:spPr>
            <a:ln w="76200" cap="rnd">
              <a:solidFill>
                <a:schemeClr val="accent1"/>
              </a:solidFill>
              <a:prstDash val="sysDot"/>
              <a:round/>
            </a:ln>
            <a:effectLst/>
          </c:spPr>
          <c:marker>
            <c:symbol val="none"/>
          </c:marker>
          <c:cat>
            <c:numRef>
              <c:f>Data_baseline!$G$31:$G$37</c:f>
              <c:numCache>
                <c:formatCode>General</c:formatCode>
                <c:ptCount val="7"/>
                <c:pt idx="0">
                  <c:v>-1</c:v>
                </c:pt>
                <c:pt idx="1">
                  <c:v>0</c:v>
                </c:pt>
                <c:pt idx="2">
                  <c:v>1</c:v>
                </c:pt>
                <c:pt idx="3">
                  <c:v>2</c:v>
                </c:pt>
                <c:pt idx="4">
                  <c:v>3</c:v>
                </c:pt>
                <c:pt idx="5">
                  <c:v>4</c:v>
                </c:pt>
                <c:pt idx="6">
                  <c:v>5</c:v>
                </c:pt>
              </c:numCache>
            </c:numRef>
          </c:cat>
          <c:val>
            <c:numRef>
              <c:f>Data_baseline!$I$31:$I$37</c:f>
              <c:numCache>
                <c:formatCode>General</c:formatCode>
                <c:ptCount val="7"/>
                <c:pt idx="0">
                  <c:v>0</c:v>
                </c:pt>
                <c:pt idx="1">
                  <c:v>-0.18176917193813502</c:v>
                </c:pt>
                <c:pt idx="2">
                  <c:v>-6.4032723295544824E-2</c:v>
                </c:pt>
                <c:pt idx="3">
                  <c:v>-4.2911838042478424E-2</c:v>
                </c:pt>
                <c:pt idx="4">
                  <c:v>-3.9103214401472221E-2</c:v>
                </c:pt>
                <c:pt idx="5">
                  <c:v>-7.9040183600200556E-2</c:v>
                </c:pt>
                <c:pt idx="6">
                  <c:v>-2.7154826907299902E-2</c:v>
                </c:pt>
              </c:numCache>
            </c:numRef>
          </c:val>
          <c:smooth val="0"/>
          <c:extLst>
            <c:ext xmlns:c16="http://schemas.microsoft.com/office/drawing/2014/chart" uri="{C3380CC4-5D6E-409C-BE32-E72D297353CC}">
              <c16:uniqueId val="{00000001-FC10-4BB7-8FF7-01F6673E31B3}"/>
            </c:ext>
          </c:extLst>
        </c:ser>
        <c:ser>
          <c:idx val="2"/>
          <c:order val="2"/>
          <c:spPr>
            <a:ln w="76200" cap="rnd">
              <a:solidFill>
                <a:schemeClr val="accent1"/>
              </a:solidFill>
              <a:prstDash val="sysDot"/>
              <a:round/>
            </a:ln>
            <a:effectLst/>
          </c:spPr>
          <c:marker>
            <c:symbol val="none"/>
          </c:marker>
          <c:cat>
            <c:numRef>
              <c:f>Data_baseline!$G$31:$G$37</c:f>
              <c:numCache>
                <c:formatCode>General</c:formatCode>
                <c:ptCount val="7"/>
                <c:pt idx="0">
                  <c:v>-1</c:v>
                </c:pt>
                <c:pt idx="1">
                  <c:v>0</c:v>
                </c:pt>
                <c:pt idx="2">
                  <c:v>1</c:v>
                </c:pt>
                <c:pt idx="3">
                  <c:v>2</c:v>
                </c:pt>
                <c:pt idx="4">
                  <c:v>3</c:v>
                </c:pt>
                <c:pt idx="5">
                  <c:v>4</c:v>
                </c:pt>
                <c:pt idx="6">
                  <c:v>5</c:v>
                </c:pt>
              </c:numCache>
            </c:numRef>
          </c:cat>
          <c:val>
            <c:numRef>
              <c:f>Data_baseline!$J$31:$J$37</c:f>
              <c:numCache>
                <c:formatCode>General</c:formatCode>
                <c:ptCount val="7"/>
                <c:pt idx="0">
                  <c:v>0</c:v>
                </c:pt>
                <c:pt idx="1">
                  <c:v>7.7602702128428186E-3</c:v>
                </c:pt>
                <c:pt idx="2">
                  <c:v>0.11563670884083734</c:v>
                </c:pt>
                <c:pt idx="3">
                  <c:v>0.27477232495663628</c:v>
                </c:pt>
                <c:pt idx="4">
                  <c:v>0.34357068556116876</c:v>
                </c:pt>
                <c:pt idx="5">
                  <c:v>0.27670999141599073</c:v>
                </c:pt>
                <c:pt idx="6">
                  <c:v>0.33726029147496117</c:v>
                </c:pt>
              </c:numCache>
            </c:numRef>
          </c:val>
          <c:smooth val="0"/>
          <c:extLst>
            <c:ext xmlns:c16="http://schemas.microsoft.com/office/drawing/2014/chart" uri="{C3380CC4-5D6E-409C-BE32-E72D297353CC}">
              <c16:uniqueId val="{00000002-FC10-4BB7-8FF7-01F6673E31B3}"/>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76200" cap="rnd">
              <a:solidFill>
                <a:schemeClr val="tx2"/>
              </a:solidFill>
              <a:round/>
            </a:ln>
            <a:effectLst/>
          </c:spPr>
          <c:marker>
            <c:symbol val="none"/>
          </c:marker>
          <c:cat>
            <c:numRef>
              <c:f>Data_baseline!$G$49:$G$55</c:f>
              <c:numCache>
                <c:formatCode>General</c:formatCode>
                <c:ptCount val="7"/>
                <c:pt idx="0">
                  <c:v>-1</c:v>
                </c:pt>
                <c:pt idx="1">
                  <c:v>0</c:v>
                </c:pt>
                <c:pt idx="2">
                  <c:v>1</c:v>
                </c:pt>
                <c:pt idx="3">
                  <c:v>2</c:v>
                </c:pt>
                <c:pt idx="4">
                  <c:v>3</c:v>
                </c:pt>
                <c:pt idx="5">
                  <c:v>4</c:v>
                </c:pt>
                <c:pt idx="6">
                  <c:v>5</c:v>
                </c:pt>
              </c:numCache>
            </c:numRef>
          </c:cat>
          <c:val>
            <c:numRef>
              <c:f>Data_baseline!$H$49:$H$55</c:f>
              <c:numCache>
                <c:formatCode>General</c:formatCode>
                <c:ptCount val="7"/>
                <c:pt idx="0">
                  <c:v>0</c:v>
                </c:pt>
                <c:pt idx="1">
                  <c:v>1.1231424573931843E-2</c:v>
                </c:pt>
                <c:pt idx="2">
                  <c:v>5.4679136319547891E-2</c:v>
                </c:pt>
                <c:pt idx="3">
                  <c:v>8.5111123685359946E-2</c:v>
                </c:pt>
                <c:pt idx="4">
                  <c:v>0.13622693270373343</c:v>
                </c:pt>
                <c:pt idx="5">
                  <c:v>0.12335848374205827</c:v>
                </c:pt>
                <c:pt idx="6">
                  <c:v>0.14710854660987854</c:v>
                </c:pt>
              </c:numCache>
            </c:numRef>
          </c:val>
          <c:smooth val="0"/>
          <c:extLst>
            <c:ext xmlns:c16="http://schemas.microsoft.com/office/drawing/2014/chart" uri="{C3380CC4-5D6E-409C-BE32-E72D297353CC}">
              <c16:uniqueId val="{00000000-04FF-44AB-929C-949FE37C9FA5}"/>
            </c:ext>
          </c:extLst>
        </c:ser>
        <c:ser>
          <c:idx val="1"/>
          <c:order val="1"/>
          <c:spPr>
            <a:ln w="76200" cap="rnd">
              <a:solidFill>
                <a:schemeClr val="accent1"/>
              </a:solidFill>
              <a:prstDash val="sysDot"/>
              <a:round/>
            </a:ln>
            <a:effectLst/>
          </c:spPr>
          <c:marker>
            <c:symbol val="none"/>
          </c:marker>
          <c:cat>
            <c:numRef>
              <c:f>Data_baseline!$G$49:$G$55</c:f>
              <c:numCache>
                <c:formatCode>General</c:formatCode>
                <c:ptCount val="7"/>
                <c:pt idx="0">
                  <c:v>-1</c:v>
                </c:pt>
                <c:pt idx="1">
                  <c:v>0</c:v>
                </c:pt>
                <c:pt idx="2">
                  <c:v>1</c:v>
                </c:pt>
                <c:pt idx="3">
                  <c:v>2</c:v>
                </c:pt>
                <c:pt idx="4">
                  <c:v>3</c:v>
                </c:pt>
                <c:pt idx="5">
                  <c:v>4</c:v>
                </c:pt>
                <c:pt idx="6">
                  <c:v>5</c:v>
                </c:pt>
              </c:numCache>
            </c:numRef>
          </c:cat>
          <c:val>
            <c:numRef>
              <c:f>Data_baseline!$I$49:$I$55</c:f>
              <c:numCache>
                <c:formatCode>General</c:formatCode>
                <c:ptCount val="7"/>
                <c:pt idx="0">
                  <c:v>0</c:v>
                </c:pt>
                <c:pt idx="1">
                  <c:v>-1.6396660294945836E-2</c:v>
                </c:pt>
                <c:pt idx="2">
                  <c:v>-6.4056758029190407E-3</c:v>
                </c:pt>
                <c:pt idx="3">
                  <c:v>4.3925345521008928E-3</c:v>
                </c:pt>
                <c:pt idx="4">
                  <c:v>3.0813829818794571E-2</c:v>
                </c:pt>
                <c:pt idx="5">
                  <c:v>2.2445102774839173E-3</c:v>
                </c:pt>
                <c:pt idx="6">
                  <c:v>8.3396213061435603E-3</c:v>
                </c:pt>
              </c:numCache>
            </c:numRef>
          </c:val>
          <c:smooth val="0"/>
          <c:extLst>
            <c:ext xmlns:c16="http://schemas.microsoft.com/office/drawing/2014/chart" uri="{C3380CC4-5D6E-409C-BE32-E72D297353CC}">
              <c16:uniqueId val="{00000001-04FF-44AB-929C-949FE37C9FA5}"/>
            </c:ext>
          </c:extLst>
        </c:ser>
        <c:ser>
          <c:idx val="2"/>
          <c:order val="2"/>
          <c:spPr>
            <a:ln w="76200" cap="rnd">
              <a:solidFill>
                <a:schemeClr val="accent1"/>
              </a:solidFill>
              <a:prstDash val="sysDot"/>
              <a:round/>
            </a:ln>
            <a:effectLst/>
          </c:spPr>
          <c:marker>
            <c:symbol val="none"/>
          </c:marker>
          <c:cat>
            <c:numRef>
              <c:f>Data_baseline!$G$49:$G$55</c:f>
              <c:numCache>
                <c:formatCode>General</c:formatCode>
                <c:ptCount val="7"/>
                <c:pt idx="0">
                  <c:v>-1</c:v>
                </c:pt>
                <c:pt idx="1">
                  <c:v>0</c:v>
                </c:pt>
                <c:pt idx="2">
                  <c:v>1</c:v>
                </c:pt>
                <c:pt idx="3">
                  <c:v>2</c:v>
                </c:pt>
                <c:pt idx="4">
                  <c:v>3</c:v>
                </c:pt>
                <c:pt idx="5">
                  <c:v>4</c:v>
                </c:pt>
                <c:pt idx="6">
                  <c:v>5</c:v>
                </c:pt>
              </c:numCache>
            </c:numRef>
          </c:cat>
          <c:val>
            <c:numRef>
              <c:f>Data_baseline!$J$49:$J$55</c:f>
              <c:numCache>
                <c:formatCode>General</c:formatCode>
                <c:ptCount val="7"/>
                <c:pt idx="0">
                  <c:v>0</c:v>
                </c:pt>
                <c:pt idx="1">
                  <c:v>3.8859509442809526E-2</c:v>
                </c:pt>
                <c:pt idx="2">
                  <c:v>0.11576394844201482</c:v>
                </c:pt>
                <c:pt idx="3">
                  <c:v>0.16582971281861902</c:v>
                </c:pt>
                <c:pt idx="4">
                  <c:v>0.24164003558867228</c:v>
                </c:pt>
                <c:pt idx="5">
                  <c:v>0.2444724572066326</c:v>
                </c:pt>
                <c:pt idx="6">
                  <c:v>0.28587747191361351</c:v>
                </c:pt>
              </c:numCache>
            </c:numRef>
          </c:val>
          <c:smooth val="0"/>
          <c:extLst>
            <c:ext xmlns:c16="http://schemas.microsoft.com/office/drawing/2014/chart" uri="{C3380CC4-5D6E-409C-BE32-E72D297353CC}">
              <c16:uniqueId val="{00000002-04FF-44AB-929C-949FE37C9FA5}"/>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spPr>
            <a:ln w="76200" cap="rnd">
              <a:solidFill>
                <a:schemeClr val="tx2"/>
              </a:solidFill>
              <a:round/>
            </a:ln>
            <a:effectLst/>
          </c:spPr>
          <c:marker>
            <c:symbol val="none"/>
          </c:marker>
          <c:cat>
            <c:numRef>
              <c:f>Data_baseline!$G$13:$G$19</c:f>
              <c:numCache>
                <c:formatCode>General</c:formatCode>
                <c:ptCount val="7"/>
                <c:pt idx="0">
                  <c:v>-1</c:v>
                </c:pt>
                <c:pt idx="1">
                  <c:v>0</c:v>
                </c:pt>
                <c:pt idx="2">
                  <c:v>1</c:v>
                </c:pt>
                <c:pt idx="3">
                  <c:v>2</c:v>
                </c:pt>
                <c:pt idx="4">
                  <c:v>3</c:v>
                </c:pt>
                <c:pt idx="5">
                  <c:v>4</c:v>
                </c:pt>
                <c:pt idx="6">
                  <c:v>5</c:v>
                </c:pt>
              </c:numCache>
            </c:numRef>
          </c:cat>
          <c:val>
            <c:numRef>
              <c:f>Data_baseline!$H$13:$H$19</c:f>
              <c:numCache>
                <c:formatCode>General</c:formatCode>
                <c:ptCount val="7"/>
                <c:pt idx="0">
                  <c:v>0</c:v>
                </c:pt>
                <c:pt idx="1">
                  <c:v>0.71665096670016648</c:v>
                </c:pt>
                <c:pt idx="2">
                  <c:v>0.58860274061076334</c:v>
                </c:pt>
                <c:pt idx="3">
                  <c:v>0.27392574681909754</c:v>
                </c:pt>
                <c:pt idx="4">
                  <c:v>0.30149090596446765</c:v>
                </c:pt>
                <c:pt idx="5">
                  <c:v>0.33597986067943275</c:v>
                </c:pt>
                <c:pt idx="6">
                  <c:v>0.65590577362440527</c:v>
                </c:pt>
              </c:numCache>
            </c:numRef>
          </c:val>
          <c:smooth val="0"/>
          <c:extLst>
            <c:ext xmlns:c16="http://schemas.microsoft.com/office/drawing/2014/chart" uri="{C3380CC4-5D6E-409C-BE32-E72D297353CC}">
              <c16:uniqueId val="{00000000-AFAF-471E-AA48-445DA6175FF4}"/>
            </c:ext>
          </c:extLst>
        </c:ser>
        <c:ser>
          <c:idx val="0"/>
          <c:order val="1"/>
          <c:spPr>
            <a:ln w="76200" cap="rnd">
              <a:solidFill>
                <a:schemeClr val="accent1"/>
              </a:solidFill>
              <a:prstDash val="sysDot"/>
              <a:round/>
            </a:ln>
            <a:effectLst/>
          </c:spPr>
          <c:marker>
            <c:symbol val="none"/>
          </c:marker>
          <c:cat>
            <c:numRef>
              <c:f>Data_baseline!$G$13:$G$19</c:f>
              <c:numCache>
                <c:formatCode>General</c:formatCode>
                <c:ptCount val="7"/>
                <c:pt idx="0">
                  <c:v>-1</c:v>
                </c:pt>
                <c:pt idx="1">
                  <c:v>0</c:v>
                </c:pt>
                <c:pt idx="2">
                  <c:v>1</c:v>
                </c:pt>
                <c:pt idx="3">
                  <c:v>2</c:v>
                </c:pt>
                <c:pt idx="4">
                  <c:v>3</c:v>
                </c:pt>
                <c:pt idx="5">
                  <c:v>4</c:v>
                </c:pt>
                <c:pt idx="6">
                  <c:v>5</c:v>
                </c:pt>
              </c:numCache>
            </c:numRef>
          </c:cat>
          <c:val>
            <c:numRef>
              <c:f>Data_baseline!$I$13:$I$19</c:f>
              <c:numCache>
                <c:formatCode>General</c:formatCode>
                <c:ptCount val="7"/>
                <c:pt idx="0">
                  <c:v>0</c:v>
                </c:pt>
                <c:pt idx="1">
                  <c:v>0.25837197619434726</c:v>
                </c:pt>
                <c:pt idx="2">
                  <c:v>-4.7344635065048992E-3</c:v>
                </c:pt>
                <c:pt idx="3">
                  <c:v>-0.34667253822594879</c:v>
                </c:pt>
                <c:pt idx="4">
                  <c:v>-0.36524722616884298</c:v>
                </c:pt>
                <c:pt idx="5">
                  <c:v>-0.4327565914475564</c:v>
                </c:pt>
                <c:pt idx="6">
                  <c:v>-0.17871232305861548</c:v>
                </c:pt>
              </c:numCache>
            </c:numRef>
          </c:val>
          <c:smooth val="0"/>
          <c:extLst>
            <c:ext xmlns:c16="http://schemas.microsoft.com/office/drawing/2014/chart" uri="{C3380CC4-5D6E-409C-BE32-E72D297353CC}">
              <c16:uniqueId val="{00000001-AFAF-471E-AA48-445DA6175FF4}"/>
            </c:ext>
          </c:extLst>
        </c:ser>
        <c:ser>
          <c:idx val="1"/>
          <c:order val="2"/>
          <c:spPr>
            <a:ln w="76200" cap="rnd">
              <a:solidFill>
                <a:schemeClr val="accent1"/>
              </a:solidFill>
              <a:prstDash val="sysDot"/>
              <a:round/>
            </a:ln>
            <a:effectLst/>
          </c:spPr>
          <c:marker>
            <c:symbol val="none"/>
          </c:marker>
          <c:cat>
            <c:numRef>
              <c:f>Data_baseline!$G$13:$G$19</c:f>
              <c:numCache>
                <c:formatCode>General</c:formatCode>
                <c:ptCount val="7"/>
                <c:pt idx="0">
                  <c:v>-1</c:v>
                </c:pt>
                <c:pt idx="1">
                  <c:v>0</c:v>
                </c:pt>
                <c:pt idx="2">
                  <c:v>1</c:v>
                </c:pt>
                <c:pt idx="3">
                  <c:v>2</c:v>
                </c:pt>
                <c:pt idx="4">
                  <c:v>3</c:v>
                </c:pt>
                <c:pt idx="5">
                  <c:v>4</c:v>
                </c:pt>
                <c:pt idx="6">
                  <c:v>5</c:v>
                </c:pt>
              </c:numCache>
            </c:numRef>
          </c:cat>
          <c:val>
            <c:numRef>
              <c:f>Data_baseline!$J$13:$J$19</c:f>
              <c:numCache>
                <c:formatCode>General</c:formatCode>
                <c:ptCount val="7"/>
                <c:pt idx="0">
                  <c:v>0</c:v>
                </c:pt>
                <c:pt idx="1">
                  <c:v>1.1749299572059857</c:v>
                </c:pt>
                <c:pt idx="2">
                  <c:v>1.1819399447280317</c:v>
                </c:pt>
                <c:pt idx="3">
                  <c:v>0.89452403186414375</c:v>
                </c:pt>
                <c:pt idx="4">
                  <c:v>0.96822903809777827</c:v>
                </c:pt>
                <c:pt idx="5">
                  <c:v>1.1047163128064219</c:v>
                </c:pt>
                <c:pt idx="6">
                  <c:v>1.4905238703074259</c:v>
                </c:pt>
              </c:numCache>
            </c:numRef>
          </c:val>
          <c:smooth val="0"/>
          <c:extLst>
            <c:ext xmlns:c16="http://schemas.microsoft.com/office/drawing/2014/chart" uri="{C3380CC4-5D6E-409C-BE32-E72D297353CC}">
              <c16:uniqueId val="{00000002-AFAF-471E-AA48-445DA6175FF4}"/>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lgn="ct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spPr>
            <a:ln w="76200" cap="rnd">
              <a:solidFill>
                <a:schemeClr val="tx2"/>
              </a:solidFill>
              <a:round/>
            </a:ln>
            <a:effectLst/>
          </c:spPr>
          <c:marker>
            <c:symbol val="none"/>
          </c:marker>
          <c:cat>
            <c:numRef>
              <c:f>Data_baseline!$G$22:$G$28</c:f>
              <c:numCache>
                <c:formatCode>General</c:formatCode>
                <c:ptCount val="7"/>
                <c:pt idx="0">
                  <c:v>-1</c:v>
                </c:pt>
                <c:pt idx="1">
                  <c:v>0</c:v>
                </c:pt>
                <c:pt idx="2">
                  <c:v>1</c:v>
                </c:pt>
                <c:pt idx="3">
                  <c:v>2</c:v>
                </c:pt>
                <c:pt idx="4">
                  <c:v>3</c:v>
                </c:pt>
                <c:pt idx="5">
                  <c:v>4</c:v>
                </c:pt>
                <c:pt idx="6">
                  <c:v>5</c:v>
                </c:pt>
              </c:numCache>
            </c:numRef>
          </c:cat>
          <c:val>
            <c:numRef>
              <c:f>Data_baseline!$H$22:$H$28</c:f>
              <c:numCache>
                <c:formatCode>General</c:formatCode>
                <c:ptCount val="7"/>
                <c:pt idx="0">
                  <c:v>0</c:v>
                </c:pt>
                <c:pt idx="1">
                  <c:v>-9.6981620456278325E-2</c:v>
                </c:pt>
                <c:pt idx="2">
                  <c:v>-3.5170553824514152E-2</c:v>
                </c:pt>
                <c:pt idx="3">
                  <c:v>-1.794916152191162E-2</c:v>
                </c:pt>
                <c:pt idx="4">
                  <c:v>6.2755724634826177E-2</c:v>
                </c:pt>
                <c:pt idx="5">
                  <c:v>5.4329151437759397E-2</c:v>
                </c:pt>
                <c:pt idx="6">
                  <c:v>-1.5335079150991513E-3</c:v>
                </c:pt>
              </c:numCache>
            </c:numRef>
          </c:val>
          <c:smooth val="0"/>
          <c:extLst>
            <c:ext xmlns:c16="http://schemas.microsoft.com/office/drawing/2014/chart" uri="{C3380CC4-5D6E-409C-BE32-E72D297353CC}">
              <c16:uniqueId val="{00000000-7EF0-4F17-BB11-1EE60C9C5B09}"/>
            </c:ext>
          </c:extLst>
        </c:ser>
        <c:ser>
          <c:idx val="0"/>
          <c:order val="1"/>
          <c:spPr>
            <a:ln w="76200" cap="rnd">
              <a:solidFill>
                <a:schemeClr val="accent1"/>
              </a:solidFill>
              <a:prstDash val="sysDot"/>
              <a:round/>
            </a:ln>
            <a:effectLst/>
          </c:spPr>
          <c:marker>
            <c:symbol val="none"/>
          </c:marker>
          <c:cat>
            <c:numRef>
              <c:f>Data_baseline!$G$22:$G$28</c:f>
              <c:numCache>
                <c:formatCode>General</c:formatCode>
                <c:ptCount val="7"/>
                <c:pt idx="0">
                  <c:v>-1</c:v>
                </c:pt>
                <c:pt idx="1">
                  <c:v>0</c:v>
                </c:pt>
                <c:pt idx="2">
                  <c:v>1</c:v>
                </c:pt>
                <c:pt idx="3">
                  <c:v>2</c:v>
                </c:pt>
                <c:pt idx="4">
                  <c:v>3</c:v>
                </c:pt>
                <c:pt idx="5">
                  <c:v>4</c:v>
                </c:pt>
                <c:pt idx="6">
                  <c:v>5</c:v>
                </c:pt>
              </c:numCache>
            </c:numRef>
          </c:cat>
          <c:val>
            <c:numRef>
              <c:f>Data_baseline!$I$22:$I$28</c:f>
              <c:numCache>
                <c:formatCode>General</c:formatCode>
                <c:ptCount val="7"/>
                <c:pt idx="0">
                  <c:v>0</c:v>
                </c:pt>
                <c:pt idx="1">
                  <c:v>-0.20260346689803779</c:v>
                </c:pt>
                <c:pt idx="2">
                  <c:v>-0.21595879103353366</c:v>
                </c:pt>
                <c:pt idx="3">
                  <c:v>-0.20619010848572553</c:v>
                </c:pt>
                <c:pt idx="4">
                  <c:v>-0.15964018643522948</c:v>
                </c:pt>
                <c:pt idx="5">
                  <c:v>-0.23508031934049814</c:v>
                </c:pt>
                <c:pt idx="6">
                  <c:v>-0.2602228833839767</c:v>
                </c:pt>
              </c:numCache>
            </c:numRef>
          </c:val>
          <c:smooth val="0"/>
          <c:extLst>
            <c:ext xmlns:c16="http://schemas.microsoft.com/office/drawing/2014/chart" uri="{C3380CC4-5D6E-409C-BE32-E72D297353CC}">
              <c16:uniqueId val="{00000001-7EF0-4F17-BB11-1EE60C9C5B09}"/>
            </c:ext>
          </c:extLst>
        </c:ser>
        <c:ser>
          <c:idx val="1"/>
          <c:order val="2"/>
          <c:spPr>
            <a:ln w="76200" cap="rnd">
              <a:solidFill>
                <a:schemeClr val="accent1"/>
              </a:solidFill>
              <a:prstDash val="sysDot"/>
              <a:round/>
            </a:ln>
            <a:effectLst/>
          </c:spPr>
          <c:marker>
            <c:symbol val="none"/>
          </c:marker>
          <c:cat>
            <c:numRef>
              <c:f>Data_baseline!$G$22:$G$28</c:f>
              <c:numCache>
                <c:formatCode>General</c:formatCode>
                <c:ptCount val="7"/>
                <c:pt idx="0">
                  <c:v>-1</c:v>
                </c:pt>
                <c:pt idx="1">
                  <c:v>0</c:v>
                </c:pt>
                <c:pt idx="2">
                  <c:v>1</c:v>
                </c:pt>
                <c:pt idx="3">
                  <c:v>2</c:v>
                </c:pt>
                <c:pt idx="4">
                  <c:v>3</c:v>
                </c:pt>
                <c:pt idx="5">
                  <c:v>4</c:v>
                </c:pt>
                <c:pt idx="6">
                  <c:v>5</c:v>
                </c:pt>
              </c:numCache>
            </c:numRef>
          </c:cat>
          <c:val>
            <c:numRef>
              <c:f>Data_baseline!$J$22:$J$28</c:f>
              <c:numCache>
                <c:formatCode>General</c:formatCode>
                <c:ptCount val="7"/>
                <c:pt idx="0">
                  <c:v>0</c:v>
                </c:pt>
                <c:pt idx="1">
                  <c:v>8.640225985481139E-3</c:v>
                </c:pt>
                <c:pt idx="2">
                  <c:v>0.14561768338450537</c:v>
                </c:pt>
                <c:pt idx="3">
                  <c:v>0.17029178544190227</c:v>
                </c:pt>
                <c:pt idx="4">
                  <c:v>0.28515163570488189</c:v>
                </c:pt>
                <c:pt idx="5">
                  <c:v>0.34373862221601692</c:v>
                </c:pt>
                <c:pt idx="6">
                  <c:v>0.25715586755377839</c:v>
                </c:pt>
              </c:numCache>
            </c:numRef>
          </c:val>
          <c:smooth val="0"/>
          <c:extLst>
            <c:ext xmlns:c16="http://schemas.microsoft.com/office/drawing/2014/chart" uri="{C3380CC4-5D6E-409C-BE32-E72D297353CC}">
              <c16:uniqueId val="{00000002-7EF0-4F17-BB11-1EE60C9C5B09}"/>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Data_posshock!$G$4:$G$10</c:f>
              <c:numCache>
                <c:formatCode>General</c:formatCode>
                <c:ptCount val="7"/>
                <c:pt idx="0">
                  <c:v>-1</c:v>
                </c:pt>
                <c:pt idx="1">
                  <c:v>0</c:v>
                </c:pt>
                <c:pt idx="2">
                  <c:v>1</c:v>
                </c:pt>
                <c:pt idx="3">
                  <c:v>2</c:v>
                </c:pt>
                <c:pt idx="4">
                  <c:v>3</c:v>
                </c:pt>
                <c:pt idx="5">
                  <c:v>4</c:v>
                </c:pt>
                <c:pt idx="6">
                  <c:v>5</c:v>
                </c:pt>
              </c:numCache>
            </c:numRef>
          </c:cat>
          <c:val>
            <c:numRef>
              <c:f>Data_posshock!$H$4:$H$10</c:f>
              <c:numCache>
                <c:formatCode>General</c:formatCode>
                <c:ptCount val="7"/>
                <c:pt idx="0">
                  <c:v>0</c:v>
                </c:pt>
                <c:pt idx="1">
                  <c:v>-0.29121310844030229</c:v>
                </c:pt>
                <c:pt idx="2">
                  <c:v>-0.54417022430766371</c:v>
                </c:pt>
                <c:pt idx="3">
                  <c:v>-0.95296333691105239</c:v>
                </c:pt>
                <c:pt idx="4">
                  <c:v>-0.98211477827914051</c:v>
                </c:pt>
                <c:pt idx="5">
                  <c:v>-1.2624109150193632</c:v>
                </c:pt>
                <c:pt idx="6">
                  <c:v>-1.2832418956641107</c:v>
                </c:pt>
              </c:numCache>
            </c:numRef>
          </c:val>
          <c:smooth val="0"/>
          <c:extLst>
            <c:ext xmlns:c16="http://schemas.microsoft.com/office/drawing/2014/chart" uri="{C3380CC4-5D6E-409C-BE32-E72D297353CC}">
              <c16:uniqueId val="{00000000-27FA-415A-BB81-91C77029A3FF}"/>
            </c:ext>
          </c:extLst>
        </c:ser>
        <c:ser>
          <c:idx val="3"/>
          <c:order val="1"/>
          <c:spPr>
            <a:ln w="76200" cap="rnd">
              <a:solidFill>
                <a:srgbClr val="4F81BD"/>
              </a:solidFill>
              <a:prstDash val="sysDot"/>
              <a:round/>
            </a:ln>
            <a:effectLst/>
          </c:spPr>
          <c:marker>
            <c:symbol val="none"/>
          </c:marker>
          <c:cat>
            <c:numRef>
              <c:f>Data_posshock!$G$4:$G$10</c:f>
              <c:numCache>
                <c:formatCode>General</c:formatCode>
                <c:ptCount val="7"/>
                <c:pt idx="0">
                  <c:v>-1</c:v>
                </c:pt>
                <c:pt idx="1">
                  <c:v>0</c:v>
                </c:pt>
                <c:pt idx="2">
                  <c:v>1</c:v>
                </c:pt>
                <c:pt idx="3">
                  <c:v>2</c:v>
                </c:pt>
                <c:pt idx="4">
                  <c:v>3</c:v>
                </c:pt>
                <c:pt idx="5">
                  <c:v>4</c:v>
                </c:pt>
                <c:pt idx="6">
                  <c:v>5</c:v>
                </c:pt>
              </c:numCache>
            </c:numRef>
          </c:cat>
          <c:val>
            <c:numRef>
              <c:f>Data_posshock!$I$4:$I$10</c:f>
              <c:numCache>
                <c:formatCode>General</c:formatCode>
                <c:ptCount val="7"/>
                <c:pt idx="0">
                  <c:v>0</c:v>
                </c:pt>
                <c:pt idx="1">
                  <c:v>-0.55103021426468968</c:v>
                </c:pt>
                <c:pt idx="2">
                  <c:v>-0.96476007774108696</c:v>
                </c:pt>
                <c:pt idx="3">
                  <c:v>-1.5129624880935237</c:v>
                </c:pt>
                <c:pt idx="4">
                  <c:v>-1.5642066432226838</c:v>
                </c:pt>
                <c:pt idx="5">
                  <c:v>-1.8772558910093922</c:v>
                </c:pt>
                <c:pt idx="6">
                  <c:v>-2.0221652189115815</c:v>
                </c:pt>
              </c:numCache>
            </c:numRef>
          </c:val>
          <c:smooth val="0"/>
          <c:extLst>
            <c:ext xmlns:c16="http://schemas.microsoft.com/office/drawing/2014/chart" uri="{C3380CC4-5D6E-409C-BE32-E72D297353CC}">
              <c16:uniqueId val="{00000001-27FA-415A-BB81-91C77029A3FF}"/>
            </c:ext>
          </c:extLst>
        </c:ser>
        <c:ser>
          <c:idx val="0"/>
          <c:order val="2"/>
          <c:spPr>
            <a:ln w="76200" cap="rnd">
              <a:solidFill>
                <a:schemeClr val="accent1"/>
              </a:solidFill>
              <a:prstDash val="sysDot"/>
              <a:round/>
            </a:ln>
            <a:effectLst/>
          </c:spPr>
          <c:marker>
            <c:symbol val="none"/>
          </c:marker>
          <c:cat>
            <c:numRef>
              <c:f>Data_posshock!$G$4:$G$10</c:f>
              <c:numCache>
                <c:formatCode>General</c:formatCode>
                <c:ptCount val="7"/>
                <c:pt idx="0">
                  <c:v>-1</c:v>
                </c:pt>
                <c:pt idx="1">
                  <c:v>0</c:v>
                </c:pt>
                <c:pt idx="2">
                  <c:v>1</c:v>
                </c:pt>
                <c:pt idx="3">
                  <c:v>2</c:v>
                </c:pt>
                <c:pt idx="4">
                  <c:v>3</c:v>
                </c:pt>
                <c:pt idx="5">
                  <c:v>4</c:v>
                </c:pt>
                <c:pt idx="6">
                  <c:v>5</c:v>
                </c:pt>
              </c:numCache>
            </c:numRef>
          </c:cat>
          <c:val>
            <c:numRef>
              <c:f>Data_posshock!$J$4:$J$10</c:f>
              <c:numCache>
                <c:formatCode>General</c:formatCode>
                <c:ptCount val="7"/>
                <c:pt idx="0">
                  <c:v>0</c:v>
                </c:pt>
                <c:pt idx="1">
                  <c:v>-3.1396002615914922E-2</c:v>
                </c:pt>
                <c:pt idx="2">
                  <c:v>-0.12358037087424048</c:v>
                </c:pt>
                <c:pt idx="3">
                  <c:v>-0.39296418572858116</c:v>
                </c:pt>
                <c:pt idx="4">
                  <c:v>-0.40002291333559714</c:v>
                </c:pt>
                <c:pt idx="5">
                  <c:v>-0.64756593902933413</c:v>
                </c:pt>
                <c:pt idx="6">
                  <c:v>-0.54431857241663983</c:v>
                </c:pt>
              </c:numCache>
            </c:numRef>
          </c:val>
          <c:smooth val="0"/>
          <c:extLst>
            <c:ext xmlns:c16="http://schemas.microsoft.com/office/drawing/2014/chart" uri="{C3380CC4-5D6E-409C-BE32-E72D297353CC}">
              <c16:uniqueId val="{00000002-27FA-415A-BB81-91C77029A3FF}"/>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27FA-415A-BB81-91C77029A3FF}"/>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Data_posshock!$H$40:$H$46</c:f>
              <c:numCache>
                <c:formatCode>General</c:formatCode>
                <c:ptCount val="7"/>
                <c:pt idx="0">
                  <c:v>0</c:v>
                </c:pt>
                <c:pt idx="1">
                  <c:v>-0.39590582303479316</c:v>
                </c:pt>
                <c:pt idx="2">
                  <c:v>-0.62600695418883112</c:v>
                </c:pt>
                <c:pt idx="3">
                  <c:v>-1.2053064546503127</c:v>
                </c:pt>
                <c:pt idx="4">
                  <c:v>-1.4945188639998437</c:v>
                </c:pt>
                <c:pt idx="5">
                  <c:v>-1.6271597960874438</c:v>
                </c:pt>
                <c:pt idx="6">
                  <c:v>-2.154732992378622</c:v>
                </c:pt>
              </c:numCache>
            </c:numRef>
          </c:val>
          <c:smooth val="0"/>
          <c:extLst>
            <c:ext xmlns:c16="http://schemas.microsoft.com/office/drawing/2014/chart" uri="{C3380CC4-5D6E-409C-BE32-E72D297353CC}">
              <c16:uniqueId val="{00000000-DCEB-465E-887E-65008B200C4E}"/>
            </c:ext>
          </c:extLst>
        </c:ser>
        <c:ser>
          <c:idx val="1"/>
          <c:order val="1"/>
          <c:spPr>
            <a:ln w="76200" cap="rnd">
              <a:solidFill>
                <a:srgbClr val="4F81BD"/>
              </a:solidFill>
              <a:prstDash val="sysDot"/>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Data_posshock!$I$40:$I$46</c:f>
              <c:numCache>
                <c:formatCode>General</c:formatCode>
                <c:ptCount val="7"/>
                <c:pt idx="0">
                  <c:v>0</c:v>
                </c:pt>
                <c:pt idx="1">
                  <c:v>-0.74783568900156205</c:v>
                </c:pt>
                <c:pt idx="2">
                  <c:v>-1.1324772648008983</c:v>
                </c:pt>
                <c:pt idx="3">
                  <c:v>-1.7244067150432099</c:v>
                </c:pt>
                <c:pt idx="4">
                  <c:v>-2.2416149476403269</c:v>
                </c:pt>
                <c:pt idx="5">
                  <c:v>-2.5644020100666527</c:v>
                </c:pt>
                <c:pt idx="6">
                  <c:v>-3.197086646005165</c:v>
                </c:pt>
              </c:numCache>
            </c:numRef>
          </c:val>
          <c:smooth val="0"/>
          <c:extLst>
            <c:ext xmlns:c16="http://schemas.microsoft.com/office/drawing/2014/chart" uri="{C3380CC4-5D6E-409C-BE32-E72D297353CC}">
              <c16:uniqueId val="{00000001-DCEB-465E-887E-65008B200C4E}"/>
            </c:ext>
          </c:extLst>
        </c:ser>
        <c:ser>
          <c:idx val="2"/>
          <c:order val="2"/>
          <c:spPr>
            <a:ln w="76200" cap="rnd">
              <a:solidFill>
                <a:srgbClr val="4F81BD"/>
              </a:solidFill>
              <a:prstDash val="sysDot"/>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Data_posshock!$J$40:$J$46</c:f>
              <c:numCache>
                <c:formatCode>General</c:formatCode>
                <c:ptCount val="7"/>
                <c:pt idx="0">
                  <c:v>0</c:v>
                </c:pt>
                <c:pt idx="1">
                  <c:v>-4.39759570680242E-2</c:v>
                </c:pt>
                <c:pt idx="2">
                  <c:v>-0.11953664357676405</c:v>
                </c:pt>
                <c:pt idx="3">
                  <c:v>-0.68620619425741536</c:v>
                </c:pt>
                <c:pt idx="4">
                  <c:v>-0.74742278035936038</c:v>
                </c:pt>
                <c:pt idx="5">
                  <c:v>-0.68991758210823506</c:v>
                </c:pt>
                <c:pt idx="6">
                  <c:v>-1.1123793387520797</c:v>
                </c:pt>
              </c:numCache>
            </c:numRef>
          </c:val>
          <c:smooth val="0"/>
          <c:extLst>
            <c:ext xmlns:c16="http://schemas.microsoft.com/office/drawing/2014/chart" uri="{C3380CC4-5D6E-409C-BE32-E72D297353CC}">
              <c16:uniqueId val="{00000002-DCEB-465E-887E-65008B200C4E}"/>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DCEB-465E-887E-65008B200C4E}"/>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Data_negshock!$G$4:$G$10</c:f>
              <c:numCache>
                <c:formatCode>General</c:formatCode>
                <c:ptCount val="7"/>
                <c:pt idx="0">
                  <c:v>-1</c:v>
                </c:pt>
                <c:pt idx="1">
                  <c:v>0</c:v>
                </c:pt>
                <c:pt idx="2">
                  <c:v>1</c:v>
                </c:pt>
                <c:pt idx="3">
                  <c:v>2</c:v>
                </c:pt>
                <c:pt idx="4">
                  <c:v>3</c:v>
                </c:pt>
                <c:pt idx="5">
                  <c:v>4</c:v>
                </c:pt>
                <c:pt idx="6">
                  <c:v>5</c:v>
                </c:pt>
              </c:numCache>
            </c:numRef>
          </c:cat>
          <c:val>
            <c:numRef>
              <c:f>Data_negshock!$H$4:$H$10</c:f>
              <c:numCache>
                <c:formatCode>General</c:formatCode>
                <c:ptCount val="7"/>
                <c:pt idx="0">
                  <c:v>0</c:v>
                </c:pt>
                <c:pt idx="1">
                  <c:v>0.24737026404188944</c:v>
                </c:pt>
                <c:pt idx="2">
                  <c:v>0.25947125358553602</c:v>
                </c:pt>
                <c:pt idx="3">
                  <c:v>0.17902808699905873</c:v>
                </c:pt>
                <c:pt idx="4">
                  <c:v>0.16803218785794452</c:v>
                </c:pt>
                <c:pt idx="5">
                  <c:v>7.4107263601734308E-2</c:v>
                </c:pt>
                <c:pt idx="6">
                  <c:v>3.1200670743430962E-2</c:v>
                </c:pt>
              </c:numCache>
            </c:numRef>
          </c:val>
          <c:smooth val="0"/>
          <c:extLst>
            <c:ext xmlns:c16="http://schemas.microsoft.com/office/drawing/2014/chart" uri="{C3380CC4-5D6E-409C-BE32-E72D297353CC}">
              <c16:uniqueId val="{00000000-6DB1-4AB3-AB53-4DB9A3E46AD8}"/>
            </c:ext>
          </c:extLst>
        </c:ser>
        <c:ser>
          <c:idx val="3"/>
          <c:order val="1"/>
          <c:spPr>
            <a:ln w="76200" cap="rnd">
              <a:solidFill>
                <a:srgbClr val="4F81BD"/>
              </a:solidFill>
              <a:prstDash val="sysDot"/>
              <a:round/>
            </a:ln>
            <a:effectLst/>
          </c:spPr>
          <c:marker>
            <c:symbol val="none"/>
          </c:marker>
          <c:cat>
            <c:numRef>
              <c:f>Data_negshock!$G$4:$G$10</c:f>
              <c:numCache>
                <c:formatCode>General</c:formatCode>
                <c:ptCount val="7"/>
                <c:pt idx="0">
                  <c:v>-1</c:v>
                </c:pt>
                <c:pt idx="1">
                  <c:v>0</c:v>
                </c:pt>
                <c:pt idx="2">
                  <c:v>1</c:v>
                </c:pt>
                <c:pt idx="3">
                  <c:v>2</c:v>
                </c:pt>
                <c:pt idx="4">
                  <c:v>3</c:v>
                </c:pt>
                <c:pt idx="5">
                  <c:v>4</c:v>
                </c:pt>
                <c:pt idx="6">
                  <c:v>5</c:v>
                </c:pt>
              </c:numCache>
            </c:numRef>
          </c:cat>
          <c:val>
            <c:numRef>
              <c:f>Data_negshock!$I$4:$I$10</c:f>
              <c:numCache>
                <c:formatCode>General</c:formatCode>
                <c:ptCount val="7"/>
                <c:pt idx="0">
                  <c:v>0</c:v>
                </c:pt>
                <c:pt idx="1">
                  <c:v>6.0247312032234636E-2</c:v>
                </c:pt>
                <c:pt idx="2">
                  <c:v>-2.8172181277438074E-2</c:v>
                </c:pt>
                <c:pt idx="3">
                  <c:v>-0.17744046948975414</c:v>
                </c:pt>
                <c:pt idx="4">
                  <c:v>-0.31269707991849544</c:v>
                </c:pt>
                <c:pt idx="5">
                  <c:v>-0.50539823344418122</c:v>
                </c:pt>
                <c:pt idx="6">
                  <c:v>-0.52417538801341312</c:v>
                </c:pt>
              </c:numCache>
            </c:numRef>
          </c:val>
          <c:smooth val="0"/>
          <c:extLst>
            <c:ext xmlns:c16="http://schemas.microsoft.com/office/drawing/2014/chart" uri="{C3380CC4-5D6E-409C-BE32-E72D297353CC}">
              <c16:uniqueId val="{00000001-6DB1-4AB3-AB53-4DB9A3E46AD8}"/>
            </c:ext>
          </c:extLst>
        </c:ser>
        <c:ser>
          <c:idx val="0"/>
          <c:order val="2"/>
          <c:spPr>
            <a:ln w="76200" cap="rnd">
              <a:solidFill>
                <a:schemeClr val="accent1"/>
              </a:solidFill>
              <a:prstDash val="sysDot"/>
              <a:round/>
            </a:ln>
            <a:effectLst/>
          </c:spPr>
          <c:marker>
            <c:symbol val="none"/>
          </c:marker>
          <c:cat>
            <c:numRef>
              <c:f>Data_negshock!$G$4:$G$10</c:f>
              <c:numCache>
                <c:formatCode>General</c:formatCode>
                <c:ptCount val="7"/>
                <c:pt idx="0">
                  <c:v>-1</c:v>
                </c:pt>
                <c:pt idx="1">
                  <c:v>0</c:v>
                </c:pt>
                <c:pt idx="2">
                  <c:v>1</c:v>
                </c:pt>
                <c:pt idx="3">
                  <c:v>2</c:v>
                </c:pt>
                <c:pt idx="4">
                  <c:v>3</c:v>
                </c:pt>
                <c:pt idx="5">
                  <c:v>4</c:v>
                </c:pt>
                <c:pt idx="6">
                  <c:v>5</c:v>
                </c:pt>
              </c:numCache>
            </c:numRef>
          </c:cat>
          <c:val>
            <c:numRef>
              <c:f>Data_negshock!$J$4:$J$10</c:f>
              <c:numCache>
                <c:formatCode>General</c:formatCode>
                <c:ptCount val="7"/>
                <c:pt idx="0">
                  <c:v>0</c:v>
                </c:pt>
                <c:pt idx="1">
                  <c:v>0.43449321605154434</c:v>
                </c:pt>
                <c:pt idx="2">
                  <c:v>0.54711468844851008</c:v>
                </c:pt>
                <c:pt idx="3">
                  <c:v>0.53549664348787163</c:v>
                </c:pt>
                <c:pt idx="4">
                  <c:v>0.64876145563438437</c:v>
                </c:pt>
                <c:pt idx="5">
                  <c:v>0.65361276064764984</c:v>
                </c:pt>
                <c:pt idx="6">
                  <c:v>0.58657672950027506</c:v>
                </c:pt>
              </c:numCache>
            </c:numRef>
          </c:val>
          <c:smooth val="0"/>
          <c:extLst>
            <c:ext xmlns:c16="http://schemas.microsoft.com/office/drawing/2014/chart" uri="{C3380CC4-5D6E-409C-BE32-E72D297353CC}">
              <c16:uniqueId val="{00000002-6DB1-4AB3-AB53-4DB9A3E46AD8}"/>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6DB1-4AB3-AB53-4DB9A3E46AD8}"/>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C2DADD-A43F-444C-9744-60EC8165AF7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8FE2ED-9226-431B-BEDA-2C77076BA84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417D19C-A113-478A-9E63-B3A79EF39138}" type="datetimeFigureOut">
              <a:rPr lang="en-US" smtClean="0"/>
              <a:t>2/4/2019</a:t>
            </a:fld>
            <a:endParaRPr lang="en-US"/>
          </a:p>
        </p:txBody>
      </p:sp>
      <p:sp>
        <p:nvSpPr>
          <p:cNvPr id="4" name="Footer Placeholder 3">
            <a:extLst>
              <a:ext uri="{FF2B5EF4-FFF2-40B4-BE49-F238E27FC236}">
                <a16:creationId xmlns:a16="http://schemas.microsoft.com/office/drawing/2014/main" id="{260976D3-551D-42F9-9BFE-963284B8628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Agent Orange: Andrew Rose</a:t>
            </a:r>
          </a:p>
        </p:txBody>
      </p:sp>
      <p:sp>
        <p:nvSpPr>
          <p:cNvPr id="5" name="Slide Number Placeholder 4">
            <a:extLst>
              <a:ext uri="{FF2B5EF4-FFF2-40B4-BE49-F238E27FC236}">
                <a16:creationId xmlns:a16="http://schemas.microsoft.com/office/drawing/2014/main" id="{FB44919E-8EC6-4BDA-A430-38CA4844F0C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7D94A1-F007-4BE1-9522-8C8592CCA8FD}" type="slidenum">
              <a:rPr lang="en-US" smtClean="0"/>
              <a:t>‹#›</a:t>
            </a:fld>
            <a:endParaRPr lang="en-US"/>
          </a:p>
        </p:txBody>
      </p:sp>
    </p:spTree>
    <p:extLst>
      <p:ext uri="{BB962C8B-B14F-4D97-AF65-F5344CB8AC3E}">
        <p14:creationId xmlns:p14="http://schemas.microsoft.com/office/powerpoint/2010/main" val="17882872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499E0D-C02A-4857-9E1B-842EA420C201}" type="datetimeFigureOut">
              <a:rPr lang="en-US" smtClean="0"/>
              <a:t>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Agent Orange: Andrew Rose</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A9A229-9F2D-4CBF-B0E3-D8C1C66C868B}" type="slidenum">
              <a:rPr lang="en-US" smtClean="0"/>
              <a:t>‹#›</a:t>
            </a:fld>
            <a:endParaRPr lang="en-US"/>
          </a:p>
        </p:txBody>
      </p:sp>
    </p:spTree>
    <p:extLst>
      <p:ext uri="{BB962C8B-B14F-4D97-AF65-F5344CB8AC3E}">
        <p14:creationId xmlns:p14="http://schemas.microsoft.com/office/powerpoint/2010/main" val="333619146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D19424D6-9378-4A9A-BCB4-E809EC210A2C}" type="slidenum">
              <a:rPr lang="en-US" altLang="en-US" sz="1200"/>
              <a:pPr defTabSz="2428445" fontAlgn="base">
                <a:spcBef>
                  <a:spcPct val="0"/>
                </a:spcBef>
                <a:spcAft>
                  <a:spcPct val="0"/>
                </a:spcAft>
              </a:pPr>
              <a:t>11</a:t>
            </a:fld>
            <a:endParaRPr lang="en-US" altLang="en-US" sz="1200"/>
          </a:p>
        </p:txBody>
      </p:sp>
    </p:spTree>
    <p:extLst>
      <p:ext uri="{BB962C8B-B14F-4D97-AF65-F5344CB8AC3E}">
        <p14:creationId xmlns:p14="http://schemas.microsoft.com/office/powerpoint/2010/main" val="11135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D19424D6-9378-4A9A-BCB4-E809EC210A2C}" type="slidenum">
              <a:rPr lang="en-US" altLang="en-US" sz="1200"/>
              <a:pPr defTabSz="2428445" fontAlgn="base">
                <a:spcBef>
                  <a:spcPct val="0"/>
                </a:spcBef>
                <a:spcAft>
                  <a:spcPct val="0"/>
                </a:spcAft>
              </a:pPr>
              <a:t>12</a:t>
            </a:fld>
            <a:endParaRPr lang="en-US" altLang="en-US" sz="1200"/>
          </a:p>
        </p:txBody>
      </p:sp>
    </p:spTree>
    <p:extLst>
      <p:ext uri="{BB962C8B-B14F-4D97-AF65-F5344CB8AC3E}">
        <p14:creationId xmlns:p14="http://schemas.microsoft.com/office/powerpoint/2010/main" val="4577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D19424D6-9378-4A9A-BCB4-E809EC210A2C}" type="slidenum">
              <a:rPr lang="en-US" altLang="en-US" sz="1200"/>
              <a:pPr defTabSz="2428445" fontAlgn="base">
                <a:spcBef>
                  <a:spcPct val="0"/>
                </a:spcBef>
                <a:spcAft>
                  <a:spcPct val="0"/>
                </a:spcAft>
              </a:pPr>
              <a:t>13</a:t>
            </a:fld>
            <a:endParaRPr lang="en-US" altLang="en-US" sz="1200"/>
          </a:p>
        </p:txBody>
      </p:sp>
    </p:spTree>
    <p:extLst>
      <p:ext uri="{BB962C8B-B14F-4D97-AF65-F5344CB8AC3E}">
        <p14:creationId xmlns:p14="http://schemas.microsoft.com/office/powerpoint/2010/main" val="1458159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BC2B7D3B-2B70-4BBB-B43C-812CD073C9B5}" type="slidenum">
              <a:rPr lang="en-US" altLang="en-US" sz="1200"/>
              <a:pPr defTabSz="2428445" fontAlgn="base">
                <a:spcBef>
                  <a:spcPct val="0"/>
                </a:spcBef>
                <a:spcAft>
                  <a:spcPct val="0"/>
                </a:spcAft>
              </a:pPr>
              <a:t>14</a:t>
            </a:fld>
            <a:endParaRPr lang="en-US" altLang="en-US" sz="1200"/>
          </a:p>
        </p:txBody>
      </p:sp>
    </p:spTree>
    <p:extLst>
      <p:ext uri="{BB962C8B-B14F-4D97-AF65-F5344CB8AC3E}">
        <p14:creationId xmlns:p14="http://schemas.microsoft.com/office/powerpoint/2010/main" val="2511404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BC2B7D3B-2B70-4BBB-B43C-812CD073C9B5}" type="slidenum">
              <a:rPr lang="en-US" altLang="en-US" sz="1200"/>
              <a:pPr defTabSz="2428445" fontAlgn="base">
                <a:spcBef>
                  <a:spcPct val="0"/>
                </a:spcBef>
                <a:spcAft>
                  <a:spcPct val="0"/>
                </a:spcAft>
              </a:pPr>
              <a:t>15</a:t>
            </a:fld>
            <a:endParaRPr lang="en-US" altLang="en-US" sz="1200"/>
          </a:p>
        </p:txBody>
      </p:sp>
    </p:spTree>
    <p:extLst>
      <p:ext uri="{BB962C8B-B14F-4D97-AF65-F5344CB8AC3E}">
        <p14:creationId xmlns:p14="http://schemas.microsoft.com/office/powerpoint/2010/main" val="2433809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BC2B7D3B-2B70-4BBB-B43C-812CD073C9B5}" type="slidenum">
              <a:rPr lang="en-US" altLang="en-US" sz="1200"/>
              <a:pPr defTabSz="2428445" fontAlgn="base">
                <a:spcBef>
                  <a:spcPct val="0"/>
                </a:spcBef>
                <a:spcAft>
                  <a:spcPct val="0"/>
                </a:spcAft>
              </a:pPr>
              <a:t>16</a:t>
            </a:fld>
            <a:endParaRPr lang="en-US" altLang="en-US" sz="1200"/>
          </a:p>
        </p:txBody>
      </p:sp>
    </p:spTree>
    <p:extLst>
      <p:ext uri="{BB962C8B-B14F-4D97-AF65-F5344CB8AC3E}">
        <p14:creationId xmlns:p14="http://schemas.microsoft.com/office/powerpoint/2010/main" val="2331385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BC2B7D3B-2B70-4BBB-B43C-812CD073C9B5}" type="slidenum">
              <a:rPr lang="en-US" altLang="en-US" sz="1200"/>
              <a:pPr defTabSz="2428445" fontAlgn="base">
                <a:spcBef>
                  <a:spcPct val="0"/>
                </a:spcBef>
                <a:spcAft>
                  <a:spcPct val="0"/>
                </a:spcAft>
              </a:pPr>
              <a:t>17</a:t>
            </a:fld>
            <a:endParaRPr lang="en-US" altLang="en-US" sz="1200"/>
          </a:p>
        </p:txBody>
      </p:sp>
    </p:spTree>
    <p:extLst>
      <p:ext uri="{BB962C8B-B14F-4D97-AF65-F5344CB8AC3E}">
        <p14:creationId xmlns:p14="http://schemas.microsoft.com/office/powerpoint/2010/main" val="532924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FD7E9A4A-3FCD-4276-B48F-918DEBD18C7C}" type="slidenum">
              <a:rPr lang="en-US" altLang="en-US" sz="1200"/>
              <a:pPr defTabSz="2428445" fontAlgn="base">
                <a:spcBef>
                  <a:spcPct val="0"/>
                </a:spcBef>
                <a:spcAft>
                  <a:spcPct val="0"/>
                </a:spcAft>
              </a:pPr>
              <a:t>18</a:t>
            </a:fld>
            <a:endParaRPr lang="en-US" altLang="en-US" sz="1200"/>
          </a:p>
        </p:txBody>
      </p:sp>
    </p:spTree>
    <p:extLst>
      <p:ext uri="{BB962C8B-B14F-4D97-AF65-F5344CB8AC3E}">
        <p14:creationId xmlns:p14="http://schemas.microsoft.com/office/powerpoint/2010/main" val="701403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1290C-D614-4ECF-962B-E905686C1D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A2B226-BC18-4427-83BE-5C3E640495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FAAB52-8F1B-4281-BC83-125B9C6269C9}"/>
              </a:ext>
            </a:extLst>
          </p:cNvPr>
          <p:cNvSpPr>
            <a:spLocks noGrp="1"/>
          </p:cNvSpPr>
          <p:nvPr>
            <p:ph type="dt" sz="half" idx="10"/>
          </p:nvPr>
        </p:nvSpPr>
        <p:spPr/>
        <p:txBody>
          <a:bodyPr/>
          <a:lstStyle/>
          <a:p>
            <a:fld id="{87B916A3-2245-4536-A4DA-A49FF5C95FAC}" type="datetime1">
              <a:rPr lang="en-US" smtClean="0"/>
              <a:t>2/4/2019</a:t>
            </a:fld>
            <a:endParaRPr lang="en-US"/>
          </a:p>
        </p:txBody>
      </p:sp>
      <p:sp>
        <p:nvSpPr>
          <p:cNvPr id="5" name="Footer Placeholder 4">
            <a:extLst>
              <a:ext uri="{FF2B5EF4-FFF2-40B4-BE49-F238E27FC236}">
                <a16:creationId xmlns:a16="http://schemas.microsoft.com/office/drawing/2014/main" id="{704E5D5C-83D3-46B1-832F-3DF433912008}"/>
              </a:ext>
            </a:extLst>
          </p:cNvPr>
          <p:cNvSpPr>
            <a:spLocks noGrp="1"/>
          </p:cNvSpPr>
          <p:nvPr>
            <p:ph type="ftr" sz="quarter" idx="11"/>
          </p:nvPr>
        </p:nvSpPr>
        <p:spPr/>
        <p:txBody>
          <a:bodyPr/>
          <a:lstStyle/>
          <a:p>
            <a:r>
              <a:rPr lang="en-US"/>
              <a:t>Tariffs, Trade, and Trump: Andrew Rose</a:t>
            </a:r>
          </a:p>
        </p:txBody>
      </p:sp>
      <p:sp>
        <p:nvSpPr>
          <p:cNvPr id="6" name="Slide Number Placeholder 5">
            <a:extLst>
              <a:ext uri="{FF2B5EF4-FFF2-40B4-BE49-F238E27FC236}">
                <a16:creationId xmlns:a16="http://schemas.microsoft.com/office/drawing/2014/main" id="{1FD85991-A29A-44E2-9BA5-A310286879F9}"/>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2868448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12EA6-EAAD-4E81-BF63-65AC957355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308542-BB25-4040-9AB7-C8E1E170655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E8336-6737-4B1B-B80B-CD6D8D83A3CE}"/>
              </a:ext>
            </a:extLst>
          </p:cNvPr>
          <p:cNvSpPr>
            <a:spLocks noGrp="1"/>
          </p:cNvSpPr>
          <p:nvPr>
            <p:ph type="dt" sz="half" idx="10"/>
          </p:nvPr>
        </p:nvSpPr>
        <p:spPr/>
        <p:txBody>
          <a:bodyPr/>
          <a:lstStyle/>
          <a:p>
            <a:fld id="{8A4000CD-991D-46AB-A997-0F1FF230E889}" type="datetime1">
              <a:rPr lang="en-US" smtClean="0"/>
              <a:t>2/4/2019</a:t>
            </a:fld>
            <a:endParaRPr lang="en-US"/>
          </a:p>
        </p:txBody>
      </p:sp>
      <p:sp>
        <p:nvSpPr>
          <p:cNvPr id="5" name="Footer Placeholder 4">
            <a:extLst>
              <a:ext uri="{FF2B5EF4-FFF2-40B4-BE49-F238E27FC236}">
                <a16:creationId xmlns:a16="http://schemas.microsoft.com/office/drawing/2014/main" id="{0BF14753-E24A-480F-ADB1-1D683FA640D6}"/>
              </a:ext>
            </a:extLst>
          </p:cNvPr>
          <p:cNvSpPr>
            <a:spLocks noGrp="1"/>
          </p:cNvSpPr>
          <p:nvPr>
            <p:ph type="ftr" sz="quarter" idx="11"/>
          </p:nvPr>
        </p:nvSpPr>
        <p:spPr/>
        <p:txBody>
          <a:bodyPr/>
          <a:lstStyle/>
          <a:p>
            <a:r>
              <a:rPr lang="en-US"/>
              <a:t>Tariffs, Trade, and Trump: Andrew Rose</a:t>
            </a:r>
          </a:p>
        </p:txBody>
      </p:sp>
      <p:sp>
        <p:nvSpPr>
          <p:cNvPr id="6" name="Slide Number Placeholder 5">
            <a:extLst>
              <a:ext uri="{FF2B5EF4-FFF2-40B4-BE49-F238E27FC236}">
                <a16:creationId xmlns:a16="http://schemas.microsoft.com/office/drawing/2014/main" id="{6B398AA6-5012-4E63-87EC-26F1CDF2BE16}"/>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2131079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6A88BD-F918-4812-99E2-B2F9667007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56F7E7-A270-470E-A978-97E2C85023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420FD-D79C-4039-BF11-80C96014A39D}"/>
              </a:ext>
            </a:extLst>
          </p:cNvPr>
          <p:cNvSpPr>
            <a:spLocks noGrp="1"/>
          </p:cNvSpPr>
          <p:nvPr>
            <p:ph type="dt" sz="half" idx="10"/>
          </p:nvPr>
        </p:nvSpPr>
        <p:spPr/>
        <p:txBody>
          <a:bodyPr/>
          <a:lstStyle/>
          <a:p>
            <a:fld id="{8209B0C4-EB93-455A-865E-DDB69252512F}" type="datetime1">
              <a:rPr lang="en-US" smtClean="0"/>
              <a:t>2/4/2019</a:t>
            </a:fld>
            <a:endParaRPr lang="en-US"/>
          </a:p>
        </p:txBody>
      </p:sp>
      <p:sp>
        <p:nvSpPr>
          <p:cNvPr id="5" name="Footer Placeholder 4">
            <a:extLst>
              <a:ext uri="{FF2B5EF4-FFF2-40B4-BE49-F238E27FC236}">
                <a16:creationId xmlns:a16="http://schemas.microsoft.com/office/drawing/2014/main" id="{1EEB3AD2-FA29-4758-AF2B-9B9E3E2F62BA}"/>
              </a:ext>
            </a:extLst>
          </p:cNvPr>
          <p:cNvSpPr>
            <a:spLocks noGrp="1"/>
          </p:cNvSpPr>
          <p:nvPr>
            <p:ph type="ftr" sz="quarter" idx="11"/>
          </p:nvPr>
        </p:nvSpPr>
        <p:spPr/>
        <p:txBody>
          <a:bodyPr/>
          <a:lstStyle/>
          <a:p>
            <a:r>
              <a:rPr lang="en-US"/>
              <a:t>Tariffs, Trade, and Trump: Andrew Rose</a:t>
            </a:r>
          </a:p>
        </p:txBody>
      </p:sp>
      <p:sp>
        <p:nvSpPr>
          <p:cNvPr id="6" name="Slide Number Placeholder 5">
            <a:extLst>
              <a:ext uri="{FF2B5EF4-FFF2-40B4-BE49-F238E27FC236}">
                <a16:creationId xmlns:a16="http://schemas.microsoft.com/office/drawing/2014/main" id="{C2F04B7B-8172-45B3-871E-F823205D6D76}"/>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2390903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D3488-9E6B-4FD4-A2E2-713AE07119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E40453-D8E5-49BC-B1B0-D9FDFDA47D6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17677-7BBD-44A1-BEEE-457A6C2AABEC}"/>
              </a:ext>
            </a:extLst>
          </p:cNvPr>
          <p:cNvSpPr>
            <a:spLocks noGrp="1"/>
          </p:cNvSpPr>
          <p:nvPr>
            <p:ph type="dt" sz="half" idx="10"/>
          </p:nvPr>
        </p:nvSpPr>
        <p:spPr/>
        <p:txBody>
          <a:bodyPr/>
          <a:lstStyle/>
          <a:p>
            <a:fld id="{399F828C-C8D5-44D5-BEF0-405B47FEBB32}" type="datetime1">
              <a:rPr lang="en-US" smtClean="0"/>
              <a:t>2/4/2019</a:t>
            </a:fld>
            <a:endParaRPr lang="en-US"/>
          </a:p>
        </p:txBody>
      </p:sp>
      <p:sp>
        <p:nvSpPr>
          <p:cNvPr id="5" name="Footer Placeholder 4">
            <a:extLst>
              <a:ext uri="{FF2B5EF4-FFF2-40B4-BE49-F238E27FC236}">
                <a16:creationId xmlns:a16="http://schemas.microsoft.com/office/drawing/2014/main" id="{53192629-9360-433F-8797-492012FD1AA4}"/>
              </a:ext>
            </a:extLst>
          </p:cNvPr>
          <p:cNvSpPr>
            <a:spLocks noGrp="1"/>
          </p:cNvSpPr>
          <p:nvPr>
            <p:ph type="ftr" sz="quarter" idx="11"/>
          </p:nvPr>
        </p:nvSpPr>
        <p:spPr/>
        <p:txBody>
          <a:bodyPr/>
          <a:lstStyle/>
          <a:p>
            <a:r>
              <a:rPr lang="en-US"/>
              <a:t>Tariffs, Trade, and Trump: Andrew Rose</a:t>
            </a:r>
          </a:p>
        </p:txBody>
      </p:sp>
      <p:sp>
        <p:nvSpPr>
          <p:cNvPr id="6" name="Slide Number Placeholder 5">
            <a:extLst>
              <a:ext uri="{FF2B5EF4-FFF2-40B4-BE49-F238E27FC236}">
                <a16:creationId xmlns:a16="http://schemas.microsoft.com/office/drawing/2014/main" id="{D18C70FC-4346-4516-ACA7-44F2ED7051E2}"/>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3716203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44F6-E482-4A85-AB19-47FC33518E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5FE277-119F-492F-8DC7-F3C536D50B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07FFA65-3EBD-4924-84B9-DD09F709D652}"/>
              </a:ext>
            </a:extLst>
          </p:cNvPr>
          <p:cNvSpPr>
            <a:spLocks noGrp="1"/>
          </p:cNvSpPr>
          <p:nvPr>
            <p:ph type="dt" sz="half" idx="10"/>
          </p:nvPr>
        </p:nvSpPr>
        <p:spPr/>
        <p:txBody>
          <a:bodyPr/>
          <a:lstStyle/>
          <a:p>
            <a:fld id="{2F139EAB-1C5A-4408-A7DB-942D1C1750FE}" type="datetime1">
              <a:rPr lang="en-US" smtClean="0"/>
              <a:t>2/4/2019</a:t>
            </a:fld>
            <a:endParaRPr lang="en-US"/>
          </a:p>
        </p:txBody>
      </p:sp>
      <p:sp>
        <p:nvSpPr>
          <p:cNvPr id="5" name="Footer Placeholder 4">
            <a:extLst>
              <a:ext uri="{FF2B5EF4-FFF2-40B4-BE49-F238E27FC236}">
                <a16:creationId xmlns:a16="http://schemas.microsoft.com/office/drawing/2014/main" id="{B1C1E39F-05BE-4AD6-BBCC-C9785CF9FBDA}"/>
              </a:ext>
            </a:extLst>
          </p:cNvPr>
          <p:cNvSpPr>
            <a:spLocks noGrp="1"/>
          </p:cNvSpPr>
          <p:nvPr>
            <p:ph type="ftr" sz="quarter" idx="11"/>
          </p:nvPr>
        </p:nvSpPr>
        <p:spPr/>
        <p:txBody>
          <a:bodyPr/>
          <a:lstStyle/>
          <a:p>
            <a:r>
              <a:rPr lang="en-US"/>
              <a:t>Tariffs, Trade, and Trump: Andrew Rose</a:t>
            </a:r>
          </a:p>
        </p:txBody>
      </p:sp>
      <p:sp>
        <p:nvSpPr>
          <p:cNvPr id="6" name="Slide Number Placeholder 5">
            <a:extLst>
              <a:ext uri="{FF2B5EF4-FFF2-40B4-BE49-F238E27FC236}">
                <a16:creationId xmlns:a16="http://schemas.microsoft.com/office/drawing/2014/main" id="{448686E7-6BC5-4E05-A62E-EEDE1D78BA9C}"/>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1935981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DDEB4-A6E3-44B5-B19A-A897767B1D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ABB438-0BAD-4E78-BC6E-4E9974212C9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FE648C-568F-4CA0-A82C-EC40EF14F4B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16C10B-9B8A-4F44-8EBF-40F7824BE2A3}"/>
              </a:ext>
            </a:extLst>
          </p:cNvPr>
          <p:cNvSpPr>
            <a:spLocks noGrp="1"/>
          </p:cNvSpPr>
          <p:nvPr>
            <p:ph type="dt" sz="half" idx="10"/>
          </p:nvPr>
        </p:nvSpPr>
        <p:spPr/>
        <p:txBody>
          <a:bodyPr/>
          <a:lstStyle/>
          <a:p>
            <a:fld id="{FC9FD56C-B4C8-4D6F-A6C4-D8CF769BF2A1}" type="datetime1">
              <a:rPr lang="en-US" smtClean="0"/>
              <a:t>2/4/2019</a:t>
            </a:fld>
            <a:endParaRPr lang="en-US"/>
          </a:p>
        </p:txBody>
      </p:sp>
      <p:sp>
        <p:nvSpPr>
          <p:cNvPr id="6" name="Footer Placeholder 5">
            <a:extLst>
              <a:ext uri="{FF2B5EF4-FFF2-40B4-BE49-F238E27FC236}">
                <a16:creationId xmlns:a16="http://schemas.microsoft.com/office/drawing/2014/main" id="{69E26A32-C36B-4208-85A3-C9A9F47F701B}"/>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C44B315B-4A47-4057-92C2-255C4CE48FE3}"/>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2874201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FABB-6EAB-4338-A476-4D718B53C6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BEC990-BB5B-407D-9B52-7901902262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C6F334-AACF-47AC-9B48-5FF01F52913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105898-A4D1-4F9C-8DFA-0FD5ED28F0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3ED9BA-5E2B-4981-B5B7-3BE6D55938F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07886C-F62E-4873-86DB-19DC0C7D81FC}"/>
              </a:ext>
            </a:extLst>
          </p:cNvPr>
          <p:cNvSpPr>
            <a:spLocks noGrp="1"/>
          </p:cNvSpPr>
          <p:nvPr>
            <p:ph type="dt" sz="half" idx="10"/>
          </p:nvPr>
        </p:nvSpPr>
        <p:spPr/>
        <p:txBody>
          <a:bodyPr/>
          <a:lstStyle/>
          <a:p>
            <a:fld id="{6747D5F4-4CE7-4A3E-B75F-3018191C14CF}" type="datetime1">
              <a:rPr lang="en-US" smtClean="0"/>
              <a:t>2/4/2019</a:t>
            </a:fld>
            <a:endParaRPr lang="en-US"/>
          </a:p>
        </p:txBody>
      </p:sp>
      <p:sp>
        <p:nvSpPr>
          <p:cNvPr id="8" name="Footer Placeholder 7">
            <a:extLst>
              <a:ext uri="{FF2B5EF4-FFF2-40B4-BE49-F238E27FC236}">
                <a16:creationId xmlns:a16="http://schemas.microsoft.com/office/drawing/2014/main" id="{E9C25CE7-A9EE-4340-9FB7-63569F78F3CE}"/>
              </a:ext>
            </a:extLst>
          </p:cNvPr>
          <p:cNvSpPr>
            <a:spLocks noGrp="1"/>
          </p:cNvSpPr>
          <p:nvPr>
            <p:ph type="ftr" sz="quarter" idx="11"/>
          </p:nvPr>
        </p:nvSpPr>
        <p:spPr/>
        <p:txBody>
          <a:bodyPr/>
          <a:lstStyle/>
          <a:p>
            <a:r>
              <a:rPr lang="en-US"/>
              <a:t>Tariffs, Trade, and Trump: Andrew Rose</a:t>
            </a:r>
          </a:p>
        </p:txBody>
      </p:sp>
      <p:sp>
        <p:nvSpPr>
          <p:cNvPr id="9" name="Slide Number Placeholder 8">
            <a:extLst>
              <a:ext uri="{FF2B5EF4-FFF2-40B4-BE49-F238E27FC236}">
                <a16:creationId xmlns:a16="http://schemas.microsoft.com/office/drawing/2014/main" id="{4D07E6B2-9385-4BCF-A098-0D9146BBC9BE}"/>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370709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3A76C-2592-4E0A-8435-77A696DE59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60A686-5815-47A2-A206-122F2B4F076A}"/>
              </a:ext>
            </a:extLst>
          </p:cNvPr>
          <p:cNvSpPr>
            <a:spLocks noGrp="1"/>
          </p:cNvSpPr>
          <p:nvPr>
            <p:ph type="dt" sz="half" idx="10"/>
          </p:nvPr>
        </p:nvSpPr>
        <p:spPr/>
        <p:txBody>
          <a:bodyPr/>
          <a:lstStyle/>
          <a:p>
            <a:fld id="{7CB667EF-DC4D-4731-8E0B-EC9C0F583371}" type="datetime1">
              <a:rPr lang="en-US" smtClean="0"/>
              <a:t>2/4/2019</a:t>
            </a:fld>
            <a:endParaRPr lang="en-US"/>
          </a:p>
        </p:txBody>
      </p:sp>
      <p:sp>
        <p:nvSpPr>
          <p:cNvPr id="4" name="Footer Placeholder 3">
            <a:extLst>
              <a:ext uri="{FF2B5EF4-FFF2-40B4-BE49-F238E27FC236}">
                <a16:creationId xmlns:a16="http://schemas.microsoft.com/office/drawing/2014/main" id="{06EBC045-45B9-4FEB-A0D6-DD9686C40BE2}"/>
              </a:ext>
            </a:extLst>
          </p:cNvPr>
          <p:cNvSpPr>
            <a:spLocks noGrp="1"/>
          </p:cNvSpPr>
          <p:nvPr>
            <p:ph type="ftr" sz="quarter" idx="11"/>
          </p:nvPr>
        </p:nvSpPr>
        <p:spPr/>
        <p:txBody>
          <a:bodyPr/>
          <a:lstStyle/>
          <a:p>
            <a:r>
              <a:rPr lang="en-US"/>
              <a:t>Tariffs, Trade, and Trump: Andrew Rose</a:t>
            </a:r>
          </a:p>
        </p:txBody>
      </p:sp>
      <p:sp>
        <p:nvSpPr>
          <p:cNvPr id="5" name="Slide Number Placeholder 4">
            <a:extLst>
              <a:ext uri="{FF2B5EF4-FFF2-40B4-BE49-F238E27FC236}">
                <a16:creationId xmlns:a16="http://schemas.microsoft.com/office/drawing/2014/main" id="{0A211BC4-A853-40A0-9B48-7185EC72DC5A}"/>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149659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B68E9F-BCE2-497B-941B-410D5179A9DC}"/>
              </a:ext>
            </a:extLst>
          </p:cNvPr>
          <p:cNvSpPr>
            <a:spLocks noGrp="1"/>
          </p:cNvSpPr>
          <p:nvPr>
            <p:ph type="dt" sz="half" idx="10"/>
          </p:nvPr>
        </p:nvSpPr>
        <p:spPr/>
        <p:txBody>
          <a:bodyPr/>
          <a:lstStyle/>
          <a:p>
            <a:fld id="{209B714A-B6AA-4192-953C-3D207C1865B3}" type="datetime1">
              <a:rPr lang="en-US" smtClean="0"/>
              <a:t>2/4/2019</a:t>
            </a:fld>
            <a:endParaRPr lang="en-US"/>
          </a:p>
        </p:txBody>
      </p:sp>
      <p:sp>
        <p:nvSpPr>
          <p:cNvPr id="3" name="Footer Placeholder 2">
            <a:extLst>
              <a:ext uri="{FF2B5EF4-FFF2-40B4-BE49-F238E27FC236}">
                <a16:creationId xmlns:a16="http://schemas.microsoft.com/office/drawing/2014/main" id="{357670AA-A4ED-47FA-9CE0-D99453C76B53}"/>
              </a:ext>
            </a:extLst>
          </p:cNvPr>
          <p:cNvSpPr>
            <a:spLocks noGrp="1"/>
          </p:cNvSpPr>
          <p:nvPr>
            <p:ph type="ftr" sz="quarter" idx="11"/>
          </p:nvPr>
        </p:nvSpPr>
        <p:spPr/>
        <p:txBody>
          <a:bodyPr/>
          <a:lstStyle/>
          <a:p>
            <a:r>
              <a:rPr lang="en-US"/>
              <a:t>Tariffs, Trade, and Trump: Andrew Rose</a:t>
            </a:r>
          </a:p>
        </p:txBody>
      </p:sp>
      <p:sp>
        <p:nvSpPr>
          <p:cNvPr id="4" name="Slide Number Placeholder 3">
            <a:extLst>
              <a:ext uri="{FF2B5EF4-FFF2-40B4-BE49-F238E27FC236}">
                <a16:creationId xmlns:a16="http://schemas.microsoft.com/office/drawing/2014/main" id="{B525C69E-745B-43AB-AF20-77649D4500C8}"/>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1570058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8FD87-2CA3-421F-9473-58F8C816FB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915BBE-04D4-492E-A460-069B95310E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B94543-4A9C-44B1-8152-6944F3D52D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F78F24-FD50-4166-82EC-3A5311141D8C}"/>
              </a:ext>
            </a:extLst>
          </p:cNvPr>
          <p:cNvSpPr>
            <a:spLocks noGrp="1"/>
          </p:cNvSpPr>
          <p:nvPr>
            <p:ph type="dt" sz="half" idx="10"/>
          </p:nvPr>
        </p:nvSpPr>
        <p:spPr/>
        <p:txBody>
          <a:bodyPr/>
          <a:lstStyle/>
          <a:p>
            <a:fld id="{1BA46372-EDC3-4D73-9911-66F6E5D45FBA}" type="datetime1">
              <a:rPr lang="en-US" smtClean="0"/>
              <a:t>2/4/2019</a:t>
            </a:fld>
            <a:endParaRPr lang="en-US"/>
          </a:p>
        </p:txBody>
      </p:sp>
      <p:sp>
        <p:nvSpPr>
          <p:cNvPr id="6" name="Footer Placeholder 5">
            <a:extLst>
              <a:ext uri="{FF2B5EF4-FFF2-40B4-BE49-F238E27FC236}">
                <a16:creationId xmlns:a16="http://schemas.microsoft.com/office/drawing/2014/main" id="{62692735-BC75-403B-8AFB-B373ADDEBADF}"/>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E1C3730B-A953-4F7F-B29C-7F873AC7E783}"/>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3812633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A5A58-0F61-4E7D-ADCB-DFA48BD9B4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D2F163-0CF2-4E97-9CF7-8E0E2265A7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53CD0C-0E29-49D6-8461-5AC73933AA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5D66A6D-76B1-4D36-A5B1-1E20CB300E47}"/>
              </a:ext>
            </a:extLst>
          </p:cNvPr>
          <p:cNvSpPr>
            <a:spLocks noGrp="1"/>
          </p:cNvSpPr>
          <p:nvPr>
            <p:ph type="dt" sz="half" idx="10"/>
          </p:nvPr>
        </p:nvSpPr>
        <p:spPr/>
        <p:txBody>
          <a:bodyPr/>
          <a:lstStyle/>
          <a:p>
            <a:fld id="{3C4002E5-0646-4787-9CA5-D504C30F39E9}" type="datetime1">
              <a:rPr lang="en-US" smtClean="0"/>
              <a:t>2/4/2019</a:t>
            </a:fld>
            <a:endParaRPr lang="en-US"/>
          </a:p>
        </p:txBody>
      </p:sp>
      <p:sp>
        <p:nvSpPr>
          <p:cNvPr id="6" name="Footer Placeholder 5">
            <a:extLst>
              <a:ext uri="{FF2B5EF4-FFF2-40B4-BE49-F238E27FC236}">
                <a16:creationId xmlns:a16="http://schemas.microsoft.com/office/drawing/2014/main" id="{5E5789C1-7E58-421C-B2C8-8378F992F53D}"/>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FDF261BC-9B6E-419D-BD68-CEBCFE52D463}"/>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331045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DBDF02-14AE-4FB7-B1AD-0135C645C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DD169D-486E-4660-8965-A20F9688C6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10A7A8-6FD9-454B-9F20-076A7E0544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54522-BAF7-4C84-B32A-B34D45D1E8E2}" type="datetime1">
              <a:rPr lang="en-US" smtClean="0"/>
              <a:t>2/4/2019</a:t>
            </a:fld>
            <a:endParaRPr lang="en-US"/>
          </a:p>
        </p:txBody>
      </p:sp>
      <p:sp>
        <p:nvSpPr>
          <p:cNvPr id="5" name="Footer Placeholder 4">
            <a:extLst>
              <a:ext uri="{FF2B5EF4-FFF2-40B4-BE49-F238E27FC236}">
                <a16:creationId xmlns:a16="http://schemas.microsoft.com/office/drawing/2014/main" id="{B5C4B8A6-1BD3-4DC0-B7B4-283BD63C53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Tariffs, Trade, and Trump: Andrew Rose</a:t>
            </a:r>
          </a:p>
        </p:txBody>
      </p:sp>
      <p:sp>
        <p:nvSpPr>
          <p:cNvPr id="6" name="Slide Number Placeholder 5">
            <a:extLst>
              <a:ext uri="{FF2B5EF4-FFF2-40B4-BE49-F238E27FC236}">
                <a16:creationId xmlns:a16="http://schemas.microsoft.com/office/drawing/2014/main" id="{42830B76-C60A-4B0F-980B-71468D014B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3A0B6B-BDDD-4FAD-BC5A-2F3DEB1D381C}" type="slidenum">
              <a:rPr lang="en-US" smtClean="0"/>
              <a:t>‹#›</a:t>
            </a:fld>
            <a:endParaRPr lang="en-US"/>
          </a:p>
        </p:txBody>
      </p:sp>
    </p:spTree>
    <p:extLst>
      <p:ext uri="{BB962C8B-B14F-4D97-AF65-F5344CB8AC3E}">
        <p14:creationId xmlns:p14="http://schemas.microsoft.com/office/powerpoint/2010/main" val="2711770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chart" Target="../charts/char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chart" Target="../charts/chart16.xml"/></Relationships>
</file>

<file path=ppt/slides/_rels/slide17.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chart" Target="../charts/chart22.xml"/><Relationship Id="rId5" Type="http://schemas.openxmlformats.org/officeDocument/2006/relationships/chart" Target="../charts/chart21.xml"/><Relationship Id="rId4" Type="http://schemas.openxmlformats.org/officeDocument/2006/relationships/chart" Target="../charts/chart2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3ACA6-ACC6-4E01-AC57-283BE449E146}"/>
              </a:ext>
            </a:extLst>
          </p:cNvPr>
          <p:cNvSpPr>
            <a:spLocks noGrp="1"/>
          </p:cNvSpPr>
          <p:nvPr>
            <p:ph type="ctrTitle"/>
          </p:nvPr>
        </p:nvSpPr>
        <p:spPr/>
        <p:txBody>
          <a:bodyPr>
            <a:noAutofit/>
          </a:bodyPr>
          <a:lstStyle/>
          <a:p>
            <a:r>
              <a:rPr lang="en-US" b="1" i="1" dirty="0"/>
              <a:t>Tariffs, Trade, and Trump</a:t>
            </a:r>
            <a:endParaRPr lang="en-US" dirty="0"/>
          </a:p>
        </p:txBody>
      </p:sp>
      <p:sp>
        <p:nvSpPr>
          <p:cNvPr id="3" name="Subtitle 2">
            <a:extLst>
              <a:ext uri="{FF2B5EF4-FFF2-40B4-BE49-F238E27FC236}">
                <a16:creationId xmlns:a16="http://schemas.microsoft.com/office/drawing/2014/main" id="{67A8FAE5-50B1-4820-B5B3-4B267B965441}"/>
              </a:ext>
            </a:extLst>
          </p:cNvPr>
          <p:cNvSpPr>
            <a:spLocks noGrp="1"/>
          </p:cNvSpPr>
          <p:nvPr>
            <p:ph type="subTitle" idx="1"/>
          </p:nvPr>
        </p:nvSpPr>
        <p:spPr/>
        <p:txBody>
          <a:bodyPr>
            <a:normAutofit/>
          </a:bodyPr>
          <a:lstStyle/>
          <a:p>
            <a:r>
              <a:rPr lang="en-US" sz="3200" dirty="0"/>
              <a:t>Andrew K Rose</a:t>
            </a:r>
          </a:p>
          <a:p>
            <a:r>
              <a:rPr lang="en-US" sz="3200" dirty="0"/>
              <a:t>Berkeley-Haas, ABFER, CEPR and NBER</a:t>
            </a:r>
          </a:p>
        </p:txBody>
      </p:sp>
    </p:spTree>
    <p:extLst>
      <p:ext uri="{BB962C8B-B14F-4D97-AF65-F5344CB8AC3E}">
        <p14:creationId xmlns:p14="http://schemas.microsoft.com/office/powerpoint/2010/main" val="1156509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LPM (</a:t>
            </a:r>
            <a:r>
              <a:rPr lang="en-US" dirty="0" err="1"/>
              <a:t>Jorda</a:t>
            </a:r>
            <a:r>
              <a:rPr lang="en-US" dirty="0"/>
              <a:t>) Methodology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pPr lvl="2"/>
                <a:r>
                  <a:rPr lang="en-US" sz="2400" dirty="0" err="1"/>
                  <a:t>y</a:t>
                </a:r>
                <a:r>
                  <a:rPr lang="en-US" sz="2400" baseline="-25000" dirty="0" err="1"/>
                  <a:t>i,t+k</a:t>
                </a:r>
                <a:r>
                  <a:rPr lang="en-US" sz="2400" dirty="0"/>
                  <a:t> - y</a:t>
                </a:r>
                <a:r>
                  <a:rPr lang="en-US" sz="2400" baseline="-25000" dirty="0"/>
                  <a:t>i,t-1</a:t>
                </a:r>
                <a:r>
                  <a:rPr lang="en-US" sz="2400" dirty="0"/>
                  <a:t> = α</a:t>
                </a:r>
                <a:r>
                  <a:rPr lang="en-US" sz="2400" baseline="-25000" dirty="0"/>
                  <a:t>i</a:t>
                </a:r>
                <a:r>
                  <a:rPr lang="en-US" sz="2400" dirty="0"/>
                  <a:t> + </a:t>
                </a:r>
                <a:r>
                  <a:rPr lang="en-US" sz="2400" dirty="0" err="1"/>
                  <a:t>γ</a:t>
                </a:r>
                <a:r>
                  <a:rPr lang="en-US" sz="2400" baseline="-25000" dirty="0" err="1"/>
                  <a:t>t</a:t>
                </a:r>
                <a:r>
                  <a:rPr lang="en-US" sz="2400" dirty="0"/>
                  <a:t> + β</a:t>
                </a:r>
                <a:r>
                  <a:rPr lang="en-US" sz="2400" dirty="0" err="1"/>
                  <a:t>ΔT</a:t>
                </a:r>
                <a:r>
                  <a:rPr lang="en-US" sz="2400" baseline="-25000" dirty="0" err="1"/>
                  <a:t>i,t</a:t>
                </a:r>
                <a:r>
                  <a:rPr lang="en-US" sz="2400" dirty="0"/>
                  <a:t> + </a:t>
                </a:r>
                <a:r>
                  <a:rPr lang="en-US" sz="2400" dirty="0" err="1"/>
                  <a:t>νX</a:t>
                </a:r>
                <a:r>
                  <a:rPr lang="en-US" sz="2400" baseline="-25000" dirty="0" err="1"/>
                  <a:t>i,t</a:t>
                </a:r>
                <a:r>
                  <a:rPr lang="en-US" sz="2400" dirty="0"/>
                  <a:t> + </a:t>
                </a:r>
                <a:r>
                  <a:rPr lang="en-US" sz="2400" dirty="0" err="1"/>
                  <a:t>ε</a:t>
                </a:r>
                <a:r>
                  <a:rPr lang="en-US" sz="2400" baseline="-25000" dirty="0" err="1"/>
                  <a:t>i,t</a:t>
                </a:r>
                <a:endParaRPr lang="en-US" sz="2400" baseline="-25000" dirty="0"/>
              </a:p>
              <a:p>
                <a:pPr marL="914400" lvl="2" indent="0">
                  <a:buNone/>
                </a:pPr>
                <a:endParaRPr lang="en-US" sz="2400" baseline="-25000" dirty="0"/>
              </a:p>
              <a:p>
                <a:r>
                  <a:rPr lang="en-US" sz="2000" dirty="0" err="1"/>
                  <a:t>y</a:t>
                </a:r>
                <a:r>
                  <a:rPr lang="en-US" sz="2000" baseline="-25000" dirty="0" err="1"/>
                  <a:t>i,t+k</a:t>
                </a:r>
                <a:r>
                  <a:rPr lang="en-US" sz="2000" dirty="0"/>
                  <a:t> is the outcome variable of interest (log of output, productivity, unemployment rate, Gini coefficient, log real exchange rate, or trade balance/GDP) for country </a:t>
                </a:r>
                <a:r>
                  <a:rPr lang="en-US" sz="2000" dirty="0" err="1"/>
                  <a:t>i</a:t>
                </a:r>
                <a:r>
                  <a:rPr lang="en-US" sz="2000" dirty="0"/>
                  <a:t> at time </a:t>
                </a:r>
                <a:r>
                  <a:rPr lang="en-US" sz="2000" dirty="0" err="1"/>
                  <a:t>t+k</a:t>
                </a:r>
                <a:r>
                  <a:rPr lang="en-US" sz="2000" dirty="0"/>
                  <a:t>,</a:t>
                </a:r>
              </a:p>
              <a:p>
                <a:r>
                  <a:rPr lang="en-US" sz="2000" dirty="0"/>
                  <a:t>{α</a:t>
                </a:r>
                <a:r>
                  <a:rPr lang="en-US" sz="2000" baseline="-25000" dirty="0"/>
                  <a:t>i</a:t>
                </a:r>
                <a:r>
                  <a:rPr lang="en-US" sz="2000" dirty="0"/>
                  <a:t>} country fixed effects (cross-country heterogeneity),</a:t>
                </a:r>
              </a:p>
              <a:p>
                <a:r>
                  <a:rPr lang="en-US" sz="2000" dirty="0"/>
                  <a:t>{</a:t>
                </a:r>
                <a:r>
                  <a:rPr lang="en-US" sz="2000" dirty="0" err="1"/>
                  <a:t>γ</a:t>
                </a:r>
                <a:r>
                  <a:rPr lang="en-US" sz="2000" baseline="-25000" dirty="0" err="1"/>
                  <a:t>t</a:t>
                </a:r>
                <a:r>
                  <a:rPr lang="en-US" sz="2000" dirty="0"/>
                  <a:t>} time fixed effects (global shocks), </a:t>
                </a:r>
              </a:p>
              <a:p>
                <a14:m>
                  <m:oMath xmlns:m="http://schemas.openxmlformats.org/officeDocument/2006/math">
                    <m:r>
                      <a:rPr lang="en-US" sz="200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𝑇</m:t>
                        </m:r>
                      </m:e>
                      <m:sub>
                        <m:r>
                          <a:rPr lang="en-US" sz="2000" i="1">
                            <a:latin typeface="Cambria Math" panose="02040503050406030204" pitchFamily="18" charset="0"/>
                          </a:rPr>
                          <m:t>𝑖</m:t>
                        </m:r>
                        <m:r>
                          <a:rPr lang="en-US" sz="2000">
                            <a:latin typeface="Cambria Math" panose="02040503050406030204" pitchFamily="18" charset="0"/>
                          </a:rPr>
                          <m:t>,</m:t>
                        </m:r>
                        <m:r>
                          <a:rPr lang="en-US" sz="2000" i="1">
                            <a:latin typeface="Cambria Math" panose="02040503050406030204" pitchFamily="18" charset="0"/>
                          </a:rPr>
                          <m:t>𝑡</m:t>
                        </m:r>
                      </m:sub>
                    </m:sSub>
                  </m:oMath>
                </a14:m>
                <a:r>
                  <a:rPr lang="en-US" sz="2000" dirty="0"/>
                  <a:t> change in the tariff rate,</a:t>
                </a:r>
              </a:p>
              <a:p>
                <a:r>
                  <a:rPr lang="en-US" sz="2000" dirty="0"/>
                  <a:t>ν is a vector of nuisance coefficients,</a:t>
                </a:r>
              </a:p>
              <a:p>
                <a:r>
                  <a:rPr lang="en-US" sz="2000" dirty="0"/>
                  <a:t>Control variables: two lags of each of: a) changes in the dependent variable, b) the tariff, c) log output, d) the log of real exchange rates and d) the trade balance in percent of GDP</a:t>
                </a:r>
              </a:p>
              <a:p>
                <a:r>
                  <a:rPr lang="en-US" sz="2000" dirty="0"/>
                  <a:t>DK standard errors; 90% confidence intervals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22" t="-196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a:t>Tariffs, Trade, and Trump: Andrew Rose</a:t>
            </a:r>
            <a:endParaRPr lang="en-US" dirty="0"/>
          </a:p>
        </p:txBody>
      </p:sp>
      <p:sp>
        <p:nvSpPr>
          <p:cNvPr id="5" name="Slide Number Placeholder 4"/>
          <p:cNvSpPr>
            <a:spLocks noGrp="1"/>
          </p:cNvSpPr>
          <p:nvPr>
            <p:ph type="sldNum" sz="quarter" idx="12"/>
          </p:nvPr>
        </p:nvSpPr>
        <p:spPr/>
        <p:txBody>
          <a:bodyPr/>
          <a:lstStyle/>
          <a:p>
            <a:fld id="{9B3A0B6B-BDDD-4FAD-BC5A-2F3DEB1D381C}" type="slidenum">
              <a:rPr lang="en-US" smtClean="0"/>
              <a:t>10</a:t>
            </a:fld>
            <a:endParaRPr lang="en-US"/>
          </a:p>
        </p:txBody>
      </p:sp>
    </p:spTree>
    <p:extLst>
      <p:ext uri="{BB962C8B-B14F-4D97-AF65-F5344CB8AC3E}">
        <p14:creationId xmlns:p14="http://schemas.microsoft.com/office/powerpoint/2010/main" val="69800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defTabSz="1171930">
              <a:defRPr/>
            </a:pPr>
            <a:r>
              <a:rPr lang="en-US" sz="3600" dirty="0"/>
              <a:t>Tariff rises lead to declines in output and productivity</a:t>
            </a:r>
          </a:p>
        </p:txBody>
      </p:sp>
      <p:sp>
        <p:nvSpPr>
          <p:cNvPr id="25604" name="TextBox 5"/>
          <p:cNvSpPr txBox="1">
            <a:spLocks noChangeArrowheads="1"/>
          </p:cNvSpPr>
          <p:nvPr/>
        </p:nvSpPr>
        <p:spPr bwMode="auto">
          <a:xfrm>
            <a:off x="496758" y="1507039"/>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Output (%)</a:t>
            </a:r>
            <a:endParaRPr lang="en-US" altLang="en-US" sz="1800" dirty="0"/>
          </a:p>
        </p:txBody>
      </p:sp>
      <p:sp>
        <p:nvSpPr>
          <p:cNvPr id="25605" name="TextBox 11"/>
          <p:cNvSpPr txBox="1">
            <a:spLocks noChangeArrowheads="1"/>
          </p:cNvSpPr>
          <p:nvPr/>
        </p:nvSpPr>
        <p:spPr bwMode="auto">
          <a:xfrm>
            <a:off x="6468171" y="1508626"/>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Productivity (%)</a:t>
            </a:r>
            <a:endParaRPr lang="en-US" altLang="en-US" sz="1800" dirty="0"/>
          </a:p>
        </p:txBody>
      </p:sp>
      <p:sp>
        <p:nvSpPr>
          <p:cNvPr id="25606" name="TextBox 12"/>
          <p:cNvSpPr txBox="1">
            <a:spLocks noChangeArrowheads="1"/>
          </p:cNvSpPr>
          <p:nvPr/>
        </p:nvSpPr>
        <p:spPr bwMode="auto">
          <a:xfrm>
            <a:off x="344398" y="6247666"/>
            <a:ext cx="1142702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300" dirty="0"/>
              <a:t>Note: The solid lines indicate the response of output (productivity) to one-standard deviation (about 3.6 percentage points) increase in the tariff rate; dotted lines correspond to 90 percent confidence bands. The x-axis denotes time. t=0 is the year of the reform. Estimates based on equation (1).</a:t>
            </a:r>
          </a:p>
        </p:txBody>
      </p:sp>
      <p:sp>
        <p:nvSpPr>
          <p:cNvPr id="25607" name="Slide Number Placeholder 16"/>
          <p:cNvSpPr txBox="1">
            <a:spLocks/>
          </p:cNvSpPr>
          <p:nvPr/>
        </p:nvSpPr>
        <p:spPr bwMode="auto">
          <a:xfrm>
            <a:off x="9132890" y="6484143"/>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2A7F80F6-FDB7-427C-B25E-9FD2DAF826CD}" type="slidenum">
              <a:rPr lang="en-US" altLang="en-US" sz="1800"/>
              <a:pPr algn="r" eaLnBrk="1" hangingPunct="1"/>
              <a:t>11</a:t>
            </a:fld>
            <a:endParaRPr lang="en-US" altLang="en-US" sz="1800"/>
          </a:p>
        </p:txBody>
      </p:sp>
      <p:graphicFrame>
        <p:nvGraphicFramePr>
          <p:cNvPr id="10" name="Chart 9">
            <a:extLst>
              <a:ext uri="{FF2B5EF4-FFF2-40B4-BE49-F238E27FC236}">
                <a16:creationId xmlns:a16="http://schemas.microsoft.com/office/drawing/2014/main" id="{F8BB9D28-3A85-4FD3-BD68-49627B4018EE}"/>
              </a:ext>
            </a:extLst>
          </p:cNvPr>
          <p:cNvGraphicFramePr/>
          <p:nvPr>
            <p:extLst/>
          </p:nvPr>
        </p:nvGraphicFramePr>
        <p:xfrm>
          <a:off x="496758" y="2211062"/>
          <a:ext cx="4532581" cy="34274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19EF90D5-8744-47A7-9C1B-4FC29B7E22E1}"/>
              </a:ext>
            </a:extLst>
          </p:cNvPr>
          <p:cNvGraphicFramePr/>
          <p:nvPr>
            <p:extLst/>
          </p:nvPr>
        </p:nvGraphicFramePr>
        <p:xfrm>
          <a:off x="6451133" y="2130126"/>
          <a:ext cx="4444842" cy="3427450"/>
        </p:xfrm>
        <a:graphic>
          <a:graphicData uri="http://schemas.openxmlformats.org/drawingml/2006/chart">
            <c:chart xmlns:c="http://schemas.openxmlformats.org/drawingml/2006/chart" xmlns:r="http://schemas.openxmlformats.org/officeDocument/2006/relationships" r:id="rId4"/>
          </a:graphicData>
        </a:graphic>
      </p:graphicFrame>
      <p:sp>
        <p:nvSpPr>
          <p:cNvPr id="2" name="Footer Placeholder 1">
            <a:extLst>
              <a:ext uri="{FF2B5EF4-FFF2-40B4-BE49-F238E27FC236}">
                <a16:creationId xmlns:a16="http://schemas.microsoft.com/office/drawing/2014/main" id="{B88EBE16-5C52-467B-B447-4E98D3169CA0}"/>
              </a:ext>
            </a:extLst>
          </p:cNvPr>
          <p:cNvSpPr>
            <a:spLocks noGrp="1"/>
          </p:cNvSpPr>
          <p:nvPr>
            <p:ph type="ftr" sz="quarter" idx="11"/>
          </p:nvPr>
        </p:nvSpPr>
        <p:spPr/>
        <p:txBody>
          <a:bodyPr/>
          <a:lstStyle/>
          <a:p>
            <a:r>
              <a:rPr lang="en-US"/>
              <a:t>Tariffs, Trade, and Trump: Andrew Rose</a:t>
            </a:r>
          </a:p>
        </p:txBody>
      </p:sp>
      <p:sp>
        <p:nvSpPr>
          <p:cNvPr id="3" name="Slide Number Placeholder 2">
            <a:extLst>
              <a:ext uri="{FF2B5EF4-FFF2-40B4-BE49-F238E27FC236}">
                <a16:creationId xmlns:a16="http://schemas.microsoft.com/office/drawing/2014/main" id="{7812FF85-FE31-43F7-AB15-D04FE299B114}"/>
              </a:ext>
            </a:extLst>
          </p:cNvPr>
          <p:cNvSpPr>
            <a:spLocks noGrp="1"/>
          </p:cNvSpPr>
          <p:nvPr>
            <p:ph type="sldNum" sz="quarter" idx="12"/>
          </p:nvPr>
        </p:nvSpPr>
        <p:spPr/>
        <p:txBody>
          <a:bodyPr/>
          <a:lstStyle/>
          <a:p>
            <a:fld id="{9B3A0B6B-BDDD-4FAD-BC5A-2F3DEB1D381C}" type="slidenum">
              <a:rPr lang="en-US" smtClean="0"/>
              <a:t>11</a:t>
            </a:fld>
            <a:endParaRPr lang="en-US"/>
          </a:p>
        </p:txBody>
      </p:sp>
    </p:spTree>
    <p:extLst>
      <p:ext uri="{BB962C8B-B14F-4D97-AF65-F5344CB8AC3E}">
        <p14:creationId xmlns:p14="http://schemas.microsoft.com/office/powerpoint/2010/main" val="168027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6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5606" grpId="0"/>
      <p:bldGraphic spid="10" grpId="0">
        <p:bldAsOne/>
      </p:bldGraphic>
      <p:bldGraphic spid="11"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defTabSz="1171930">
              <a:defRPr/>
            </a:pPr>
            <a:r>
              <a:rPr lang="en-US" sz="3598" dirty="0"/>
              <a:t>Increases in unemployment and inequality</a:t>
            </a:r>
          </a:p>
        </p:txBody>
      </p:sp>
      <p:sp>
        <p:nvSpPr>
          <p:cNvPr id="25604" name="TextBox 5"/>
          <p:cNvSpPr txBox="1">
            <a:spLocks noChangeArrowheads="1"/>
          </p:cNvSpPr>
          <p:nvPr/>
        </p:nvSpPr>
        <p:spPr bwMode="auto">
          <a:xfrm>
            <a:off x="496758" y="1507039"/>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Unemployment (ppt)</a:t>
            </a:r>
            <a:endParaRPr lang="en-US" altLang="en-US" sz="1800" dirty="0"/>
          </a:p>
        </p:txBody>
      </p:sp>
      <p:sp>
        <p:nvSpPr>
          <p:cNvPr id="25605" name="TextBox 11"/>
          <p:cNvSpPr txBox="1">
            <a:spLocks noChangeArrowheads="1"/>
          </p:cNvSpPr>
          <p:nvPr/>
        </p:nvSpPr>
        <p:spPr bwMode="auto">
          <a:xfrm>
            <a:off x="6468171" y="1508626"/>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Inequality (ppt)</a:t>
            </a:r>
            <a:endParaRPr lang="en-US" altLang="en-US" sz="1800" dirty="0"/>
          </a:p>
        </p:txBody>
      </p:sp>
      <p:sp>
        <p:nvSpPr>
          <p:cNvPr id="25606" name="TextBox 12"/>
          <p:cNvSpPr txBox="1">
            <a:spLocks noChangeArrowheads="1"/>
          </p:cNvSpPr>
          <p:nvPr/>
        </p:nvSpPr>
        <p:spPr bwMode="auto">
          <a:xfrm>
            <a:off x="382488" y="5719438"/>
            <a:ext cx="11427024"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endParaRPr lang="en-US" altLang="en-US" sz="1300" dirty="0"/>
          </a:p>
        </p:txBody>
      </p:sp>
      <p:sp>
        <p:nvSpPr>
          <p:cNvPr id="25607" name="Slide Number Placeholder 16"/>
          <p:cNvSpPr txBox="1">
            <a:spLocks/>
          </p:cNvSpPr>
          <p:nvPr/>
        </p:nvSpPr>
        <p:spPr bwMode="auto">
          <a:xfrm>
            <a:off x="9132890" y="6484143"/>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2A7F80F6-FDB7-427C-B25E-9FD2DAF826CD}" type="slidenum">
              <a:rPr lang="en-US" altLang="en-US" sz="1800"/>
              <a:pPr algn="r" eaLnBrk="1" hangingPunct="1"/>
              <a:t>12</a:t>
            </a:fld>
            <a:endParaRPr lang="en-US" altLang="en-US" sz="1800"/>
          </a:p>
        </p:txBody>
      </p:sp>
      <p:graphicFrame>
        <p:nvGraphicFramePr>
          <p:cNvPr id="12" name="Chart 11">
            <a:extLst>
              <a:ext uri="{FF2B5EF4-FFF2-40B4-BE49-F238E27FC236}">
                <a16:creationId xmlns:a16="http://schemas.microsoft.com/office/drawing/2014/main" id="{57784BCD-00AA-43CA-B950-824683D39250}"/>
              </a:ext>
            </a:extLst>
          </p:cNvPr>
          <p:cNvGraphicFramePr/>
          <p:nvPr>
            <p:extLst/>
          </p:nvPr>
        </p:nvGraphicFramePr>
        <p:xfrm>
          <a:off x="508780" y="2130126"/>
          <a:ext cx="4444841" cy="34274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6F23E886-FB89-4E00-B057-DF928AC19549}"/>
              </a:ext>
            </a:extLst>
          </p:cNvPr>
          <p:cNvGraphicFramePr/>
          <p:nvPr>
            <p:extLst/>
          </p:nvPr>
        </p:nvGraphicFramePr>
        <p:xfrm>
          <a:off x="6468172" y="2130126"/>
          <a:ext cx="4444841" cy="3427449"/>
        </p:xfrm>
        <a:graphic>
          <a:graphicData uri="http://schemas.openxmlformats.org/drawingml/2006/chart">
            <c:chart xmlns:c="http://schemas.openxmlformats.org/drawingml/2006/chart" xmlns:r="http://schemas.openxmlformats.org/officeDocument/2006/relationships" r:id="rId4"/>
          </a:graphicData>
        </a:graphic>
      </p:graphicFrame>
      <p:sp>
        <p:nvSpPr>
          <p:cNvPr id="2" name="Footer Placeholder 1">
            <a:extLst>
              <a:ext uri="{FF2B5EF4-FFF2-40B4-BE49-F238E27FC236}">
                <a16:creationId xmlns:a16="http://schemas.microsoft.com/office/drawing/2014/main" id="{BCDCF6AA-EFAB-41C1-AF9B-2248E4406069}"/>
              </a:ext>
            </a:extLst>
          </p:cNvPr>
          <p:cNvSpPr>
            <a:spLocks noGrp="1"/>
          </p:cNvSpPr>
          <p:nvPr>
            <p:ph type="ftr" sz="quarter" idx="11"/>
          </p:nvPr>
        </p:nvSpPr>
        <p:spPr/>
        <p:txBody>
          <a:bodyPr/>
          <a:lstStyle/>
          <a:p>
            <a:r>
              <a:rPr lang="en-US"/>
              <a:t>Tariffs, Trade, and Trump: Andrew Rose</a:t>
            </a:r>
          </a:p>
        </p:txBody>
      </p:sp>
      <p:sp>
        <p:nvSpPr>
          <p:cNvPr id="3" name="Slide Number Placeholder 2">
            <a:extLst>
              <a:ext uri="{FF2B5EF4-FFF2-40B4-BE49-F238E27FC236}">
                <a16:creationId xmlns:a16="http://schemas.microsoft.com/office/drawing/2014/main" id="{9573A246-8DAE-46FD-8F4C-2B2B34FD8A52}"/>
              </a:ext>
            </a:extLst>
          </p:cNvPr>
          <p:cNvSpPr>
            <a:spLocks noGrp="1"/>
          </p:cNvSpPr>
          <p:nvPr>
            <p:ph type="sldNum" sz="quarter" idx="12"/>
          </p:nvPr>
        </p:nvSpPr>
        <p:spPr/>
        <p:txBody>
          <a:bodyPr/>
          <a:lstStyle/>
          <a:p>
            <a:fld id="{9B3A0B6B-BDDD-4FAD-BC5A-2F3DEB1D381C}" type="slidenum">
              <a:rPr lang="en-US" smtClean="0"/>
              <a:t>12</a:t>
            </a:fld>
            <a:endParaRPr lang="en-US"/>
          </a:p>
        </p:txBody>
      </p:sp>
    </p:spTree>
    <p:extLst>
      <p:ext uri="{BB962C8B-B14F-4D97-AF65-F5344CB8AC3E}">
        <p14:creationId xmlns:p14="http://schemas.microsoft.com/office/powerpoint/2010/main" val="356055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2" grpId="0">
        <p:bldAsOne/>
      </p:bldGraphic>
      <p:bldGraphic spid="13"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defTabSz="1171930">
              <a:defRPr/>
            </a:pPr>
            <a:r>
              <a:rPr lang="en-US" sz="3598" dirty="0"/>
              <a:t>RER appreciates; little effect on trade balance</a:t>
            </a:r>
          </a:p>
        </p:txBody>
      </p:sp>
      <p:sp>
        <p:nvSpPr>
          <p:cNvPr id="25604" name="TextBox 5"/>
          <p:cNvSpPr txBox="1">
            <a:spLocks noChangeArrowheads="1"/>
          </p:cNvSpPr>
          <p:nvPr/>
        </p:nvSpPr>
        <p:spPr bwMode="auto">
          <a:xfrm>
            <a:off x="496758" y="1507039"/>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RER (%)</a:t>
            </a:r>
            <a:endParaRPr lang="en-US" altLang="en-US" sz="1800" dirty="0"/>
          </a:p>
        </p:txBody>
      </p:sp>
      <p:sp>
        <p:nvSpPr>
          <p:cNvPr id="25605" name="TextBox 11"/>
          <p:cNvSpPr txBox="1">
            <a:spLocks noChangeArrowheads="1"/>
          </p:cNvSpPr>
          <p:nvPr/>
        </p:nvSpPr>
        <p:spPr bwMode="auto">
          <a:xfrm>
            <a:off x="6468172" y="1508626"/>
            <a:ext cx="39325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Trade balance (ppt of GDP)</a:t>
            </a:r>
            <a:endParaRPr lang="en-US" altLang="en-US" sz="1800" dirty="0"/>
          </a:p>
        </p:txBody>
      </p:sp>
      <p:sp>
        <p:nvSpPr>
          <p:cNvPr id="25607" name="Slide Number Placeholder 16"/>
          <p:cNvSpPr txBox="1">
            <a:spLocks/>
          </p:cNvSpPr>
          <p:nvPr/>
        </p:nvSpPr>
        <p:spPr bwMode="auto">
          <a:xfrm>
            <a:off x="9132890" y="6484143"/>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2A7F80F6-FDB7-427C-B25E-9FD2DAF826CD}" type="slidenum">
              <a:rPr lang="en-US" altLang="en-US" sz="1800"/>
              <a:pPr algn="r" eaLnBrk="1" hangingPunct="1"/>
              <a:t>13</a:t>
            </a:fld>
            <a:endParaRPr lang="en-US" altLang="en-US" sz="1800"/>
          </a:p>
        </p:txBody>
      </p:sp>
      <p:graphicFrame>
        <p:nvGraphicFramePr>
          <p:cNvPr id="10" name="Chart 9">
            <a:extLst>
              <a:ext uri="{FF2B5EF4-FFF2-40B4-BE49-F238E27FC236}">
                <a16:creationId xmlns:a16="http://schemas.microsoft.com/office/drawing/2014/main" id="{872FBA00-8BAE-4DF6-83BA-A286B57F4530}"/>
              </a:ext>
            </a:extLst>
          </p:cNvPr>
          <p:cNvGraphicFramePr/>
          <p:nvPr>
            <p:extLst/>
          </p:nvPr>
        </p:nvGraphicFramePr>
        <p:xfrm>
          <a:off x="496758" y="2130125"/>
          <a:ext cx="4723056" cy="34274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857EB2BE-90CA-49E2-98B4-0F18D31D4499}"/>
              </a:ext>
            </a:extLst>
          </p:cNvPr>
          <p:cNvGraphicFramePr/>
          <p:nvPr>
            <p:extLst/>
          </p:nvPr>
        </p:nvGraphicFramePr>
        <p:xfrm>
          <a:off x="6494271" y="2197077"/>
          <a:ext cx="4363609" cy="3427449"/>
        </p:xfrm>
        <a:graphic>
          <a:graphicData uri="http://schemas.openxmlformats.org/drawingml/2006/chart">
            <c:chart xmlns:c="http://schemas.openxmlformats.org/drawingml/2006/chart" xmlns:r="http://schemas.openxmlformats.org/officeDocument/2006/relationships" r:id="rId4"/>
          </a:graphicData>
        </a:graphic>
      </p:graphicFrame>
      <p:sp>
        <p:nvSpPr>
          <p:cNvPr id="2" name="Footer Placeholder 1">
            <a:extLst>
              <a:ext uri="{FF2B5EF4-FFF2-40B4-BE49-F238E27FC236}">
                <a16:creationId xmlns:a16="http://schemas.microsoft.com/office/drawing/2014/main" id="{F3213D05-E898-4B9F-AB83-CF3842332E4B}"/>
              </a:ext>
            </a:extLst>
          </p:cNvPr>
          <p:cNvSpPr>
            <a:spLocks noGrp="1"/>
          </p:cNvSpPr>
          <p:nvPr>
            <p:ph type="ftr" sz="quarter" idx="11"/>
          </p:nvPr>
        </p:nvSpPr>
        <p:spPr/>
        <p:txBody>
          <a:bodyPr/>
          <a:lstStyle/>
          <a:p>
            <a:r>
              <a:rPr lang="en-US"/>
              <a:t>Tariffs, Trade, and Trump: Andrew Rose</a:t>
            </a:r>
          </a:p>
        </p:txBody>
      </p:sp>
      <p:sp>
        <p:nvSpPr>
          <p:cNvPr id="3" name="Slide Number Placeholder 2">
            <a:extLst>
              <a:ext uri="{FF2B5EF4-FFF2-40B4-BE49-F238E27FC236}">
                <a16:creationId xmlns:a16="http://schemas.microsoft.com/office/drawing/2014/main" id="{4D06367B-F3CF-4FC2-9ED3-86BDF0E35D57}"/>
              </a:ext>
            </a:extLst>
          </p:cNvPr>
          <p:cNvSpPr>
            <a:spLocks noGrp="1"/>
          </p:cNvSpPr>
          <p:nvPr>
            <p:ph type="sldNum" sz="quarter" idx="12"/>
          </p:nvPr>
        </p:nvSpPr>
        <p:spPr/>
        <p:txBody>
          <a:bodyPr/>
          <a:lstStyle/>
          <a:p>
            <a:fld id="{9B3A0B6B-BDDD-4FAD-BC5A-2F3DEB1D381C}" type="slidenum">
              <a:rPr lang="en-US" smtClean="0"/>
              <a:t>13</a:t>
            </a:fld>
            <a:endParaRPr lang="en-US"/>
          </a:p>
        </p:txBody>
      </p:sp>
    </p:spTree>
    <p:extLst>
      <p:ext uri="{BB962C8B-B14F-4D97-AF65-F5344CB8AC3E}">
        <p14:creationId xmlns:p14="http://schemas.microsoft.com/office/powerpoint/2010/main" val="268477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0" grpId="0">
        <p:bldAsOne/>
      </p:bldGraphic>
      <p:bldGraphic spid="11"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TextBox 11"/>
          <p:cNvSpPr txBox="1">
            <a:spLocks noChangeArrowheads="1"/>
          </p:cNvSpPr>
          <p:nvPr/>
        </p:nvSpPr>
        <p:spPr bwMode="auto">
          <a:xfrm>
            <a:off x="6591172" y="1154705"/>
            <a:ext cx="52564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(%)—tariff increases</a:t>
            </a:r>
            <a:endParaRPr lang="en-US" altLang="en-US" sz="1600" dirty="0"/>
          </a:p>
        </p:txBody>
      </p:sp>
      <p:sp>
        <p:nvSpPr>
          <p:cNvPr id="7" name="Title 6"/>
          <p:cNvSpPr>
            <a:spLocks noGrp="1"/>
          </p:cNvSpPr>
          <p:nvPr>
            <p:ph type="title"/>
          </p:nvPr>
        </p:nvSpPr>
        <p:spPr>
          <a:xfrm>
            <a:off x="838200" y="365126"/>
            <a:ext cx="10515600" cy="799102"/>
          </a:xfrm>
        </p:spPr>
        <p:txBody>
          <a:bodyPr/>
          <a:lstStyle/>
          <a:p>
            <a:pPr defTabSz="1171930">
              <a:defRPr/>
            </a:pPr>
            <a:r>
              <a:rPr lang="en-US" sz="3598" dirty="0"/>
              <a:t>Larger effects for tariff increases…</a:t>
            </a:r>
          </a:p>
        </p:txBody>
      </p:sp>
      <p:sp>
        <p:nvSpPr>
          <p:cNvPr id="27652" name="TextBox 9"/>
          <p:cNvSpPr txBox="1">
            <a:spLocks noChangeArrowheads="1"/>
          </p:cNvSpPr>
          <p:nvPr/>
        </p:nvSpPr>
        <p:spPr bwMode="auto">
          <a:xfrm>
            <a:off x="725300" y="1164227"/>
            <a:ext cx="51421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(%)—tariff increases</a:t>
            </a:r>
            <a:endParaRPr lang="en-US" altLang="en-US" sz="1600" dirty="0"/>
          </a:p>
        </p:txBody>
      </p:sp>
      <p:sp>
        <p:nvSpPr>
          <p:cNvPr id="27654" name="TextBox 13"/>
          <p:cNvSpPr txBox="1">
            <a:spLocks noChangeArrowheads="1"/>
          </p:cNvSpPr>
          <p:nvPr/>
        </p:nvSpPr>
        <p:spPr bwMode="auto">
          <a:xfrm>
            <a:off x="725299" y="3792443"/>
            <a:ext cx="34281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(%)—tariff decreases</a:t>
            </a:r>
            <a:endParaRPr lang="en-US" altLang="en-US" sz="1600" dirty="0"/>
          </a:p>
        </p:txBody>
      </p:sp>
      <p:sp>
        <p:nvSpPr>
          <p:cNvPr id="27655" name="TextBox 15"/>
          <p:cNvSpPr txBox="1">
            <a:spLocks noChangeArrowheads="1"/>
          </p:cNvSpPr>
          <p:nvPr/>
        </p:nvSpPr>
        <p:spPr bwMode="auto">
          <a:xfrm>
            <a:off x="6553082" y="3799585"/>
            <a:ext cx="48374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(%)—tariff decreases</a:t>
            </a:r>
            <a:endParaRPr lang="en-US" altLang="en-US" sz="1600" dirty="0"/>
          </a:p>
        </p:txBody>
      </p:sp>
      <p:sp>
        <p:nvSpPr>
          <p:cNvPr id="27657" name="Slide Number Placeholder 16"/>
          <p:cNvSpPr txBox="1">
            <a:spLocks/>
          </p:cNvSpPr>
          <p:nvPr/>
        </p:nvSpPr>
        <p:spPr bwMode="auto">
          <a:xfrm>
            <a:off x="9105508" y="6382479"/>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8F250D00-0FD7-4F5D-9BF8-B929088FC1E8}" type="slidenum">
              <a:rPr lang="en-US" altLang="en-US" sz="1800"/>
              <a:pPr algn="r" eaLnBrk="1" hangingPunct="1"/>
              <a:t>14</a:t>
            </a:fld>
            <a:endParaRPr lang="en-US" altLang="en-US" sz="1800"/>
          </a:p>
        </p:txBody>
      </p:sp>
      <p:graphicFrame>
        <p:nvGraphicFramePr>
          <p:cNvPr id="14" name="Chart 13">
            <a:extLst>
              <a:ext uri="{FF2B5EF4-FFF2-40B4-BE49-F238E27FC236}">
                <a16:creationId xmlns:a16="http://schemas.microsoft.com/office/drawing/2014/main" id="{3321B210-6CDC-45E3-AAD9-3EC5E03D6DF9}"/>
              </a:ext>
            </a:extLst>
          </p:cNvPr>
          <p:cNvGraphicFramePr/>
          <p:nvPr>
            <p:extLst/>
          </p:nvPr>
        </p:nvGraphicFramePr>
        <p:xfrm>
          <a:off x="725299" y="1655317"/>
          <a:ext cx="5065940" cy="18238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77370E92-3AD4-40BE-83BF-1D30DEC7D606}"/>
              </a:ext>
            </a:extLst>
          </p:cNvPr>
          <p:cNvGraphicFramePr/>
          <p:nvPr>
            <p:extLst/>
          </p:nvPr>
        </p:nvGraphicFramePr>
        <p:xfrm>
          <a:off x="6553081" y="1763112"/>
          <a:ext cx="4570809" cy="17327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a:extLst>
              <a:ext uri="{FF2B5EF4-FFF2-40B4-BE49-F238E27FC236}">
                <a16:creationId xmlns:a16="http://schemas.microsoft.com/office/drawing/2014/main" id="{746B8392-1601-4ABC-88E2-097034A5084A}"/>
              </a:ext>
            </a:extLst>
          </p:cNvPr>
          <p:cNvGraphicFramePr/>
          <p:nvPr>
            <p:extLst/>
          </p:nvPr>
        </p:nvGraphicFramePr>
        <p:xfrm>
          <a:off x="725299" y="4398070"/>
          <a:ext cx="5065940" cy="171010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a:extLst>
              <a:ext uri="{FF2B5EF4-FFF2-40B4-BE49-F238E27FC236}">
                <a16:creationId xmlns:a16="http://schemas.microsoft.com/office/drawing/2014/main" id="{C8809823-6DA3-4470-82F9-5F380FFD7A3F}"/>
              </a:ext>
            </a:extLst>
          </p:cNvPr>
          <p:cNvGraphicFramePr/>
          <p:nvPr>
            <p:extLst/>
          </p:nvPr>
        </p:nvGraphicFramePr>
        <p:xfrm>
          <a:off x="6591172" y="4395691"/>
          <a:ext cx="4837440" cy="1715656"/>
        </p:xfrm>
        <a:graphic>
          <a:graphicData uri="http://schemas.openxmlformats.org/drawingml/2006/chart">
            <c:chart xmlns:c="http://schemas.openxmlformats.org/drawingml/2006/chart" xmlns:r="http://schemas.openxmlformats.org/officeDocument/2006/relationships" r:id="rId6"/>
          </a:graphicData>
        </a:graphic>
      </p:graphicFrame>
      <p:sp>
        <p:nvSpPr>
          <p:cNvPr id="2" name="Footer Placeholder 1">
            <a:extLst>
              <a:ext uri="{FF2B5EF4-FFF2-40B4-BE49-F238E27FC236}">
                <a16:creationId xmlns:a16="http://schemas.microsoft.com/office/drawing/2014/main" id="{C72F8CDF-C3A2-405A-8155-129C9D34C076}"/>
              </a:ext>
            </a:extLst>
          </p:cNvPr>
          <p:cNvSpPr>
            <a:spLocks noGrp="1"/>
          </p:cNvSpPr>
          <p:nvPr>
            <p:ph type="ftr" sz="quarter" idx="11"/>
          </p:nvPr>
        </p:nvSpPr>
        <p:spPr/>
        <p:txBody>
          <a:bodyPr/>
          <a:lstStyle/>
          <a:p>
            <a:r>
              <a:rPr lang="en-US"/>
              <a:t>Tariffs, Trade, and Trump: Andrew Rose</a:t>
            </a:r>
          </a:p>
        </p:txBody>
      </p:sp>
      <p:sp>
        <p:nvSpPr>
          <p:cNvPr id="3" name="Slide Number Placeholder 2">
            <a:extLst>
              <a:ext uri="{FF2B5EF4-FFF2-40B4-BE49-F238E27FC236}">
                <a16:creationId xmlns:a16="http://schemas.microsoft.com/office/drawing/2014/main" id="{6A017B7C-652B-4FF6-B3E1-668C34E1DCCE}"/>
              </a:ext>
            </a:extLst>
          </p:cNvPr>
          <p:cNvSpPr>
            <a:spLocks noGrp="1"/>
          </p:cNvSpPr>
          <p:nvPr>
            <p:ph type="sldNum" sz="quarter" idx="12"/>
          </p:nvPr>
        </p:nvSpPr>
        <p:spPr/>
        <p:txBody>
          <a:bodyPr/>
          <a:lstStyle/>
          <a:p>
            <a:fld id="{9B3A0B6B-BDDD-4FAD-BC5A-2F3DEB1D381C}" type="slidenum">
              <a:rPr lang="en-US" smtClean="0"/>
              <a:t>14</a:t>
            </a:fld>
            <a:endParaRPr lang="en-US"/>
          </a:p>
        </p:txBody>
      </p:sp>
    </p:spTree>
    <p:extLst>
      <p:ext uri="{BB962C8B-B14F-4D97-AF65-F5344CB8AC3E}">
        <p14:creationId xmlns:p14="http://schemas.microsoft.com/office/powerpoint/2010/main" val="138441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4" grpId="0">
        <p:bldAsOne/>
      </p:bldGraphic>
      <p:bldGraphic spid="15" grpId="0">
        <p:bldAsOne/>
      </p:bldGraphic>
      <p:bldGraphic spid="16" grpId="0">
        <p:bldAsOne/>
      </p:bldGraphic>
      <p:bldGraphic spid="19"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5"/>
            <a:ext cx="10515600" cy="799101"/>
          </a:xfrm>
        </p:spPr>
        <p:txBody>
          <a:bodyPr/>
          <a:lstStyle/>
          <a:p>
            <a:pPr defTabSz="1171930">
              <a:defRPr/>
            </a:pPr>
            <a:r>
              <a:rPr lang="en-US" sz="3598" dirty="0"/>
              <a:t>…in advanced economies…</a:t>
            </a:r>
          </a:p>
        </p:txBody>
      </p:sp>
      <p:sp>
        <p:nvSpPr>
          <p:cNvPr id="27652" name="TextBox 9"/>
          <p:cNvSpPr txBox="1">
            <a:spLocks noChangeArrowheads="1"/>
          </p:cNvSpPr>
          <p:nvPr/>
        </p:nvSpPr>
        <p:spPr bwMode="auto">
          <a:xfrm>
            <a:off x="725300" y="1164227"/>
            <a:ext cx="51421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(%)—AEs</a:t>
            </a:r>
            <a:endParaRPr lang="en-US" altLang="en-US" sz="1600" dirty="0"/>
          </a:p>
        </p:txBody>
      </p:sp>
      <p:sp>
        <p:nvSpPr>
          <p:cNvPr id="27653" name="TextBox 11"/>
          <p:cNvSpPr txBox="1">
            <a:spLocks noChangeArrowheads="1"/>
          </p:cNvSpPr>
          <p:nvPr/>
        </p:nvSpPr>
        <p:spPr bwMode="auto">
          <a:xfrm>
            <a:off x="6591172" y="1154705"/>
            <a:ext cx="52564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(%)—AEs</a:t>
            </a:r>
            <a:endParaRPr lang="en-US" altLang="en-US" sz="1600" dirty="0"/>
          </a:p>
        </p:txBody>
      </p:sp>
      <p:sp>
        <p:nvSpPr>
          <p:cNvPr id="27654" name="TextBox 13"/>
          <p:cNvSpPr txBox="1">
            <a:spLocks noChangeArrowheads="1"/>
          </p:cNvSpPr>
          <p:nvPr/>
        </p:nvSpPr>
        <p:spPr bwMode="auto">
          <a:xfrm>
            <a:off x="725299" y="3792443"/>
            <a:ext cx="34281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(%)—EMDEs</a:t>
            </a:r>
            <a:endParaRPr lang="en-US" altLang="en-US" sz="1600" dirty="0"/>
          </a:p>
        </p:txBody>
      </p:sp>
      <p:sp>
        <p:nvSpPr>
          <p:cNvPr id="27655" name="TextBox 15"/>
          <p:cNvSpPr txBox="1">
            <a:spLocks noChangeArrowheads="1"/>
          </p:cNvSpPr>
          <p:nvPr/>
        </p:nvSpPr>
        <p:spPr bwMode="auto">
          <a:xfrm>
            <a:off x="6553082" y="3799585"/>
            <a:ext cx="48374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(%)—EMDEs</a:t>
            </a:r>
            <a:endParaRPr lang="en-US" altLang="en-US" sz="1600" dirty="0"/>
          </a:p>
        </p:txBody>
      </p:sp>
      <p:sp>
        <p:nvSpPr>
          <p:cNvPr id="27657" name="Slide Number Placeholder 16"/>
          <p:cNvSpPr txBox="1">
            <a:spLocks/>
          </p:cNvSpPr>
          <p:nvPr/>
        </p:nvSpPr>
        <p:spPr bwMode="auto">
          <a:xfrm>
            <a:off x="9193993" y="6415105"/>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8F250D00-0FD7-4F5D-9BF8-B929088FC1E8}" type="slidenum">
              <a:rPr lang="en-US" altLang="en-US" sz="1800"/>
              <a:pPr algn="r" eaLnBrk="1" hangingPunct="1"/>
              <a:t>15</a:t>
            </a:fld>
            <a:endParaRPr lang="en-US" altLang="en-US" sz="1800"/>
          </a:p>
        </p:txBody>
      </p:sp>
      <p:graphicFrame>
        <p:nvGraphicFramePr>
          <p:cNvPr id="17" name="Chart 16">
            <a:extLst>
              <a:ext uri="{FF2B5EF4-FFF2-40B4-BE49-F238E27FC236}">
                <a16:creationId xmlns:a16="http://schemas.microsoft.com/office/drawing/2014/main" id="{6D166398-82DE-4DB6-9495-09C5679F3324}"/>
              </a:ext>
            </a:extLst>
          </p:cNvPr>
          <p:cNvGraphicFramePr/>
          <p:nvPr>
            <p:extLst/>
          </p:nvPr>
        </p:nvGraphicFramePr>
        <p:xfrm>
          <a:off x="800790" y="1766681"/>
          <a:ext cx="5065940" cy="18908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a:extLst>
              <a:ext uri="{FF2B5EF4-FFF2-40B4-BE49-F238E27FC236}">
                <a16:creationId xmlns:a16="http://schemas.microsoft.com/office/drawing/2014/main" id="{77370E92-3AD4-40BE-83BF-1D30DEC7D606}"/>
              </a:ext>
            </a:extLst>
          </p:cNvPr>
          <p:cNvGraphicFramePr/>
          <p:nvPr>
            <p:extLst/>
          </p:nvPr>
        </p:nvGraphicFramePr>
        <p:xfrm>
          <a:off x="6604014" y="1750811"/>
          <a:ext cx="4976958" cy="167818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a:extLst>
              <a:ext uri="{FF2B5EF4-FFF2-40B4-BE49-F238E27FC236}">
                <a16:creationId xmlns:a16="http://schemas.microsoft.com/office/drawing/2014/main" id="{25F29CA0-859A-4B14-A0B3-65B76926BB22}"/>
              </a:ext>
            </a:extLst>
          </p:cNvPr>
          <p:cNvGraphicFramePr/>
          <p:nvPr>
            <p:extLst/>
          </p:nvPr>
        </p:nvGraphicFramePr>
        <p:xfrm>
          <a:off x="763389" y="4394897"/>
          <a:ext cx="5065940" cy="17132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a:extLst>
              <a:ext uri="{FF2B5EF4-FFF2-40B4-BE49-F238E27FC236}">
                <a16:creationId xmlns:a16="http://schemas.microsoft.com/office/drawing/2014/main" id="{20634504-8736-4104-B72A-0A0C8DBF504F}"/>
              </a:ext>
            </a:extLst>
          </p:cNvPr>
          <p:cNvGraphicFramePr/>
          <p:nvPr>
            <p:extLst/>
          </p:nvPr>
        </p:nvGraphicFramePr>
        <p:xfrm>
          <a:off x="6604135" y="4394896"/>
          <a:ext cx="4976836" cy="1932672"/>
        </p:xfrm>
        <a:graphic>
          <a:graphicData uri="http://schemas.openxmlformats.org/drawingml/2006/chart">
            <c:chart xmlns:c="http://schemas.openxmlformats.org/drawingml/2006/chart" xmlns:r="http://schemas.openxmlformats.org/officeDocument/2006/relationships" r:id="rId6"/>
          </a:graphicData>
        </a:graphic>
      </p:graphicFrame>
      <p:sp>
        <p:nvSpPr>
          <p:cNvPr id="22" name="TextBox 21">
            <a:extLst>
              <a:ext uri="{FF2B5EF4-FFF2-40B4-BE49-F238E27FC236}">
                <a16:creationId xmlns:a16="http://schemas.microsoft.com/office/drawing/2014/main" id="{A1F9826F-2F4C-4B82-86EF-9DE2FF22C44E}"/>
              </a:ext>
            </a:extLst>
          </p:cNvPr>
          <p:cNvSpPr txBox="1">
            <a:spLocks noChangeArrowheads="1"/>
          </p:cNvSpPr>
          <p:nvPr/>
        </p:nvSpPr>
        <p:spPr bwMode="auto">
          <a:xfrm>
            <a:off x="153948" y="6108174"/>
            <a:ext cx="11427024"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r>
              <a:rPr lang="en-US" sz="1300" dirty="0"/>
              <a:t>	</a:t>
            </a:r>
            <a:endParaRPr lang="en-US" altLang="en-US" sz="1300" dirty="0"/>
          </a:p>
        </p:txBody>
      </p:sp>
      <p:sp>
        <p:nvSpPr>
          <p:cNvPr id="2" name="Footer Placeholder 1">
            <a:extLst>
              <a:ext uri="{FF2B5EF4-FFF2-40B4-BE49-F238E27FC236}">
                <a16:creationId xmlns:a16="http://schemas.microsoft.com/office/drawing/2014/main" id="{AD8AC1BE-6B13-4F06-9A8A-87D5531272FC}"/>
              </a:ext>
            </a:extLst>
          </p:cNvPr>
          <p:cNvSpPr>
            <a:spLocks noGrp="1"/>
          </p:cNvSpPr>
          <p:nvPr>
            <p:ph type="ftr" sz="quarter" idx="11"/>
          </p:nvPr>
        </p:nvSpPr>
        <p:spPr/>
        <p:txBody>
          <a:bodyPr/>
          <a:lstStyle/>
          <a:p>
            <a:r>
              <a:rPr lang="en-US"/>
              <a:t>Tariffs, Trade, and Trump: Andrew Rose</a:t>
            </a:r>
          </a:p>
        </p:txBody>
      </p:sp>
      <p:sp>
        <p:nvSpPr>
          <p:cNvPr id="3" name="Slide Number Placeholder 2">
            <a:extLst>
              <a:ext uri="{FF2B5EF4-FFF2-40B4-BE49-F238E27FC236}">
                <a16:creationId xmlns:a16="http://schemas.microsoft.com/office/drawing/2014/main" id="{2C822FD9-B452-422A-9578-981EEA0653F1}"/>
              </a:ext>
            </a:extLst>
          </p:cNvPr>
          <p:cNvSpPr>
            <a:spLocks noGrp="1"/>
          </p:cNvSpPr>
          <p:nvPr>
            <p:ph type="sldNum" sz="quarter" idx="12"/>
          </p:nvPr>
        </p:nvSpPr>
        <p:spPr/>
        <p:txBody>
          <a:bodyPr/>
          <a:lstStyle/>
          <a:p>
            <a:fld id="{9B3A0B6B-BDDD-4FAD-BC5A-2F3DEB1D381C}" type="slidenum">
              <a:rPr lang="en-US" smtClean="0"/>
              <a:t>15</a:t>
            </a:fld>
            <a:endParaRPr lang="en-US"/>
          </a:p>
        </p:txBody>
      </p:sp>
    </p:spTree>
    <p:extLst>
      <p:ext uri="{BB962C8B-B14F-4D97-AF65-F5344CB8AC3E}">
        <p14:creationId xmlns:p14="http://schemas.microsoft.com/office/powerpoint/2010/main" val="34328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7" grpId="0">
        <p:bldAsOne/>
      </p:bldGraphic>
      <p:bldGraphic spid="18" grpId="0">
        <p:bldAsOne/>
      </p:bldGraphic>
      <p:bldGraphic spid="20" grpId="0">
        <p:bldAsOne/>
      </p:bldGraphic>
      <p:bldGraphic spid="21"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6"/>
            <a:ext cx="10515600" cy="799102"/>
          </a:xfrm>
        </p:spPr>
        <p:txBody>
          <a:bodyPr/>
          <a:lstStyle/>
          <a:p>
            <a:pPr defTabSz="1171930">
              <a:defRPr/>
            </a:pPr>
            <a:r>
              <a:rPr lang="en-US" sz="3598" dirty="0"/>
              <a:t>…and in expansions</a:t>
            </a:r>
          </a:p>
        </p:txBody>
      </p:sp>
      <p:sp>
        <p:nvSpPr>
          <p:cNvPr id="27652" name="TextBox 9"/>
          <p:cNvSpPr txBox="1">
            <a:spLocks noChangeArrowheads="1"/>
          </p:cNvSpPr>
          <p:nvPr/>
        </p:nvSpPr>
        <p:spPr bwMode="auto">
          <a:xfrm>
            <a:off x="725300" y="1164227"/>
            <a:ext cx="51421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(%)—Expansions</a:t>
            </a:r>
            <a:endParaRPr lang="en-US" altLang="en-US" sz="1600" dirty="0"/>
          </a:p>
        </p:txBody>
      </p:sp>
      <p:sp>
        <p:nvSpPr>
          <p:cNvPr id="27653" name="TextBox 11"/>
          <p:cNvSpPr txBox="1">
            <a:spLocks noChangeArrowheads="1"/>
          </p:cNvSpPr>
          <p:nvPr/>
        </p:nvSpPr>
        <p:spPr bwMode="auto">
          <a:xfrm>
            <a:off x="6591172" y="1154705"/>
            <a:ext cx="52564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(%)—Expansions</a:t>
            </a:r>
            <a:endParaRPr lang="en-US" altLang="en-US" sz="1600" dirty="0"/>
          </a:p>
        </p:txBody>
      </p:sp>
      <p:sp>
        <p:nvSpPr>
          <p:cNvPr id="27654" name="TextBox 13"/>
          <p:cNvSpPr txBox="1">
            <a:spLocks noChangeArrowheads="1"/>
          </p:cNvSpPr>
          <p:nvPr/>
        </p:nvSpPr>
        <p:spPr bwMode="auto">
          <a:xfrm>
            <a:off x="725299" y="3792443"/>
            <a:ext cx="34281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(%)—Recessions</a:t>
            </a:r>
            <a:endParaRPr lang="en-US" altLang="en-US" sz="1600" dirty="0"/>
          </a:p>
        </p:txBody>
      </p:sp>
      <p:sp>
        <p:nvSpPr>
          <p:cNvPr id="27655" name="TextBox 15"/>
          <p:cNvSpPr txBox="1">
            <a:spLocks noChangeArrowheads="1"/>
          </p:cNvSpPr>
          <p:nvPr/>
        </p:nvSpPr>
        <p:spPr bwMode="auto">
          <a:xfrm>
            <a:off x="6553082" y="3799585"/>
            <a:ext cx="48374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(%)—Recessions</a:t>
            </a:r>
            <a:endParaRPr lang="en-US" altLang="en-US" sz="1600" dirty="0"/>
          </a:p>
        </p:txBody>
      </p:sp>
      <p:sp>
        <p:nvSpPr>
          <p:cNvPr id="27657" name="Slide Number Placeholder 16"/>
          <p:cNvSpPr txBox="1">
            <a:spLocks/>
          </p:cNvSpPr>
          <p:nvPr/>
        </p:nvSpPr>
        <p:spPr bwMode="auto">
          <a:xfrm>
            <a:off x="9193993" y="6415105"/>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8F250D00-0FD7-4F5D-9BF8-B929088FC1E8}" type="slidenum">
              <a:rPr lang="en-US" altLang="en-US" sz="1800"/>
              <a:pPr algn="r" eaLnBrk="1" hangingPunct="1"/>
              <a:t>16</a:t>
            </a:fld>
            <a:endParaRPr lang="en-US" altLang="en-US" sz="1800"/>
          </a:p>
        </p:txBody>
      </p:sp>
      <p:graphicFrame>
        <p:nvGraphicFramePr>
          <p:cNvPr id="14" name="Chart 13">
            <a:extLst>
              <a:ext uri="{FF2B5EF4-FFF2-40B4-BE49-F238E27FC236}">
                <a16:creationId xmlns:a16="http://schemas.microsoft.com/office/drawing/2014/main" id="{0AB775FB-A13F-4A5B-AD4C-B6586CB53551}"/>
              </a:ext>
            </a:extLst>
          </p:cNvPr>
          <p:cNvGraphicFramePr/>
          <p:nvPr>
            <p:extLst/>
          </p:nvPr>
        </p:nvGraphicFramePr>
        <p:xfrm>
          <a:off x="763389" y="1750810"/>
          <a:ext cx="5065940" cy="18305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8F614492-98D8-4B01-A383-E436A24DF57B}"/>
              </a:ext>
            </a:extLst>
          </p:cNvPr>
          <p:cNvGraphicFramePr/>
          <p:nvPr>
            <p:extLst/>
          </p:nvPr>
        </p:nvGraphicFramePr>
        <p:xfrm>
          <a:off x="6604135" y="1750016"/>
          <a:ext cx="4976836" cy="17458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a:extLst>
              <a:ext uri="{FF2B5EF4-FFF2-40B4-BE49-F238E27FC236}">
                <a16:creationId xmlns:a16="http://schemas.microsoft.com/office/drawing/2014/main" id="{05C07791-181C-48EE-B203-62D8B15DFB03}"/>
              </a:ext>
            </a:extLst>
          </p:cNvPr>
          <p:cNvGraphicFramePr/>
          <p:nvPr>
            <p:extLst/>
          </p:nvPr>
        </p:nvGraphicFramePr>
        <p:xfrm>
          <a:off x="763388" y="4394896"/>
          <a:ext cx="4824477" cy="183056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a:extLst>
              <a:ext uri="{FF2B5EF4-FFF2-40B4-BE49-F238E27FC236}">
                <a16:creationId xmlns:a16="http://schemas.microsoft.com/office/drawing/2014/main" id="{72274D54-A2B5-4E57-B349-D650EE2C6A24}"/>
              </a:ext>
            </a:extLst>
          </p:cNvPr>
          <p:cNvGraphicFramePr/>
          <p:nvPr>
            <p:extLst/>
          </p:nvPr>
        </p:nvGraphicFramePr>
        <p:xfrm>
          <a:off x="6582382" y="4394896"/>
          <a:ext cx="4976835" cy="1830569"/>
        </p:xfrm>
        <a:graphic>
          <a:graphicData uri="http://schemas.openxmlformats.org/drawingml/2006/chart">
            <c:chart xmlns:c="http://schemas.openxmlformats.org/drawingml/2006/chart" xmlns:r="http://schemas.openxmlformats.org/officeDocument/2006/relationships" r:id="rId6"/>
          </a:graphicData>
        </a:graphic>
      </p:graphicFrame>
      <p:sp>
        <p:nvSpPr>
          <p:cNvPr id="22" name="TextBox 21">
            <a:extLst>
              <a:ext uri="{FF2B5EF4-FFF2-40B4-BE49-F238E27FC236}">
                <a16:creationId xmlns:a16="http://schemas.microsoft.com/office/drawing/2014/main" id="{37A26305-306B-4B9B-AE1B-B60F70FF35C2}"/>
              </a:ext>
            </a:extLst>
          </p:cNvPr>
          <p:cNvSpPr txBox="1">
            <a:spLocks noChangeArrowheads="1"/>
          </p:cNvSpPr>
          <p:nvPr/>
        </p:nvSpPr>
        <p:spPr bwMode="auto">
          <a:xfrm>
            <a:off x="153948" y="6108174"/>
            <a:ext cx="11427024"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r>
              <a:rPr lang="en-US" sz="1300" dirty="0"/>
              <a:t>	</a:t>
            </a:r>
            <a:endParaRPr lang="en-US" altLang="en-US" sz="1300" dirty="0"/>
          </a:p>
        </p:txBody>
      </p:sp>
      <p:sp>
        <p:nvSpPr>
          <p:cNvPr id="2" name="Footer Placeholder 1">
            <a:extLst>
              <a:ext uri="{FF2B5EF4-FFF2-40B4-BE49-F238E27FC236}">
                <a16:creationId xmlns:a16="http://schemas.microsoft.com/office/drawing/2014/main" id="{E6C1759B-8BD8-459B-B291-1F52356BCB25}"/>
              </a:ext>
            </a:extLst>
          </p:cNvPr>
          <p:cNvSpPr>
            <a:spLocks noGrp="1"/>
          </p:cNvSpPr>
          <p:nvPr>
            <p:ph type="ftr" sz="quarter" idx="11"/>
          </p:nvPr>
        </p:nvSpPr>
        <p:spPr/>
        <p:txBody>
          <a:bodyPr/>
          <a:lstStyle/>
          <a:p>
            <a:r>
              <a:rPr lang="en-US"/>
              <a:t>Tariffs, Trade, and Trump: Andrew Rose</a:t>
            </a:r>
          </a:p>
        </p:txBody>
      </p:sp>
      <p:sp>
        <p:nvSpPr>
          <p:cNvPr id="3" name="Slide Number Placeholder 2">
            <a:extLst>
              <a:ext uri="{FF2B5EF4-FFF2-40B4-BE49-F238E27FC236}">
                <a16:creationId xmlns:a16="http://schemas.microsoft.com/office/drawing/2014/main" id="{76D14232-1E69-43B4-8819-D54BB21E4FEF}"/>
              </a:ext>
            </a:extLst>
          </p:cNvPr>
          <p:cNvSpPr>
            <a:spLocks noGrp="1"/>
          </p:cNvSpPr>
          <p:nvPr>
            <p:ph type="sldNum" sz="quarter" idx="12"/>
          </p:nvPr>
        </p:nvSpPr>
        <p:spPr/>
        <p:txBody>
          <a:bodyPr/>
          <a:lstStyle/>
          <a:p>
            <a:fld id="{9B3A0B6B-BDDD-4FAD-BC5A-2F3DEB1D381C}" type="slidenum">
              <a:rPr lang="en-US" smtClean="0"/>
              <a:t>16</a:t>
            </a:fld>
            <a:endParaRPr lang="en-US"/>
          </a:p>
        </p:txBody>
      </p:sp>
    </p:spTree>
    <p:extLst>
      <p:ext uri="{BB962C8B-B14F-4D97-AF65-F5344CB8AC3E}">
        <p14:creationId xmlns:p14="http://schemas.microsoft.com/office/powerpoint/2010/main" val="380814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4" grpId="0">
        <p:bldAsOne/>
      </p:bldGraphic>
      <p:bldGraphic spid="15" grpId="0">
        <p:bldAsOne/>
      </p:bldGraphic>
      <p:bldGraphic spid="16" grpId="0">
        <p:bldAsOne/>
      </p:bldGraphic>
      <p:bldGraphic spid="19"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447"/>
            <a:ext cx="12192000" cy="1142851"/>
          </a:xfrm>
        </p:spPr>
        <p:txBody>
          <a:bodyPr/>
          <a:lstStyle/>
          <a:p>
            <a:pPr defTabSz="1171930">
              <a:defRPr/>
            </a:pPr>
            <a:r>
              <a:rPr lang="en-US" sz="3598" dirty="0"/>
              <a:t>	Robustness checks—endogeneity </a:t>
            </a:r>
          </a:p>
        </p:txBody>
      </p:sp>
      <p:sp>
        <p:nvSpPr>
          <p:cNvPr id="27652" name="TextBox 9"/>
          <p:cNvSpPr txBox="1">
            <a:spLocks noChangeArrowheads="1"/>
          </p:cNvSpPr>
          <p:nvPr/>
        </p:nvSpPr>
        <p:spPr bwMode="auto">
          <a:xfrm>
            <a:off x="725300" y="1164227"/>
            <a:ext cx="51421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(%)—VAR</a:t>
            </a:r>
            <a:endParaRPr lang="en-US" altLang="en-US" sz="1600" dirty="0"/>
          </a:p>
        </p:txBody>
      </p:sp>
      <p:sp>
        <p:nvSpPr>
          <p:cNvPr id="27653" name="TextBox 11"/>
          <p:cNvSpPr txBox="1">
            <a:spLocks noChangeArrowheads="1"/>
          </p:cNvSpPr>
          <p:nvPr/>
        </p:nvSpPr>
        <p:spPr bwMode="auto">
          <a:xfrm>
            <a:off x="6591172" y="1154705"/>
            <a:ext cx="52564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(%)—VAR</a:t>
            </a:r>
            <a:endParaRPr lang="en-US" altLang="en-US" sz="1600" dirty="0"/>
          </a:p>
        </p:txBody>
      </p:sp>
      <p:sp>
        <p:nvSpPr>
          <p:cNvPr id="27654" name="TextBox 13"/>
          <p:cNvSpPr txBox="1">
            <a:spLocks noChangeArrowheads="1"/>
          </p:cNvSpPr>
          <p:nvPr/>
        </p:nvSpPr>
        <p:spPr bwMode="auto">
          <a:xfrm>
            <a:off x="725299" y="3792443"/>
            <a:ext cx="34281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(%)—IV</a:t>
            </a:r>
            <a:endParaRPr lang="en-US" altLang="en-US" sz="1600" dirty="0"/>
          </a:p>
        </p:txBody>
      </p:sp>
      <p:sp>
        <p:nvSpPr>
          <p:cNvPr id="27655" name="TextBox 15"/>
          <p:cNvSpPr txBox="1">
            <a:spLocks noChangeArrowheads="1"/>
          </p:cNvSpPr>
          <p:nvPr/>
        </p:nvSpPr>
        <p:spPr bwMode="auto">
          <a:xfrm>
            <a:off x="6553082" y="3799585"/>
            <a:ext cx="48374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(%)—IV</a:t>
            </a:r>
            <a:endParaRPr lang="en-US" altLang="en-US" sz="1600" dirty="0"/>
          </a:p>
        </p:txBody>
      </p:sp>
      <p:sp>
        <p:nvSpPr>
          <p:cNvPr id="27657" name="Slide Number Placeholder 16"/>
          <p:cNvSpPr txBox="1">
            <a:spLocks/>
          </p:cNvSpPr>
          <p:nvPr/>
        </p:nvSpPr>
        <p:spPr bwMode="auto">
          <a:xfrm>
            <a:off x="9193993" y="6415105"/>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8F250D00-0FD7-4F5D-9BF8-B929088FC1E8}" type="slidenum">
              <a:rPr lang="en-US" altLang="en-US" sz="1800"/>
              <a:pPr algn="r" eaLnBrk="1" hangingPunct="1"/>
              <a:t>17</a:t>
            </a:fld>
            <a:endParaRPr lang="en-US" altLang="en-US" sz="1800"/>
          </a:p>
        </p:txBody>
      </p:sp>
      <p:graphicFrame>
        <p:nvGraphicFramePr>
          <p:cNvPr id="17" name="Chart 16">
            <a:extLst>
              <a:ext uri="{FF2B5EF4-FFF2-40B4-BE49-F238E27FC236}">
                <a16:creationId xmlns:a16="http://schemas.microsoft.com/office/drawing/2014/main" id="{2899740C-C17D-4096-9B26-9D0E4015768B}"/>
              </a:ext>
            </a:extLst>
          </p:cNvPr>
          <p:cNvGraphicFramePr/>
          <p:nvPr>
            <p:extLst/>
          </p:nvPr>
        </p:nvGraphicFramePr>
        <p:xfrm>
          <a:off x="763388" y="1683888"/>
          <a:ext cx="4824477" cy="19125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a:extLst>
              <a:ext uri="{FF2B5EF4-FFF2-40B4-BE49-F238E27FC236}">
                <a16:creationId xmlns:a16="http://schemas.microsoft.com/office/drawing/2014/main" id="{43CB8D9A-8335-483F-902F-55B79C4044DD}"/>
              </a:ext>
            </a:extLst>
          </p:cNvPr>
          <p:cNvGraphicFramePr/>
          <p:nvPr>
            <p:extLst/>
          </p:nvPr>
        </p:nvGraphicFramePr>
        <p:xfrm>
          <a:off x="777149" y="4394895"/>
          <a:ext cx="4899806" cy="183056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a:extLst>
              <a:ext uri="{FF2B5EF4-FFF2-40B4-BE49-F238E27FC236}">
                <a16:creationId xmlns:a16="http://schemas.microsoft.com/office/drawing/2014/main" id="{2899740C-C17D-4096-9B26-9D0E4015768B}"/>
              </a:ext>
            </a:extLst>
          </p:cNvPr>
          <p:cNvGraphicFramePr/>
          <p:nvPr>
            <p:extLst/>
          </p:nvPr>
        </p:nvGraphicFramePr>
        <p:xfrm>
          <a:off x="6591172" y="1782159"/>
          <a:ext cx="4647658" cy="18142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a:extLst>
              <a:ext uri="{FF2B5EF4-FFF2-40B4-BE49-F238E27FC236}">
                <a16:creationId xmlns:a16="http://schemas.microsoft.com/office/drawing/2014/main" id="{8EA01C1A-CE29-4435-82FB-55606DB071BB}"/>
              </a:ext>
            </a:extLst>
          </p:cNvPr>
          <p:cNvGraphicFramePr/>
          <p:nvPr>
            <p:extLst/>
          </p:nvPr>
        </p:nvGraphicFramePr>
        <p:xfrm>
          <a:off x="6574943" y="4394895"/>
          <a:ext cx="4663886" cy="1830569"/>
        </p:xfrm>
        <a:graphic>
          <a:graphicData uri="http://schemas.openxmlformats.org/drawingml/2006/chart">
            <c:chart xmlns:c="http://schemas.openxmlformats.org/drawingml/2006/chart" xmlns:r="http://schemas.openxmlformats.org/officeDocument/2006/relationships" r:id="rId6"/>
          </a:graphicData>
        </a:graphic>
      </p:graphicFrame>
      <p:sp>
        <p:nvSpPr>
          <p:cNvPr id="2" name="Footer Placeholder 1">
            <a:extLst>
              <a:ext uri="{FF2B5EF4-FFF2-40B4-BE49-F238E27FC236}">
                <a16:creationId xmlns:a16="http://schemas.microsoft.com/office/drawing/2014/main" id="{13A8262D-EE54-4729-B106-3567BB1B513E}"/>
              </a:ext>
            </a:extLst>
          </p:cNvPr>
          <p:cNvSpPr>
            <a:spLocks noGrp="1"/>
          </p:cNvSpPr>
          <p:nvPr>
            <p:ph type="ftr" sz="quarter" idx="11"/>
          </p:nvPr>
        </p:nvSpPr>
        <p:spPr/>
        <p:txBody>
          <a:bodyPr/>
          <a:lstStyle/>
          <a:p>
            <a:r>
              <a:rPr lang="en-US"/>
              <a:t>Tariffs, Trade, and Trump: Andrew Rose</a:t>
            </a:r>
          </a:p>
        </p:txBody>
      </p:sp>
      <p:sp>
        <p:nvSpPr>
          <p:cNvPr id="3" name="Slide Number Placeholder 2">
            <a:extLst>
              <a:ext uri="{FF2B5EF4-FFF2-40B4-BE49-F238E27FC236}">
                <a16:creationId xmlns:a16="http://schemas.microsoft.com/office/drawing/2014/main" id="{C25AE2A3-1EBB-43B4-9C5F-E54F1BBDDC57}"/>
              </a:ext>
            </a:extLst>
          </p:cNvPr>
          <p:cNvSpPr>
            <a:spLocks noGrp="1"/>
          </p:cNvSpPr>
          <p:nvPr>
            <p:ph type="sldNum" sz="quarter" idx="12"/>
          </p:nvPr>
        </p:nvSpPr>
        <p:spPr/>
        <p:txBody>
          <a:bodyPr/>
          <a:lstStyle/>
          <a:p>
            <a:fld id="{9B3A0B6B-BDDD-4FAD-BC5A-2F3DEB1D381C}" type="slidenum">
              <a:rPr lang="en-US" smtClean="0"/>
              <a:t>17</a:t>
            </a:fld>
            <a:endParaRPr lang="en-US"/>
          </a:p>
        </p:txBody>
      </p:sp>
    </p:spTree>
    <p:extLst>
      <p:ext uri="{BB962C8B-B14F-4D97-AF65-F5344CB8AC3E}">
        <p14:creationId xmlns:p14="http://schemas.microsoft.com/office/powerpoint/2010/main" val="230509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7" grpId="0">
        <p:bldAsOne/>
      </p:bldGraphic>
      <p:bldGraphic spid="18" grpId="0">
        <p:bldAsOne/>
      </p:bldGraphic>
      <p:bldGraphic spid="20" grpId="0">
        <p:bldAsOne/>
      </p:bldGraphic>
      <p:bldGraphic spid="21"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defTabSz="1171930">
              <a:defRPr/>
            </a:pPr>
            <a:r>
              <a:rPr lang="en-US" sz="3598" dirty="0"/>
              <a:t>Summary and caveats</a:t>
            </a:r>
          </a:p>
        </p:txBody>
      </p:sp>
      <p:sp>
        <p:nvSpPr>
          <p:cNvPr id="13316" name="TextBox 8"/>
          <p:cNvSpPr txBox="1">
            <a:spLocks noChangeArrowheads="1"/>
          </p:cNvSpPr>
          <p:nvPr/>
        </p:nvSpPr>
        <p:spPr bwMode="auto">
          <a:xfrm>
            <a:off x="307895" y="2128020"/>
            <a:ext cx="1188410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fontAlgn="base">
              <a:spcBef>
                <a:spcPct val="0"/>
              </a:spcBef>
              <a:spcAft>
                <a:spcPct val="0"/>
              </a:spcAft>
              <a:defRPr sz="4600">
                <a:solidFill>
                  <a:schemeClr val="tx1"/>
                </a:solidFill>
                <a:latin typeface="Calibri" panose="020F0502020204030204" pitchFamily="34" charset="0"/>
              </a:defRPr>
            </a:lvl6pPr>
            <a:lvl7pPr marL="2971800" indent="-228600" defTabSz="2344738" fontAlgn="base">
              <a:spcBef>
                <a:spcPct val="0"/>
              </a:spcBef>
              <a:spcAft>
                <a:spcPct val="0"/>
              </a:spcAft>
              <a:defRPr sz="4600">
                <a:solidFill>
                  <a:schemeClr val="tx1"/>
                </a:solidFill>
                <a:latin typeface="Calibri" panose="020F0502020204030204" pitchFamily="34" charset="0"/>
              </a:defRPr>
            </a:lvl7pPr>
            <a:lvl8pPr marL="3429000" indent="-228600" defTabSz="2344738" fontAlgn="base">
              <a:spcBef>
                <a:spcPct val="0"/>
              </a:spcBef>
              <a:spcAft>
                <a:spcPct val="0"/>
              </a:spcAft>
              <a:defRPr sz="4600">
                <a:solidFill>
                  <a:schemeClr val="tx1"/>
                </a:solidFill>
                <a:latin typeface="Calibri" panose="020F0502020204030204" pitchFamily="34" charset="0"/>
              </a:defRPr>
            </a:lvl8pPr>
            <a:lvl9pPr marL="3886200" indent="-228600" defTabSz="2344738" fontAlgn="base">
              <a:spcBef>
                <a:spcPct val="0"/>
              </a:spcBef>
              <a:spcAft>
                <a:spcPct val="0"/>
              </a:spcAft>
              <a:defRPr sz="4600">
                <a:solidFill>
                  <a:schemeClr val="tx1"/>
                </a:solidFill>
                <a:latin typeface="Calibri" panose="020F0502020204030204" pitchFamily="34" charset="0"/>
              </a:defRPr>
            </a:lvl9pPr>
          </a:lstStyle>
          <a:p>
            <a:pPr indent="-514442">
              <a:defRPr/>
            </a:pPr>
            <a:r>
              <a:rPr lang="en-US" altLang="en-US" sz="2800" b="1" dirty="0"/>
              <a:t>Aversion of economics profession to the deadweight losses caused by protectionism seems well-founded</a:t>
            </a:r>
          </a:p>
          <a:p>
            <a:pPr marL="514201" lvl="1" indent="-285693">
              <a:buFont typeface="Courier New" panose="02070309020205020404" pitchFamily="49" charset="0"/>
              <a:buChar char="o"/>
              <a:defRPr/>
            </a:pPr>
            <a:r>
              <a:rPr lang="en-US" sz="2800" dirty="0"/>
              <a:t>Tariffs lead to declines in output and productivity, increases in unemployment and inequality</a:t>
            </a:r>
          </a:p>
          <a:p>
            <a:pPr marL="515834" lvl="1" indent="-262679">
              <a:buFont typeface="Courier New" panose="02070309020205020404" pitchFamily="49" charset="0"/>
              <a:buChar char="o"/>
              <a:defRPr/>
            </a:pPr>
            <a:r>
              <a:rPr lang="en-US" sz="2800" dirty="0"/>
              <a:t>Effects larger for tariff increases, for advanced economies and in expansions</a:t>
            </a:r>
            <a:endParaRPr lang="en-US" altLang="en-US" sz="2800" dirty="0"/>
          </a:p>
          <a:p>
            <a:pPr>
              <a:defRPr/>
            </a:pPr>
            <a:r>
              <a:rPr lang="en-US" altLang="en-US" sz="2800" b="1" dirty="0"/>
              <a:t>Caveats and Limitations</a:t>
            </a:r>
          </a:p>
          <a:p>
            <a:pPr marL="514247" lvl="3" indent="-285693">
              <a:buFont typeface="Courier New" panose="02070309020205020404" pitchFamily="49" charset="0"/>
              <a:buChar char="o"/>
              <a:defRPr/>
            </a:pPr>
            <a:r>
              <a:rPr lang="en-US" sz="2800" dirty="0"/>
              <a:t>Reduced-form, purely empirical approach</a:t>
            </a:r>
          </a:p>
          <a:p>
            <a:pPr marL="514247" lvl="3" indent="-285693">
              <a:buFont typeface="Courier New" panose="02070309020205020404" pitchFamily="49" charset="0"/>
              <a:buChar char="o"/>
              <a:defRPr/>
            </a:pPr>
            <a:r>
              <a:rPr lang="en-US" sz="2800" dirty="0"/>
              <a:t>Hard to isolate causal effects, though robustness checks mitigate this concern</a:t>
            </a:r>
          </a:p>
          <a:p>
            <a:pPr marL="514247" lvl="3" indent="-285693">
              <a:buFont typeface="Courier New" panose="02070309020205020404" pitchFamily="49" charset="0"/>
              <a:buChar char="o"/>
              <a:defRPr/>
            </a:pPr>
            <a:r>
              <a:rPr lang="en-US" sz="2800" dirty="0"/>
              <a:t>Results may underestimate the effect in case of retaliation</a:t>
            </a:r>
            <a:endParaRPr lang="en-US" altLang="en-US" sz="2800" b="1" dirty="0"/>
          </a:p>
        </p:txBody>
      </p:sp>
      <p:sp>
        <p:nvSpPr>
          <p:cNvPr id="13317" name="Slide Number Placeholder 16"/>
          <p:cNvSpPr txBox="1">
            <a:spLocks/>
          </p:cNvSpPr>
          <p:nvPr/>
        </p:nvSpPr>
        <p:spPr bwMode="auto">
          <a:xfrm>
            <a:off x="10928555" y="6361936"/>
            <a:ext cx="653211" cy="358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BCFD3EAF-0676-47FD-B9DB-516E2ADA76FA}" type="slidenum">
              <a:rPr lang="en-US" altLang="en-US" sz="1800"/>
              <a:pPr algn="r" eaLnBrk="1" hangingPunct="1"/>
              <a:t>18</a:t>
            </a:fld>
            <a:endParaRPr lang="en-US" altLang="en-US" sz="1800"/>
          </a:p>
        </p:txBody>
      </p:sp>
      <p:sp>
        <p:nvSpPr>
          <p:cNvPr id="2" name="Footer Placeholder 1">
            <a:extLst>
              <a:ext uri="{FF2B5EF4-FFF2-40B4-BE49-F238E27FC236}">
                <a16:creationId xmlns:a16="http://schemas.microsoft.com/office/drawing/2014/main" id="{A56A7B21-A6D0-43CD-802F-909792E8564D}"/>
              </a:ext>
            </a:extLst>
          </p:cNvPr>
          <p:cNvSpPr>
            <a:spLocks noGrp="1"/>
          </p:cNvSpPr>
          <p:nvPr>
            <p:ph type="ftr" sz="quarter" idx="11"/>
          </p:nvPr>
        </p:nvSpPr>
        <p:spPr/>
        <p:txBody>
          <a:bodyPr/>
          <a:lstStyle/>
          <a:p>
            <a:r>
              <a:rPr lang="en-US"/>
              <a:t>Tariffs, Trade, and Trump: Andrew Rose</a:t>
            </a:r>
          </a:p>
        </p:txBody>
      </p:sp>
      <p:sp>
        <p:nvSpPr>
          <p:cNvPr id="3" name="Slide Number Placeholder 2">
            <a:extLst>
              <a:ext uri="{FF2B5EF4-FFF2-40B4-BE49-F238E27FC236}">
                <a16:creationId xmlns:a16="http://schemas.microsoft.com/office/drawing/2014/main" id="{A4165715-AE19-4261-AD3A-300D969C6AB5}"/>
              </a:ext>
            </a:extLst>
          </p:cNvPr>
          <p:cNvSpPr>
            <a:spLocks noGrp="1"/>
          </p:cNvSpPr>
          <p:nvPr>
            <p:ph type="sldNum" sz="quarter" idx="12"/>
          </p:nvPr>
        </p:nvSpPr>
        <p:spPr/>
        <p:txBody>
          <a:bodyPr/>
          <a:lstStyle/>
          <a:p>
            <a:fld id="{9B3A0B6B-BDDD-4FAD-BC5A-2F3DEB1D381C}" type="slidenum">
              <a:rPr lang="en-US" smtClean="0"/>
              <a:t>18</a:t>
            </a:fld>
            <a:endParaRPr lang="en-US"/>
          </a:p>
        </p:txBody>
      </p:sp>
    </p:spTree>
    <p:extLst>
      <p:ext uri="{BB962C8B-B14F-4D97-AF65-F5344CB8AC3E}">
        <p14:creationId xmlns:p14="http://schemas.microsoft.com/office/powerpoint/2010/main" val="1688984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31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31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3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95E42-8365-47D4-9F17-BEA8F08A378C}"/>
              </a:ext>
            </a:extLst>
          </p:cNvPr>
          <p:cNvSpPr>
            <a:spLocks noGrp="1"/>
          </p:cNvSpPr>
          <p:nvPr>
            <p:ph type="title"/>
          </p:nvPr>
        </p:nvSpPr>
        <p:spPr/>
        <p:txBody>
          <a:bodyPr/>
          <a:lstStyle/>
          <a:p>
            <a:r>
              <a:rPr lang="en-US" dirty="0"/>
              <a:t>Today’s Agenda</a:t>
            </a:r>
          </a:p>
        </p:txBody>
      </p:sp>
      <p:sp>
        <p:nvSpPr>
          <p:cNvPr id="3" name="Content Placeholder 2">
            <a:extLst>
              <a:ext uri="{FF2B5EF4-FFF2-40B4-BE49-F238E27FC236}">
                <a16:creationId xmlns:a16="http://schemas.microsoft.com/office/drawing/2014/main" id="{11B23FD3-5C29-4C08-BC7B-512D87A0EC6A}"/>
              </a:ext>
            </a:extLst>
          </p:cNvPr>
          <p:cNvSpPr>
            <a:spLocks noGrp="1"/>
          </p:cNvSpPr>
          <p:nvPr>
            <p:ph idx="1"/>
          </p:nvPr>
        </p:nvSpPr>
        <p:spPr/>
        <p:txBody>
          <a:bodyPr/>
          <a:lstStyle/>
          <a:p>
            <a:pPr marL="514350" indent="-514350">
              <a:buFont typeface="+mj-lt"/>
              <a:buAutoNum type="arabicPeriod"/>
            </a:pPr>
            <a:r>
              <a:rPr lang="en-US" dirty="0"/>
              <a:t>New Research on Macroeconomic Tariff Effects</a:t>
            </a:r>
          </a:p>
          <a:p>
            <a:pPr marL="514350" indent="-514350">
              <a:buFont typeface="+mj-lt"/>
              <a:buAutoNum type="arabicPeriod"/>
            </a:pPr>
            <a:r>
              <a:rPr lang="en-US" b="1" dirty="0"/>
              <a:t>What Effect is Trump </a:t>
            </a:r>
            <a:r>
              <a:rPr lang="en-US" b="1" i="1" dirty="0"/>
              <a:t>Himself</a:t>
            </a:r>
            <a:r>
              <a:rPr lang="en-US" b="1" dirty="0"/>
              <a:t> Having on American Exports?</a:t>
            </a:r>
          </a:p>
          <a:p>
            <a:pPr lvl="1"/>
            <a:r>
              <a:rPr lang="en-US" b="1" dirty="0"/>
              <a:t>New Research linking “Soft Power” to Trade</a:t>
            </a:r>
          </a:p>
        </p:txBody>
      </p:sp>
      <p:sp>
        <p:nvSpPr>
          <p:cNvPr id="6" name="Footer Placeholder 5">
            <a:extLst>
              <a:ext uri="{FF2B5EF4-FFF2-40B4-BE49-F238E27FC236}">
                <a16:creationId xmlns:a16="http://schemas.microsoft.com/office/drawing/2014/main" id="{686098D5-D2AA-481B-9C06-0927B9493BEE}"/>
              </a:ext>
            </a:extLst>
          </p:cNvPr>
          <p:cNvSpPr>
            <a:spLocks noGrp="1"/>
          </p:cNvSpPr>
          <p:nvPr>
            <p:ph type="ftr" sz="quarter" idx="11"/>
          </p:nvPr>
        </p:nvSpPr>
        <p:spPr/>
        <p:txBody>
          <a:bodyPr/>
          <a:lstStyle/>
          <a:p>
            <a:r>
              <a:rPr lang="en-US"/>
              <a:t>Tariffs, Trade, and Trump: Andrew Rose</a:t>
            </a:r>
          </a:p>
        </p:txBody>
      </p:sp>
      <p:sp>
        <p:nvSpPr>
          <p:cNvPr id="4" name="Slide Number Placeholder 3">
            <a:extLst>
              <a:ext uri="{FF2B5EF4-FFF2-40B4-BE49-F238E27FC236}">
                <a16:creationId xmlns:a16="http://schemas.microsoft.com/office/drawing/2014/main" id="{1DE9AB8A-07A6-492E-876C-E3FAF37FDCDF}"/>
              </a:ext>
            </a:extLst>
          </p:cNvPr>
          <p:cNvSpPr>
            <a:spLocks noGrp="1"/>
          </p:cNvSpPr>
          <p:nvPr>
            <p:ph type="sldNum" sz="quarter" idx="12"/>
          </p:nvPr>
        </p:nvSpPr>
        <p:spPr/>
        <p:txBody>
          <a:bodyPr/>
          <a:lstStyle/>
          <a:p>
            <a:fld id="{9B3A0B6B-BDDD-4FAD-BC5A-2F3DEB1D381C}" type="slidenum">
              <a:rPr lang="en-US" smtClean="0"/>
              <a:t>19</a:t>
            </a:fld>
            <a:endParaRPr lang="en-US"/>
          </a:p>
        </p:txBody>
      </p:sp>
    </p:spTree>
    <p:extLst>
      <p:ext uri="{BB962C8B-B14F-4D97-AF65-F5344CB8AC3E}">
        <p14:creationId xmlns:p14="http://schemas.microsoft.com/office/powerpoint/2010/main" val="20261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95E42-8365-47D4-9F17-BEA8F08A378C}"/>
              </a:ext>
            </a:extLst>
          </p:cNvPr>
          <p:cNvSpPr>
            <a:spLocks noGrp="1"/>
          </p:cNvSpPr>
          <p:nvPr>
            <p:ph type="title"/>
          </p:nvPr>
        </p:nvSpPr>
        <p:spPr/>
        <p:txBody>
          <a:bodyPr/>
          <a:lstStyle/>
          <a:p>
            <a:r>
              <a:rPr lang="en-US" dirty="0"/>
              <a:t>Today’s Agenda</a:t>
            </a:r>
          </a:p>
        </p:txBody>
      </p:sp>
      <p:sp>
        <p:nvSpPr>
          <p:cNvPr id="3" name="Content Placeholder 2">
            <a:extLst>
              <a:ext uri="{FF2B5EF4-FFF2-40B4-BE49-F238E27FC236}">
                <a16:creationId xmlns:a16="http://schemas.microsoft.com/office/drawing/2014/main" id="{11B23FD3-5C29-4C08-BC7B-512D87A0EC6A}"/>
              </a:ext>
            </a:extLst>
          </p:cNvPr>
          <p:cNvSpPr>
            <a:spLocks noGrp="1"/>
          </p:cNvSpPr>
          <p:nvPr>
            <p:ph idx="1"/>
          </p:nvPr>
        </p:nvSpPr>
        <p:spPr/>
        <p:txBody>
          <a:bodyPr/>
          <a:lstStyle/>
          <a:p>
            <a:pPr marL="514350" indent="-514350">
              <a:buFont typeface="+mj-lt"/>
              <a:buAutoNum type="arabicPeriod"/>
            </a:pPr>
            <a:r>
              <a:rPr lang="en-US" b="1" dirty="0"/>
              <a:t>New Research on Macroeconomic Tariff Effects</a:t>
            </a:r>
          </a:p>
          <a:p>
            <a:pPr marL="514350" indent="-514350">
              <a:buFont typeface="+mj-lt"/>
              <a:buAutoNum type="arabicPeriod"/>
            </a:pPr>
            <a:r>
              <a:rPr lang="en-US" dirty="0"/>
              <a:t>What Effect is Trump </a:t>
            </a:r>
            <a:r>
              <a:rPr lang="en-US" i="1" dirty="0"/>
              <a:t>Himself</a:t>
            </a:r>
            <a:r>
              <a:rPr lang="en-US" dirty="0"/>
              <a:t> Having on American Exports?</a:t>
            </a:r>
          </a:p>
          <a:p>
            <a:pPr lvl="1"/>
            <a:r>
              <a:rPr lang="en-US" dirty="0"/>
              <a:t>New Research linking “Soft Power” to Trade</a:t>
            </a:r>
          </a:p>
        </p:txBody>
      </p:sp>
      <p:sp>
        <p:nvSpPr>
          <p:cNvPr id="6" name="Footer Placeholder 5">
            <a:extLst>
              <a:ext uri="{FF2B5EF4-FFF2-40B4-BE49-F238E27FC236}">
                <a16:creationId xmlns:a16="http://schemas.microsoft.com/office/drawing/2014/main" id="{686098D5-D2AA-481B-9C06-0927B9493BEE}"/>
              </a:ext>
            </a:extLst>
          </p:cNvPr>
          <p:cNvSpPr>
            <a:spLocks noGrp="1"/>
          </p:cNvSpPr>
          <p:nvPr>
            <p:ph type="ftr" sz="quarter" idx="11"/>
          </p:nvPr>
        </p:nvSpPr>
        <p:spPr/>
        <p:txBody>
          <a:bodyPr/>
          <a:lstStyle/>
          <a:p>
            <a:r>
              <a:rPr lang="en-US" dirty="0"/>
              <a:t>Tariffs, Trade, and Trump: Andrew Rose</a:t>
            </a:r>
          </a:p>
        </p:txBody>
      </p:sp>
      <p:sp>
        <p:nvSpPr>
          <p:cNvPr id="4" name="Slide Number Placeholder 3">
            <a:extLst>
              <a:ext uri="{FF2B5EF4-FFF2-40B4-BE49-F238E27FC236}">
                <a16:creationId xmlns:a16="http://schemas.microsoft.com/office/drawing/2014/main" id="{BD54E3F3-8588-4F1F-B884-3963DC3DB16F}"/>
              </a:ext>
            </a:extLst>
          </p:cNvPr>
          <p:cNvSpPr>
            <a:spLocks noGrp="1"/>
          </p:cNvSpPr>
          <p:nvPr>
            <p:ph type="sldNum" sz="quarter" idx="12"/>
          </p:nvPr>
        </p:nvSpPr>
        <p:spPr/>
        <p:txBody>
          <a:bodyPr/>
          <a:lstStyle/>
          <a:p>
            <a:fld id="{9B3A0B6B-BDDD-4FAD-BC5A-2F3DEB1D381C}" type="slidenum">
              <a:rPr lang="en-US" smtClean="0"/>
              <a:t>2</a:t>
            </a:fld>
            <a:endParaRPr lang="en-US"/>
          </a:p>
        </p:txBody>
      </p:sp>
    </p:spTree>
    <p:extLst>
      <p:ext uri="{BB962C8B-B14F-4D97-AF65-F5344CB8AC3E}">
        <p14:creationId xmlns:p14="http://schemas.microsoft.com/office/powerpoint/2010/main" val="116206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310EA-B436-4F50-AD6B-CBA71190583F}"/>
              </a:ext>
            </a:extLst>
          </p:cNvPr>
          <p:cNvSpPr>
            <a:spLocks noGrp="1"/>
          </p:cNvSpPr>
          <p:nvPr>
            <p:ph type="title"/>
          </p:nvPr>
        </p:nvSpPr>
        <p:spPr/>
        <p:txBody>
          <a:bodyPr/>
          <a:lstStyle/>
          <a:p>
            <a:r>
              <a:rPr lang="en-US" dirty="0"/>
              <a:t>Soft Power and Trade</a:t>
            </a:r>
          </a:p>
        </p:txBody>
      </p:sp>
      <p:sp>
        <p:nvSpPr>
          <p:cNvPr id="3" name="Content Placeholder 2">
            <a:extLst>
              <a:ext uri="{FF2B5EF4-FFF2-40B4-BE49-F238E27FC236}">
                <a16:creationId xmlns:a16="http://schemas.microsoft.com/office/drawing/2014/main" id="{EC947CD4-E887-4900-AB3B-FEA1011B258E}"/>
              </a:ext>
            </a:extLst>
          </p:cNvPr>
          <p:cNvSpPr>
            <a:spLocks noGrp="1"/>
          </p:cNvSpPr>
          <p:nvPr>
            <p:ph idx="1"/>
          </p:nvPr>
        </p:nvSpPr>
        <p:spPr/>
        <p:txBody>
          <a:bodyPr/>
          <a:lstStyle/>
          <a:p>
            <a:r>
              <a:rPr lang="en-US" dirty="0"/>
              <a:t>Does Trump’s Leadership Style affect trade </a:t>
            </a:r>
            <a:r>
              <a:rPr lang="en-US" i="1" dirty="0"/>
              <a:t>in and of itself</a:t>
            </a:r>
            <a:r>
              <a:rPr lang="en-US" dirty="0"/>
              <a:t>?</a:t>
            </a:r>
          </a:p>
          <a:p>
            <a:r>
              <a:rPr lang="en-US" dirty="0"/>
              <a:t>Hard power is the ability to coerce</a:t>
            </a:r>
          </a:p>
          <a:p>
            <a:pPr lvl="1"/>
            <a:r>
              <a:rPr lang="en-US" dirty="0"/>
              <a:t>Grows out of country’s military and economic might</a:t>
            </a:r>
          </a:p>
          <a:p>
            <a:r>
              <a:rPr lang="en-US" dirty="0"/>
              <a:t>“Soft Power” (Nye) arises from attractiveness of country’s culture, political ideals and policies</a:t>
            </a:r>
          </a:p>
          <a:p>
            <a:pPr lvl="1"/>
            <a:r>
              <a:rPr lang="en-US" dirty="0"/>
              <a:t>“… the ability to attract, [since] attraction often leads to acquiescence … soft power uses a different type of currency (not force, not money) to engender cooperation – an attraction to shared values ...”</a:t>
            </a:r>
          </a:p>
          <a:p>
            <a:endParaRPr lang="en-US" dirty="0"/>
          </a:p>
          <a:p>
            <a:r>
              <a:rPr lang="en-US" dirty="0"/>
              <a:t>Does Trump’s effect on US soft power affect trade?</a:t>
            </a:r>
          </a:p>
        </p:txBody>
      </p:sp>
      <p:sp>
        <p:nvSpPr>
          <p:cNvPr id="6" name="Footer Placeholder 5">
            <a:extLst>
              <a:ext uri="{FF2B5EF4-FFF2-40B4-BE49-F238E27FC236}">
                <a16:creationId xmlns:a16="http://schemas.microsoft.com/office/drawing/2014/main" id="{68DCEC2C-1BBA-495F-AC64-E37D82B15C62}"/>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0470C384-A25D-4971-BBC9-71C57B788C1E}"/>
              </a:ext>
            </a:extLst>
          </p:cNvPr>
          <p:cNvSpPr>
            <a:spLocks noGrp="1"/>
          </p:cNvSpPr>
          <p:nvPr>
            <p:ph type="sldNum" sz="quarter" idx="12"/>
          </p:nvPr>
        </p:nvSpPr>
        <p:spPr/>
        <p:txBody>
          <a:bodyPr/>
          <a:lstStyle/>
          <a:p>
            <a:fld id="{9B3A0B6B-BDDD-4FAD-BC5A-2F3DEB1D381C}" type="slidenum">
              <a:rPr lang="en-US" smtClean="0"/>
              <a:t>20</a:t>
            </a:fld>
            <a:endParaRPr lang="en-US"/>
          </a:p>
        </p:txBody>
      </p:sp>
    </p:spTree>
    <p:extLst>
      <p:ext uri="{BB962C8B-B14F-4D97-AF65-F5344CB8AC3E}">
        <p14:creationId xmlns:p14="http://schemas.microsoft.com/office/powerpoint/2010/main" val="262016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C2DC4-C7B6-4664-A784-76F5C9281863}"/>
              </a:ext>
            </a:extLst>
          </p:cNvPr>
          <p:cNvSpPr>
            <a:spLocks noGrp="1"/>
          </p:cNvSpPr>
          <p:nvPr>
            <p:ph type="title"/>
          </p:nvPr>
        </p:nvSpPr>
        <p:spPr/>
        <p:txBody>
          <a:bodyPr/>
          <a:lstStyle/>
          <a:p>
            <a:r>
              <a:rPr lang="en-US" dirty="0"/>
              <a:t>How is Soft Power Measured?</a:t>
            </a:r>
          </a:p>
        </p:txBody>
      </p:sp>
      <p:sp>
        <p:nvSpPr>
          <p:cNvPr id="3" name="Content Placeholder 2">
            <a:extLst>
              <a:ext uri="{FF2B5EF4-FFF2-40B4-BE49-F238E27FC236}">
                <a16:creationId xmlns:a16="http://schemas.microsoft.com/office/drawing/2014/main" id="{8F3E98DC-C3F5-4FE3-A727-6049A922AE47}"/>
              </a:ext>
            </a:extLst>
          </p:cNvPr>
          <p:cNvSpPr>
            <a:spLocks noGrp="1"/>
          </p:cNvSpPr>
          <p:nvPr>
            <p:ph idx="1"/>
          </p:nvPr>
        </p:nvSpPr>
        <p:spPr/>
        <p:txBody>
          <a:bodyPr>
            <a:normAutofit/>
          </a:bodyPr>
          <a:lstStyle/>
          <a:p>
            <a:r>
              <a:rPr lang="en-US" dirty="0"/>
              <a:t>Gallup asks (≈1000) participants in (&gt;150) countries:</a:t>
            </a:r>
          </a:p>
          <a:p>
            <a:pPr lvl="1"/>
            <a:r>
              <a:rPr lang="en-US" dirty="0"/>
              <a:t>“Do you approve or disapprove of the job performance of the leadership of China/Germany/Russia/UK/USA”</a:t>
            </a:r>
          </a:p>
          <a:p>
            <a:pPr lvl="1"/>
            <a:r>
              <a:rPr lang="en-US" dirty="0"/>
              <a:t>A standard measure of soft power</a:t>
            </a:r>
          </a:p>
          <a:p>
            <a:r>
              <a:rPr lang="en-US" dirty="0"/>
              <a:t>Alternatives exist (deliver similar results)</a:t>
            </a:r>
          </a:p>
          <a:p>
            <a:pPr lvl="1"/>
            <a:r>
              <a:rPr lang="en-US" dirty="0"/>
              <a:t>BBC/GlobeScan asks people in (&gt;40) countries about (17) other countries:</a:t>
            </a:r>
          </a:p>
          <a:p>
            <a:pPr lvl="2"/>
            <a:r>
              <a:rPr lang="en-US" dirty="0"/>
              <a:t>“Please tell me if you think each of the following are having a mainly positive or negative influence in the world?”</a:t>
            </a:r>
          </a:p>
          <a:p>
            <a:pPr lvl="1"/>
            <a:r>
              <a:rPr lang="en-US" dirty="0"/>
              <a:t>Pew Research asks people in (&gt;60) countries about (27) other countries:</a:t>
            </a:r>
          </a:p>
          <a:p>
            <a:pPr lvl="2"/>
            <a:r>
              <a:rPr lang="en-US" dirty="0"/>
              <a:t>“Please tell me if you have a very favorable, somewhat favorable, somewhat unfavorable or very unfavorable opinion of _____?”</a:t>
            </a:r>
          </a:p>
          <a:p>
            <a:pPr lvl="1"/>
            <a:endParaRPr lang="en-US" dirty="0"/>
          </a:p>
        </p:txBody>
      </p:sp>
      <p:sp>
        <p:nvSpPr>
          <p:cNvPr id="6" name="Footer Placeholder 5">
            <a:extLst>
              <a:ext uri="{FF2B5EF4-FFF2-40B4-BE49-F238E27FC236}">
                <a16:creationId xmlns:a16="http://schemas.microsoft.com/office/drawing/2014/main" id="{82ABF90E-2D8C-4318-A405-4D2977DCEB43}"/>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CF3B1E84-2488-464B-9BC5-F2860A6F1D58}"/>
              </a:ext>
            </a:extLst>
          </p:cNvPr>
          <p:cNvSpPr>
            <a:spLocks noGrp="1"/>
          </p:cNvSpPr>
          <p:nvPr>
            <p:ph type="sldNum" sz="quarter" idx="12"/>
          </p:nvPr>
        </p:nvSpPr>
        <p:spPr/>
        <p:txBody>
          <a:bodyPr/>
          <a:lstStyle/>
          <a:p>
            <a:fld id="{9B3A0B6B-BDDD-4FAD-BC5A-2F3DEB1D381C}" type="slidenum">
              <a:rPr lang="en-US" smtClean="0"/>
              <a:t>21</a:t>
            </a:fld>
            <a:endParaRPr lang="en-US"/>
          </a:p>
        </p:txBody>
      </p:sp>
    </p:spTree>
    <p:extLst>
      <p:ext uri="{BB962C8B-B14F-4D97-AF65-F5344CB8AC3E}">
        <p14:creationId xmlns:p14="http://schemas.microsoft.com/office/powerpoint/2010/main" val="363079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C2DC4-C7B6-4664-A784-76F5C9281863}"/>
              </a:ext>
            </a:extLst>
          </p:cNvPr>
          <p:cNvSpPr>
            <a:spLocks noGrp="1"/>
          </p:cNvSpPr>
          <p:nvPr>
            <p:ph type="title"/>
          </p:nvPr>
        </p:nvSpPr>
        <p:spPr/>
        <p:txBody>
          <a:bodyPr/>
          <a:lstStyle/>
          <a:p>
            <a:r>
              <a:rPr lang="en-US" dirty="0"/>
              <a:t>Informally: Trump has Harmed US Soft Power</a:t>
            </a:r>
          </a:p>
        </p:txBody>
      </p:sp>
      <p:pic>
        <p:nvPicPr>
          <p:cNvPr id="6" name="Content Placeholder 5">
            <a:extLst>
              <a:ext uri="{FF2B5EF4-FFF2-40B4-BE49-F238E27FC236}">
                <a16:creationId xmlns:a16="http://schemas.microsoft.com/office/drawing/2014/main" id="{7ACFD9E0-C8B5-4A7C-9DB5-C4C169725710}"/>
              </a:ext>
            </a:extLst>
          </p:cNvPr>
          <p:cNvPicPr>
            <a:picLocks noGrp="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38200" y="1537487"/>
            <a:ext cx="10515599" cy="4328795"/>
          </a:xfrm>
          <a:prstGeom prst="rect">
            <a:avLst/>
          </a:prstGeom>
          <a:ln>
            <a:solidFill>
              <a:schemeClr val="tx1"/>
            </a:solidFill>
          </a:ln>
        </p:spPr>
      </p:pic>
      <p:sp>
        <p:nvSpPr>
          <p:cNvPr id="3" name="Footer Placeholder 2">
            <a:extLst>
              <a:ext uri="{FF2B5EF4-FFF2-40B4-BE49-F238E27FC236}">
                <a16:creationId xmlns:a16="http://schemas.microsoft.com/office/drawing/2014/main" id="{E6A9C654-3C1D-464F-BD14-B33EA0ECC745}"/>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0B41CDB1-B238-4234-B6CE-D41319F19C18}"/>
              </a:ext>
            </a:extLst>
          </p:cNvPr>
          <p:cNvSpPr>
            <a:spLocks noGrp="1"/>
          </p:cNvSpPr>
          <p:nvPr>
            <p:ph type="sldNum" sz="quarter" idx="12"/>
          </p:nvPr>
        </p:nvSpPr>
        <p:spPr/>
        <p:txBody>
          <a:bodyPr/>
          <a:lstStyle/>
          <a:p>
            <a:fld id="{9B3A0B6B-BDDD-4FAD-BC5A-2F3DEB1D381C}" type="slidenum">
              <a:rPr lang="en-US" smtClean="0"/>
              <a:t>22</a:t>
            </a:fld>
            <a:endParaRPr lang="en-US"/>
          </a:p>
        </p:txBody>
      </p:sp>
    </p:spTree>
    <p:extLst>
      <p:ext uri="{BB962C8B-B14F-4D97-AF65-F5344CB8AC3E}">
        <p14:creationId xmlns:p14="http://schemas.microsoft.com/office/powerpoint/2010/main" val="365397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998E6-4CA4-495A-BB09-CDA7A502B64D}"/>
              </a:ext>
            </a:extLst>
          </p:cNvPr>
          <p:cNvSpPr>
            <a:spLocks noGrp="1"/>
          </p:cNvSpPr>
          <p:nvPr>
            <p:ph type="title"/>
          </p:nvPr>
        </p:nvSpPr>
        <p:spPr/>
        <p:txBody>
          <a:bodyPr/>
          <a:lstStyle/>
          <a:p>
            <a:r>
              <a:rPr lang="en-US" dirty="0"/>
              <a:t>Still, a Range of Views Across Countries</a:t>
            </a:r>
          </a:p>
        </p:txBody>
      </p:sp>
      <p:pic>
        <p:nvPicPr>
          <p:cNvPr id="6" name="Content Placeholder 5">
            <a:extLst>
              <a:ext uri="{FF2B5EF4-FFF2-40B4-BE49-F238E27FC236}">
                <a16:creationId xmlns:a16="http://schemas.microsoft.com/office/drawing/2014/main" id="{D04FECA1-7687-4F39-80A6-F9F78A54307A}"/>
              </a:ext>
            </a:extLst>
          </p:cNvPr>
          <p:cNvPicPr>
            <a:picLocks noGrp="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38200" y="1440383"/>
            <a:ext cx="10515599" cy="4425900"/>
          </a:xfrm>
          <a:prstGeom prst="rect">
            <a:avLst/>
          </a:prstGeom>
          <a:ln>
            <a:solidFill>
              <a:schemeClr val="tx1"/>
            </a:solidFill>
          </a:ln>
        </p:spPr>
      </p:pic>
      <p:sp>
        <p:nvSpPr>
          <p:cNvPr id="3" name="Footer Placeholder 2">
            <a:extLst>
              <a:ext uri="{FF2B5EF4-FFF2-40B4-BE49-F238E27FC236}">
                <a16:creationId xmlns:a16="http://schemas.microsoft.com/office/drawing/2014/main" id="{040FA64A-E797-4846-B5D0-01205E8A5ED9}"/>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98FF052D-FA1B-4533-A22F-9742C08B5FF7}"/>
              </a:ext>
            </a:extLst>
          </p:cNvPr>
          <p:cNvSpPr>
            <a:spLocks noGrp="1"/>
          </p:cNvSpPr>
          <p:nvPr>
            <p:ph type="sldNum" sz="quarter" idx="12"/>
          </p:nvPr>
        </p:nvSpPr>
        <p:spPr/>
        <p:txBody>
          <a:bodyPr/>
          <a:lstStyle/>
          <a:p>
            <a:fld id="{9B3A0B6B-BDDD-4FAD-BC5A-2F3DEB1D381C}" type="slidenum">
              <a:rPr lang="en-US" smtClean="0"/>
              <a:t>23</a:t>
            </a:fld>
            <a:endParaRPr lang="en-US"/>
          </a:p>
        </p:txBody>
      </p:sp>
    </p:spTree>
    <p:extLst>
      <p:ext uri="{BB962C8B-B14F-4D97-AF65-F5344CB8AC3E}">
        <p14:creationId xmlns:p14="http://schemas.microsoft.com/office/powerpoint/2010/main" val="79855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71D97-606A-4E39-ADC1-77961CF005CC}"/>
              </a:ext>
            </a:extLst>
          </p:cNvPr>
          <p:cNvSpPr>
            <a:spLocks noGrp="1"/>
          </p:cNvSpPr>
          <p:nvPr>
            <p:ph type="title"/>
          </p:nvPr>
        </p:nvSpPr>
        <p:spPr/>
        <p:txBody>
          <a:bodyPr/>
          <a:lstStyle/>
          <a:p>
            <a:r>
              <a:rPr lang="en-US" dirty="0"/>
              <a:t>Histograms of Gallup Net Approval</a:t>
            </a:r>
          </a:p>
        </p:txBody>
      </p:sp>
      <p:pic>
        <p:nvPicPr>
          <p:cNvPr id="6" name="Content Placeholder 5">
            <a:extLst>
              <a:ext uri="{FF2B5EF4-FFF2-40B4-BE49-F238E27FC236}">
                <a16:creationId xmlns:a16="http://schemas.microsoft.com/office/drawing/2014/main" id="{62D2C69D-2550-4FFD-B757-A2D862E12049}"/>
              </a:ext>
            </a:extLst>
          </p:cNvPr>
          <p:cNvPicPr>
            <a:picLocks noGrp="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38200" y="1469346"/>
            <a:ext cx="10515599" cy="4817941"/>
          </a:xfrm>
          <a:prstGeom prst="rect">
            <a:avLst/>
          </a:prstGeom>
          <a:ln>
            <a:solidFill>
              <a:schemeClr val="tx1"/>
            </a:solidFill>
          </a:ln>
        </p:spPr>
      </p:pic>
      <p:sp>
        <p:nvSpPr>
          <p:cNvPr id="3" name="Footer Placeholder 2">
            <a:extLst>
              <a:ext uri="{FF2B5EF4-FFF2-40B4-BE49-F238E27FC236}">
                <a16:creationId xmlns:a16="http://schemas.microsoft.com/office/drawing/2014/main" id="{4FFC653F-7AB6-4481-8C86-0FD1BB7B9607}"/>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05B5F0DA-DA48-4472-8B50-B4A4E0BCC21B}"/>
              </a:ext>
            </a:extLst>
          </p:cNvPr>
          <p:cNvSpPr>
            <a:spLocks noGrp="1"/>
          </p:cNvSpPr>
          <p:nvPr>
            <p:ph type="sldNum" sz="quarter" idx="12"/>
          </p:nvPr>
        </p:nvSpPr>
        <p:spPr/>
        <p:txBody>
          <a:bodyPr/>
          <a:lstStyle/>
          <a:p>
            <a:fld id="{9B3A0B6B-BDDD-4FAD-BC5A-2F3DEB1D381C}" type="slidenum">
              <a:rPr lang="en-US" smtClean="0"/>
              <a:t>24</a:t>
            </a:fld>
            <a:endParaRPr lang="en-US"/>
          </a:p>
        </p:txBody>
      </p:sp>
    </p:spTree>
    <p:extLst>
      <p:ext uri="{BB962C8B-B14F-4D97-AF65-F5344CB8AC3E}">
        <p14:creationId xmlns:p14="http://schemas.microsoft.com/office/powerpoint/2010/main" val="2013966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6B684-928E-4C19-B4E0-DEB4B1EC07F2}"/>
              </a:ext>
            </a:extLst>
          </p:cNvPr>
          <p:cNvSpPr>
            <a:spLocks noGrp="1"/>
          </p:cNvSpPr>
          <p:nvPr>
            <p:ph type="title"/>
          </p:nvPr>
        </p:nvSpPr>
        <p:spPr/>
        <p:txBody>
          <a:bodyPr/>
          <a:lstStyle/>
          <a:p>
            <a:r>
              <a:rPr lang="en-US" dirty="0"/>
              <a:t>Heterogeneity Critical</a:t>
            </a:r>
          </a:p>
        </p:txBody>
      </p:sp>
      <p:sp>
        <p:nvSpPr>
          <p:cNvPr id="3" name="Content Placeholder 2">
            <a:extLst>
              <a:ext uri="{FF2B5EF4-FFF2-40B4-BE49-F238E27FC236}">
                <a16:creationId xmlns:a16="http://schemas.microsoft.com/office/drawing/2014/main" id="{988DDCB5-20F4-431D-B6D2-6B95A53072E2}"/>
              </a:ext>
            </a:extLst>
          </p:cNvPr>
          <p:cNvSpPr>
            <a:spLocks noGrp="1"/>
          </p:cNvSpPr>
          <p:nvPr>
            <p:ph idx="1"/>
          </p:nvPr>
        </p:nvSpPr>
        <p:spPr/>
        <p:txBody>
          <a:bodyPr/>
          <a:lstStyle/>
          <a:p>
            <a:r>
              <a:rPr lang="en-US" dirty="0"/>
              <a:t>Cross-country variation allows panel estimation</a:t>
            </a:r>
          </a:p>
          <a:p>
            <a:r>
              <a:rPr lang="en-US" dirty="0"/>
              <a:t>Time-Series variation allows within estimation (fixed effects)</a:t>
            </a:r>
          </a:p>
          <a:p>
            <a:r>
              <a:rPr lang="en-US" dirty="0"/>
              <a:t>Note that Trump about as popular as Bush</a:t>
            </a:r>
          </a:p>
          <a:p>
            <a:pPr lvl="1"/>
            <a:r>
              <a:rPr lang="en-US" dirty="0"/>
              <a:t>So data within standard range of variation</a:t>
            </a:r>
          </a:p>
        </p:txBody>
      </p:sp>
      <p:sp>
        <p:nvSpPr>
          <p:cNvPr id="4" name="Footer Placeholder 3">
            <a:extLst>
              <a:ext uri="{FF2B5EF4-FFF2-40B4-BE49-F238E27FC236}">
                <a16:creationId xmlns:a16="http://schemas.microsoft.com/office/drawing/2014/main" id="{4695AB80-CEBF-4D53-A8CA-77935A4AE369}"/>
              </a:ext>
            </a:extLst>
          </p:cNvPr>
          <p:cNvSpPr>
            <a:spLocks noGrp="1"/>
          </p:cNvSpPr>
          <p:nvPr>
            <p:ph type="ftr" sz="quarter" idx="11"/>
          </p:nvPr>
        </p:nvSpPr>
        <p:spPr/>
        <p:txBody>
          <a:bodyPr/>
          <a:lstStyle/>
          <a:p>
            <a:r>
              <a:rPr lang="en-US"/>
              <a:t>Tariffs, Trade, and Trump: Andrew Rose</a:t>
            </a:r>
          </a:p>
        </p:txBody>
      </p:sp>
      <p:sp>
        <p:nvSpPr>
          <p:cNvPr id="5" name="Slide Number Placeholder 4">
            <a:extLst>
              <a:ext uri="{FF2B5EF4-FFF2-40B4-BE49-F238E27FC236}">
                <a16:creationId xmlns:a16="http://schemas.microsoft.com/office/drawing/2014/main" id="{6CAC3815-94DF-44EB-85E2-9A8468DF2481}"/>
              </a:ext>
            </a:extLst>
          </p:cNvPr>
          <p:cNvSpPr>
            <a:spLocks noGrp="1"/>
          </p:cNvSpPr>
          <p:nvPr>
            <p:ph type="sldNum" sz="quarter" idx="12"/>
          </p:nvPr>
        </p:nvSpPr>
        <p:spPr/>
        <p:txBody>
          <a:bodyPr/>
          <a:lstStyle/>
          <a:p>
            <a:fld id="{9B3A0B6B-BDDD-4FAD-BC5A-2F3DEB1D381C}" type="slidenum">
              <a:rPr lang="en-US" smtClean="0"/>
              <a:t>25</a:t>
            </a:fld>
            <a:endParaRPr lang="en-US"/>
          </a:p>
        </p:txBody>
      </p:sp>
    </p:spTree>
    <p:extLst>
      <p:ext uri="{BB962C8B-B14F-4D97-AF65-F5344CB8AC3E}">
        <p14:creationId xmlns:p14="http://schemas.microsoft.com/office/powerpoint/2010/main" val="222111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FE77C-B6D4-4FBD-ADBE-6E4D4521DF8F}"/>
              </a:ext>
            </a:extLst>
          </p:cNvPr>
          <p:cNvSpPr>
            <a:spLocks noGrp="1"/>
          </p:cNvSpPr>
          <p:nvPr>
            <p:ph type="title"/>
          </p:nvPr>
        </p:nvSpPr>
        <p:spPr/>
        <p:txBody>
          <a:bodyPr/>
          <a:lstStyle/>
          <a:p>
            <a:r>
              <a:rPr lang="en-US" dirty="0"/>
              <a:t>Importers of US Goods Preferred Obama</a:t>
            </a:r>
          </a:p>
        </p:txBody>
      </p:sp>
      <p:pic>
        <p:nvPicPr>
          <p:cNvPr id="6" name="Content Placeholder 5">
            <a:extLst>
              <a:ext uri="{FF2B5EF4-FFF2-40B4-BE49-F238E27FC236}">
                <a16:creationId xmlns:a16="http://schemas.microsoft.com/office/drawing/2014/main" id="{4BAA5373-EBA2-4D5F-89F3-0B4368333B7F}"/>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464658"/>
            <a:ext cx="10409729" cy="4409331"/>
          </a:xfrm>
          <a:prstGeom prst="rect">
            <a:avLst/>
          </a:prstGeom>
          <a:ln>
            <a:solidFill>
              <a:schemeClr val="tx1"/>
            </a:solidFill>
          </a:ln>
        </p:spPr>
      </p:pic>
      <p:sp>
        <p:nvSpPr>
          <p:cNvPr id="3" name="Footer Placeholder 2">
            <a:extLst>
              <a:ext uri="{FF2B5EF4-FFF2-40B4-BE49-F238E27FC236}">
                <a16:creationId xmlns:a16="http://schemas.microsoft.com/office/drawing/2014/main" id="{06B236A0-DD34-4FDE-BD9B-60FB8E815B59}"/>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FAEA0F4E-BB81-4F3F-AB19-D4F949904317}"/>
              </a:ext>
            </a:extLst>
          </p:cNvPr>
          <p:cNvSpPr>
            <a:spLocks noGrp="1"/>
          </p:cNvSpPr>
          <p:nvPr>
            <p:ph type="sldNum" sz="quarter" idx="12"/>
          </p:nvPr>
        </p:nvSpPr>
        <p:spPr/>
        <p:txBody>
          <a:bodyPr/>
          <a:lstStyle/>
          <a:p>
            <a:fld id="{9B3A0B6B-BDDD-4FAD-BC5A-2F3DEB1D381C}" type="slidenum">
              <a:rPr lang="en-US" smtClean="0"/>
              <a:t>26</a:t>
            </a:fld>
            <a:endParaRPr lang="en-US"/>
          </a:p>
        </p:txBody>
      </p:sp>
    </p:spTree>
    <p:extLst>
      <p:ext uri="{BB962C8B-B14F-4D97-AF65-F5344CB8AC3E}">
        <p14:creationId xmlns:p14="http://schemas.microsoft.com/office/powerpoint/2010/main" val="307805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7865D-8B51-4DB8-8D8F-8372B34928FE}"/>
              </a:ext>
            </a:extLst>
          </p:cNvPr>
          <p:cNvSpPr>
            <a:spLocks noGrp="1"/>
          </p:cNvSpPr>
          <p:nvPr>
            <p:ph type="title"/>
          </p:nvPr>
        </p:nvSpPr>
        <p:spPr/>
        <p:txBody>
          <a:bodyPr/>
          <a:lstStyle/>
          <a:p>
            <a:r>
              <a:rPr lang="en-US" dirty="0"/>
              <a:t>Contrast China and Russia: Lined up on 45</a:t>
            </a:r>
            <a:r>
              <a:rPr lang="en-US" baseline="30000" dirty="0"/>
              <a:t>⁰</a:t>
            </a:r>
          </a:p>
        </p:txBody>
      </p:sp>
      <p:pic>
        <p:nvPicPr>
          <p:cNvPr id="6" name="Content Placeholder 5">
            <a:extLst>
              <a:ext uri="{FF2B5EF4-FFF2-40B4-BE49-F238E27FC236}">
                <a16:creationId xmlns:a16="http://schemas.microsoft.com/office/drawing/2014/main" id="{B3901859-55E5-40E0-A755-92D592E26FBB}"/>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469346"/>
            <a:ext cx="10515600" cy="4735961"/>
          </a:xfrm>
          <a:prstGeom prst="rect">
            <a:avLst/>
          </a:prstGeom>
          <a:ln>
            <a:solidFill>
              <a:schemeClr val="tx1"/>
            </a:solidFill>
          </a:ln>
        </p:spPr>
      </p:pic>
      <p:sp>
        <p:nvSpPr>
          <p:cNvPr id="3" name="Footer Placeholder 2">
            <a:extLst>
              <a:ext uri="{FF2B5EF4-FFF2-40B4-BE49-F238E27FC236}">
                <a16:creationId xmlns:a16="http://schemas.microsoft.com/office/drawing/2014/main" id="{0977BF17-24DE-478D-A18A-D38866305364}"/>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10D6B672-C74C-4363-A864-FFB3B17AFAD5}"/>
              </a:ext>
            </a:extLst>
          </p:cNvPr>
          <p:cNvSpPr>
            <a:spLocks noGrp="1"/>
          </p:cNvSpPr>
          <p:nvPr>
            <p:ph type="sldNum" sz="quarter" idx="12"/>
          </p:nvPr>
        </p:nvSpPr>
        <p:spPr/>
        <p:txBody>
          <a:bodyPr/>
          <a:lstStyle/>
          <a:p>
            <a:fld id="{9B3A0B6B-BDDD-4FAD-BC5A-2F3DEB1D381C}" type="slidenum">
              <a:rPr lang="en-US" smtClean="0"/>
              <a:t>27</a:t>
            </a:fld>
            <a:endParaRPr lang="en-US"/>
          </a:p>
        </p:txBody>
      </p:sp>
    </p:spTree>
    <p:extLst>
      <p:ext uri="{BB962C8B-B14F-4D97-AF65-F5344CB8AC3E}">
        <p14:creationId xmlns:p14="http://schemas.microsoft.com/office/powerpoint/2010/main" val="158664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7865D-8B51-4DB8-8D8F-8372B34928FE}"/>
              </a:ext>
            </a:extLst>
          </p:cNvPr>
          <p:cNvSpPr>
            <a:spLocks noGrp="1"/>
          </p:cNvSpPr>
          <p:nvPr>
            <p:ph type="title"/>
          </p:nvPr>
        </p:nvSpPr>
        <p:spPr/>
        <p:txBody>
          <a:bodyPr/>
          <a:lstStyle/>
          <a:p>
            <a:r>
              <a:rPr lang="en-US" dirty="0"/>
              <a:t>Bush vs. Trump; roughly comparable</a:t>
            </a:r>
            <a:endParaRPr lang="en-US" baseline="30000" dirty="0"/>
          </a:p>
        </p:txBody>
      </p:sp>
      <p:sp>
        <p:nvSpPr>
          <p:cNvPr id="3" name="Footer Placeholder 2">
            <a:extLst>
              <a:ext uri="{FF2B5EF4-FFF2-40B4-BE49-F238E27FC236}">
                <a16:creationId xmlns:a16="http://schemas.microsoft.com/office/drawing/2014/main" id="{0977BF17-24DE-478D-A18A-D38866305364}"/>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10D6B672-C74C-4363-A864-FFB3B17AFAD5}"/>
              </a:ext>
            </a:extLst>
          </p:cNvPr>
          <p:cNvSpPr>
            <a:spLocks noGrp="1"/>
          </p:cNvSpPr>
          <p:nvPr>
            <p:ph type="sldNum" sz="quarter" idx="12"/>
          </p:nvPr>
        </p:nvSpPr>
        <p:spPr/>
        <p:txBody>
          <a:bodyPr/>
          <a:lstStyle/>
          <a:p>
            <a:fld id="{9B3A0B6B-BDDD-4FAD-BC5A-2F3DEB1D381C}" type="slidenum">
              <a:rPr lang="en-US" smtClean="0"/>
              <a:t>28</a:t>
            </a:fld>
            <a:endParaRPr lang="en-US"/>
          </a:p>
        </p:txBody>
      </p:sp>
      <p:pic>
        <p:nvPicPr>
          <p:cNvPr id="11" name="Content Placeholder 10">
            <a:extLst>
              <a:ext uri="{FF2B5EF4-FFF2-40B4-BE49-F238E27FC236}">
                <a16:creationId xmlns:a16="http://schemas.microsoft.com/office/drawing/2014/main" id="{2022B7EB-9AF3-46E5-802C-6390C0A1F187}"/>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885038" y="1453685"/>
            <a:ext cx="10515600" cy="4736592"/>
          </a:xfrm>
          <a:ln>
            <a:solidFill>
              <a:schemeClr val="tx1"/>
            </a:solidFill>
          </a:ln>
        </p:spPr>
      </p:pic>
    </p:spTree>
    <p:extLst>
      <p:ext uri="{BB962C8B-B14F-4D97-AF65-F5344CB8AC3E}">
        <p14:creationId xmlns:p14="http://schemas.microsoft.com/office/powerpoint/2010/main" val="400617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01FE2-63A0-499A-B831-F30BF0911370}"/>
              </a:ext>
            </a:extLst>
          </p:cNvPr>
          <p:cNvSpPr>
            <a:spLocks noGrp="1"/>
          </p:cNvSpPr>
          <p:nvPr>
            <p:ph type="title"/>
          </p:nvPr>
        </p:nvSpPr>
        <p:spPr/>
        <p:txBody>
          <a:bodyPr/>
          <a:lstStyle/>
          <a:p>
            <a:r>
              <a:rPr lang="en-US" dirty="0"/>
              <a:t>But Does Soft Power Actually Affect Exports?</a:t>
            </a:r>
          </a:p>
        </p:txBody>
      </p:sp>
      <p:sp>
        <p:nvSpPr>
          <p:cNvPr id="3" name="Content Placeholder 2">
            <a:extLst>
              <a:ext uri="{FF2B5EF4-FFF2-40B4-BE49-F238E27FC236}">
                <a16:creationId xmlns:a16="http://schemas.microsoft.com/office/drawing/2014/main" id="{812430D4-EC66-4095-BC42-2BC9F6D35556}"/>
              </a:ext>
            </a:extLst>
          </p:cNvPr>
          <p:cNvSpPr>
            <a:spLocks noGrp="1"/>
          </p:cNvSpPr>
          <p:nvPr>
            <p:ph idx="1"/>
          </p:nvPr>
        </p:nvSpPr>
        <p:spPr/>
        <p:txBody>
          <a:bodyPr/>
          <a:lstStyle/>
          <a:p>
            <a:r>
              <a:rPr lang="en-US" dirty="0"/>
              <a:t>Need to control for other export determinants via “Gravity Model”</a:t>
            </a:r>
          </a:p>
          <a:p>
            <a:pPr lvl="1"/>
            <a:r>
              <a:rPr lang="en-US" dirty="0"/>
              <a:t>One country (e.g., US) trades more with countries which are:</a:t>
            </a:r>
          </a:p>
          <a:p>
            <a:pPr lvl="2"/>
            <a:r>
              <a:rPr lang="en-US" i="1" dirty="0"/>
              <a:t>Larger</a:t>
            </a:r>
            <a:r>
              <a:rPr lang="en-US" dirty="0"/>
              <a:t> in economic mass (GDP)</a:t>
            </a:r>
          </a:p>
          <a:p>
            <a:pPr lvl="2"/>
            <a:r>
              <a:rPr lang="en-US" i="1" dirty="0"/>
              <a:t>Closer</a:t>
            </a:r>
            <a:r>
              <a:rPr lang="en-US" dirty="0"/>
              <a:t> </a:t>
            </a:r>
          </a:p>
          <a:p>
            <a:pPr lvl="3"/>
            <a:r>
              <a:rPr lang="en-US" dirty="0"/>
              <a:t>Geographically: distance, common land border</a:t>
            </a:r>
          </a:p>
          <a:p>
            <a:pPr lvl="3"/>
            <a:r>
              <a:rPr lang="en-US" dirty="0"/>
              <a:t>Culturally: share language, colonial heritage</a:t>
            </a:r>
          </a:p>
          <a:p>
            <a:pPr lvl="3"/>
            <a:r>
              <a:rPr lang="en-US" dirty="0"/>
              <a:t>Politically: regional trade agreement</a:t>
            </a:r>
          </a:p>
          <a:p>
            <a:r>
              <a:rPr lang="en-US" dirty="0"/>
              <a:t>Gravity: a (rare) example of an economic model that works well in both theory and practice</a:t>
            </a:r>
          </a:p>
          <a:p>
            <a:pPr lvl="1"/>
            <a:r>
              <a:rPr lang="en-US" dirty="0"/>
              <a:t>Fits well; large and similar (across study) effects of income, distance </a:t>
            </a:r>
          </a:p>
          <a:p>
            <a:pPr lvl="1"/>
            <a:r>
              <a:rPr lang="en-US" dirty="0"/>
              <a:t>Heritage of Tinbergen (and Newton)</a:t>
            </a:r>
          </a:p>
          <a:p>
            <a:pPr lvl="2"/>
            <a:endParaRPr lang="en-US" dirty="0"/>
          </a:p>
        </p:txBody>
      </p:sp>
      <p:sp>
        <p:nvSpPr>
          <p:cNvPr id="6" name="Footer Placeholder 5">
            <a:extLst>
              <a:ext uri="{FF2B5EF4-FFF2-40B4-BE49-F238E27FC236}">
                <a16:creationId xmlns:a16="http://schemas.microsoft.com/office/drawing/2014/main" id="{5068CA9F-31D9-4E00-B2B6-D7A49AF1CCAE}"/>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9EA2591D-A07A-46F3-8D85-8D8F51276FB8}"/>
              </a:ext>
            </a:extLst>
          </p:cNvPr>
          <p:cNvSpPr>
            <a:spLocks noGrp="1"/>
          </p:cNvSpPr>
          <p:nvPr>
            <p:ph type="sldNum" sz="quarter" idx="12"/>
          </p:nvPr>
        </p:nvSpPr>
        <p:spPr/>
        <p:txBody>
          <a:bodyPr/>
          <a:lstStyle/>
          <a:p>
            <a:fld id="{9B3A0B6B-BDDD-4FAD-BC5A-2F3DEB1D381C}" type="slidenum">
              <a:rPr lang="en-US" smtClean="0"/>
              <a:t>29</a:t>
            </a:fld>
            <a:endParaRPr lang="en-US"/>
          </a:p>
        </p:txBody>
      </p:sp>
    </p:spTree>
    <p:extLst>
      <p:ext uri="{BB962C8B-B14F-4D97-AF65-F5344CB8AC3E}">
        <p14:creationId xmlns:p14="http://schemas.microsoft.com/office/powerpoint/2010/main" val="1665889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Joint work with Furceri, Hannan and Ostry</a:t>
            </a:r>
          </a:p>
        </p:txBody>
      </p:sp>
      <p:sp>
        <p:nvSpPr>
          <p:cNvPr id="3" name="Content Placeholder 2"/>
          <p:cNvSpPr>
            <a:spLocks noGrp="1"/>
          </p:cNvSpPr>
          <p:nvPr>
            <p:ph idx="1"/>
          </p:nvPr>
        </p:nvSpPr>
        <p:spPr/>
        <p:txBody>
          <a:bodyPr>
            <a:normAutofit/>
          </a:bodyPr>
          <a:lstStyle/>
          <a:p>
            <a:pPr marL="0" indent="0">
              <a:buNone/>
              <a:defRPr/>
            </a:pPr>
            <a:r>
              <a:rPr lang="en-US" altLang="en-US" sz="4000" dirty="0"/>
              <a:t>Key Question:</a:t>
            </a:r>
          </a:p>
          <a:p>
            <a:pPr lvl="1">
              <a:defRPr/>
            </a:pPr>
            <a:r>
              <a:rPr lang="en-US" altLang="en-US" sz="3600" dirty="0"/>
              <a:t>What are the macro effects of tariffs?</a:t>
            </a:r>
          </a:p>
          <a:p>
            <a:pPr lvl="2">
              <a:defRPr/>
            </a:pPr>
            <a:r>
              <a:rPr lang="en-US" altLang="en-US" sz="3200" dirty="0"/>
              <a:t>Output</a:t>
            </a:r>
          </a:p>
          <a:p>
            <a:pPr lvl="2">
              <a:defRPr/>
            </a:pPr>
            <a:r>
              <a:rPr lang="en-US" altLang="en-US" sz="3200" dirty="0"/>
              <a:t>Productivity</a:t>
            </a:r>
          </a:p>
          <a:p>
            <a:pPr lvl="2">
              <a:defRPr/>
            </a:pPr>
            <a:r>
              <a:rPr lang="en-US" altLang="en-US" sz="3200" dirty="0"/>
              <a:t>Unemployment</a:t>
            </a:r>
          </a:p>
          <a:p>
            <a:pPr lvl="2">
              <a:defRPr/>
            </a:pPr>
            <a:r>
              <a:rPr lang="en-US" altLang="en-US" sz="3200" dirty="0"/>
              <a:t>Inequality</a:t>
            </a:r>
          </a:p>
          <a:p>
            <a:pPr lvl="2">
              <a:defRPr/>
            </a:pPr>
            <a:r>
              <a:rPr lang="en-US" altLang="en-US" sz="3200" dirty="0"/>
              <a:t>Real exchange rate</a:t>
            </a:r>
          </a:p>
          <a:p>
            <a:pPr lvl="2">
              <a:defRPr/>
            </a:pPr>
            <a:r>
              <a:rPr lang="en-US" altLang="en-US" sz="3200" dirty="0"/>
              <a:t>Trade balance</a:t>
            </a:r>
          </a:p>
          <a:p>
            <a:endParaRPr lang="en-US" dirty="0"/>
          </a:p>
        </p:txBody>
      </p:sp>
      <p:sp>
        <p:nvSpPr>
          <p:cNvPr id="4" name="Footer Placeholder 3"/>
          <p:cNvSpPr>
            <a:spLocks noGrp="1"/>
          </p:cNvSpPr>
          <p:nvPr>
            <p:ph type="ftr" sz="quarter" idx="11"/>
          </p:nvPr>
        </p:nvSpPr>
        <p:spPr/>
        <p:txBody>
          <a:bodyPr/>
          <a:lstStyle/>
          <a:p>
            <a:r>
              <a:rPr lang="en-US"/>
              <a:t>Tariffs, Trade, and Trump: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3</a:t>
            </a:fld>
            <a:endParaRPr lang="en-US"/>
          </a:p>
        </p:txBody>
      </p:sp>
    </p:spTree>
    <p:extLst>
      <p:ext uri="{BB962C8B-B14F-4D97-AF65-F5344CB8AC3E}">
        <p14:creationId xmlns:p14="http://schemas.microsoft.com/office/powerpoint/2010/main" val="171723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7D438-62C0-4F7F-89AE-A1AA0FB67058}"/>
              </a:ext>
            </a:extLst>
          </p:cNvPr>
          <p:cNvSpPr>
            <a:spLocks noGrp="1"/>
          </p:cNvSpPr>
          <p:nvPr>
            <p:ph type="title"/>
          </p:nvPr>
        </p:nvSpPr>
        <p:spPr/>
        <p:txBody>
          <a:bodyPr/>
          <a:lstStyle/>
          <a:p>
            <a:r>
              <a:rPr lang="en-US" dirty="0"/>
              <a:t>Estimating Equation</a:t>
            </a:r>
          </a:p>
        </p:txBody>
      </p:sp>
      <p:sp>
        <p:nvSpPr>
          <p:cNvPr id="3" name="Content Placeholder 2">
            <a:extLst>
              <a:ext uri="{FF2B5EF4-FFF2-40B4-BE49-F238E27FC236}">
                <a16:creationId xmlns:a16="http://schemas.microsoft.com/office/drawing/2014/main" id="{87DF8885-C011-484C-80B8-A86A65EBC9BF}"/>
              </a:ext>
            </a:extLst>
          </p:cNvPr>
          <p:cNvSpPr>
            <a:spLocks noGrp="1"/>
          </p:cNvSpPr>
          <p:nvPr>
            <p:ph idx="1"/>
          </p:nvPr>
        </p:nvSpPr>
        <p:spPr/>
        <p:txBody>
          <a:bodyPr>
            <a:normAutofit fontScale="92500" lnSpcReduction="10000"/>
          </a:bodyPr>
          <a:lstStyle/>
          <a:p>
            <a:pPr marL="0" indent="0">
              <a:buNone/>
            </a:pPr>
            <a:r>
              <a:rPr lang="en-US" dirty="0"/>
              <a:t>Least Squares with Dummy Variables (Head-Mayer LSDV):</a:t>
            </a:r>
          </a:p>
          <a:p>
            <a:pPr marL="0" indent="0">
              <a:buNone/>
            </a:pPr>
            <a:endParaRPr lang="en-US" dirty="0"/>
          </a:p>
          <a:p>
            <a:pPr marL="457200" lvl="1" indent="0">
              <a:buNone/>
            </a:pPr>
            <a:r>
              <a:rPr lang="en-US" dirty="0"/>
              <a:t>ln(</a:t>
            </a:r>
            <a:r>
              <a:rPr lang="en-US" dirty="0" err="1"/>
              <a:t>X</a:t>
            </a:r>
            <a:r>
              <a:rPr lang="en-US" baseline="-25000" dirty="0" err="1"/>
              <a:t>ijt</a:t>
            </a:r>
            <a:r>
              <a:rPr lang="en-US" dirty="0"/>
              <a:t>) = </a:t>
            </a:r>
            <a:r>
              <a:rPr lang="en-US" dirty="0">
                <a:sym typeface="Symbol" panose="05050102010706020507" pitchFamily="18" charset="2"/>
              </a:rPr>
              <a:t></a:t>
            </a:r>
            <a:r>
              <a:rPr lang="en-US" dirty="0" err="1"/>
              <a:t>SOFTPOWER</a:t>
            </a:r>
            <a:r>
              <a:rPr lang="en-US" baseline="-25000" dirty="0" err="1"/>
              <a:t>ijt</a:t>
            </a:r>
            <a:r>
              <a:rPr lang="en-US" dirty="0"/>
              <a:t> + </a:t>
            </a:r>
            <a:r>
              <a:rPr lang="en-US" dirty="0">
                <a:sym typeface="Symbol" panose="05050102010706020507" pitchFamily="18" charset="2"/>
              </a:rPr>
              <a:t></a:t>
            </a:r>
            <a:r>
              <a:rPr lang="en-US" baseline="-25000" dirty="0"/>
              <a:t>1</a:t>
            </a:r>
            <a:r>
              <a:rPr lang="en-US" dirty="0"/>
              <a:t>ln(D</a:t>
            </a:r>
            <a:r>
              <a:rPr lang="en-US" baseline="-25000" dirty="0"/>
              <a:t>ij</a:t>
            </a:r>
            <a:r>
              <a:rPr lang="en-US" dirty="0"/>
              <a:t>) + </a:t>
            </a:r>
            <a:r>
              <a:rPr lang="en-US" dirty="0">
                <a:sym typeface="Symbol" panose="05050102010706020507" pitchFamily="18" charset="2"/>
              </a:rPr>
              <a:t></a:t>
            </a:r>
            <a:r>
              <a:rPr lang="en-US" baseline="-25000" dirty="0"/>
              <a:t>2</a:t>
            </a:r>
            <a:r>
              <a:rPr lang="en-US" dirty="0"/>
              <a:t>Lang</a:t>
            </a:r>
            <a:r>
              <a:rPr lang="en-US" baseline="-25000" dirty="0"/>
              <a:t>ij</a:t>
            </a:r>
            <a:r>
              <a:rPr lang="en-US" dirty="0"/>
              <a:t> + </a:t>
            </a:r>
            <a:r>
              <a:rPr lang="en-US" dirty="0">
                <a:sym typeface="Symbol" panose="05050102010706020507" pitchFamily="18" charset="2"/>
              </a:rPr>
              <a:t></a:t>
            </a:r>
            <a:r>
              <a:rPr lang="en-US" baseline="-25000" dirty="0"/>
              <a:t>3</a:t>
            </a:r>
            <a:r>
              <a:rPr lang="en-US" dirty="0"/>
              <a:t>Cont</a:t>
            </a:r>
            <a:r>
              <a:rPr lang="en-US" baseline="-25000" dirty="0"/>
              <a:t>ij</a:t>
            </a:r>
            <a:r>
              <a:rPr lang="en-US" dirty="0"/>
              <a:t> + </a:t>
            </a:r>
            <a:r>
              <a:rPr lang="en-US" dirty="0">
                <a:sym typeface="Symbol" panose="05050102010706020507" pitchFamily="18" charset="2"/>
              </a:rPr>
              <a:t></a:t>
            </a:r>
            <a:r>
              <a:rPr lang="en-US" baseline="-25000" dirty="0"/>
              <a:t>4</a:t>
            </a:r>
            <a:r>
              <a:rPr lang="en-US" dirty="0"/>
              <a:t>RTA</a:t>
            </a:r>
            <a:r>
              <a:rPr lang="en-US" baseline="-25000" dirty="0"/>
              <a:t>ijt</a:t>
            </a:r>
            <a:r>
              <a:rPr lang="en-US" dirty="0"/>
              <a:t> + </a:t>
            </a:r>
            <a:r>
              <a:rPr lang="en-US" dirty="0">
                <a:sym typeface="Symbol" panose="05050102010706020507" pitchFamily="18" charset="2"/>
              </a:rPr>
              <a:t></a:t>
            </a:r>
            <a:r>
              <a:rPr lang="en-US" baseline="-25000" dirty="0"/>
              <a:t>5</a:t>
            </a:r>
            <a:r>
              <a:rPr lang="en-US" dirty="0"/>
              <a:t>Colony</a:t>
            </a:r>
            <a:r>
              <a:rPr lang="en-US" baseline="-25000" dirty="0"/>
              <a:t>ij</a:t>
            </a:r>
          </a:p>
          <a:p>
            <a:pPr marL="457200" lvl="1" indent="0">
              <a:buNone/>
            </a:pPr>
            <a:endParaRPr lang="en-US" dirty="0"/>
          </a:p>
          <a:p>
            <a:pPr marL="457200" lvl="1" indent="0">
              <a:buNone/>
            </a:pPr>
            <a:r>
              <a:rPr lang="en-US" dirty="0"/>
              <a:t>	     + {λ</a:t>
            </a:r>
            <a:r>
              <a:rPr lang="en-US" baseline="-25000" dirty="0"/>
              <a:t>it</a:t>
            </a:r>
            <a:r>
              <a:rPr lang="en-US" dirty="0"/>
              <a:t>} + {ψ</a:t>
            </a:r>
            <a:r>
              <a:rPr lang="en-US" baseline="-25000" dirty="0"/>
              <a:t>jt</a:t>
            </a:r>
            <a:r>
              <a:rPr lang="en-US" dirty="0"/>
              <a:t>} + </a:t>
            </a:r>
            <a:r>
              <a:rPr lang="en-US" dirty="0">
                <a:sym typeface="Symbol" panose="05050102010706020507" pitchFamily="18" charset="2"/>
              </a:rPr>
              <a:t></a:t>
            </a:r>
            <a:r>
              <a:rPr lang="en-US" baseline="-25000" dirty="0"/>
              <a:t>ijt</a:t>
            </a:r>
          </a:p>
          <a:p>
            <a:pPr marL="0" indent="0">
              <a:buNone/>
            </a:pPr>
            <a:endParaRPr lang="en-US" baseline="-25000" dirty="0"/>
          </a:p>
          <a:p>
            <a:r>
              <a:rPr lang="en-US" dirty="0"/>
              <a:t>One-way trade flows a function of measures of distance (geography, language, policy, history)</a:t>
            </a:r>
            <a:endParaRPr lang="en-US" baseline="-25000" dirty="0"/>
          </a:p>
          <a:p>
            <a:r>
              <a:rPr lang="en-US" dirty="0"/>
              <a:t>Fixed effects (exporter/importer x time) do most of the work, cover </a:t>
            </a:r>
            <a:r>
              <a:rPr lang="en-US" i="1" dirty="0"/>
              <a:t>all</a:t>
            </a:r>
            <a:r>
              <a:rPr lang="en-US" dirty="0"/>
              <a:t> monadic constant/time-varying determinants </a:t>
            </a:r>
          </a:p>
          <a:p>
            <a:pPr lvl="1"/>
            <a:r>
              <a:rPr lang="en-US" dirty="0"/>
              <a:t>55 Exporter-Year/1426 Importer-Year FE</a:t>
            </a:r>
          </a:p>
          <a:p>
            <a:endParaRPr lang="en-US" baseline="-25000" dirty="0"/>
          </a:p>
          <a:p>
            <a:endParaRPr lang="en-US" dirty="0"/>
          </a:p>
        </p:txBody>
      </p:sp>
      <p:sp>
        <p:nvSpPr>
          <p:cNvPr id="6" name="Footer Placeholder 5">
            <a:extLst>
              <a:ext uri="{FF2B5EF4-FFF2-40B4-BE49-F238E27FC236}">
                <a16:creationId xmlns:a16="http://schemas.microsoft.com/office/drawing/2014/main" id="{70CEA60B-FD46-4E00-A5D7-CE6029DA60C6}"/>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B40EEFCA-BC16-4C8B-8E06-3E6AEF701093}"/>
              </a:ext>
            </a:extLst>
          </p:cNvPr>
          <p:cNvSpPr>
            <a:spLocks noGrp="1"/>
          </p:cNvSpPr>
          <p:nvPr>
            <p:ph type="sldNum" sz="quarter" idx="12"/>
          </p:nvPr>
        </p:nvSpPr>
        <p:spPr/>
        <p:txBody>
          <a:bodyPr/>
          <a:lstStyle/>
          <a:p>
            <a:fld id="{9B3A0B6B-BDDD-4FAD-BC5A-2F3DEB1D381C}" type="slidenum">
              <a:rPr lang="en-US" smtClean="0"/>
              <a:t>30</a:t>
            </a:fld>
            <a:endParaRPr lang="en-US"/>
          </a:p>
        </p:txBody>
      </p:sp>
    </p:spTree>
    <p:extLst>
      <p:ext uri="{BB962C8B-B14F-4D97-AF65-F5344CB8AC3E}">
        <p14:creationId xmlns:p14="http://schemas.microsoft.com/office/powerpoint/2010/main" val="249886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7D438-62C0-4F7F-89AE-A1AA0FB67058}"/>
              </a:ext>
            </a:extLst>
          </p:cNvPr>
          <p:cNvSpPr>
            <a:spLocks noGrp="1"/>
          </p:cNvSpPr>
          <p:nvPr>
            <p:ph type="title"/>
          </p:nvPr>
        </p:nvSpPr>
        <p:spPr/>
        <p:txBody>
          <a:bodyPr/>
          <a:lstStyle/>
          <a:p>
            <a:r>
              <a:rPr lang="en-US" dirty="0"/>
              <a:t>Data</a:t>
            </a:r>
          </a:p>
        </p:txBody>
      </p:sp>
      <p:sp>
        <p:nvSpPr>
          <p:cNvPr id="3" name="Content Placeholder 2">
            <a:extLst>
              <a:ext uri="{FF2B5EF4-FFF2-40B4-BE49-F238E27FC236}">
                <a16:creationId xmlns:a16="http://schemas.microsoft.com/office/drawing/2014/main" id="{87DF8885-C011-484C-80B8-A86A65EBC9BF}"/>
              </a:ext>
            </a:extLst>
          </p:cNvPr>
          <p:cNvSpPr>
            <a:spLocks noGrp="1"/>
          </p:cNvSpPr>
          <p:nvPr>
            <p:ph idx="1"/>
          </p:nvPr>
        </p:nvSpPr>
        <p:spPr/>
        <p:txBody>
          <a:bodyPr/>
          <a:lstStyle/>
          <a:p>
            <a:r>
              <a:rPr lang="en-US" dirty="0"/>
              <a:t>Bilateral </a:t>
            </a:r>
            <a:r>
              <a:rPr lang="en-US" dirty="0" err="1"/>
              <a:t>DoTS</a:t>
            </a:r>
            <a:r>
              <a:rPr lang="en-US" dirty="0"/>
              <a:t> data from IMF</a:t>
            </a:r>
          </a:p>
          <a:p>
            <a:r>
              <a:rPr lang="en-US" dirty="0"/>
              <a:t>2006-17, for 5 exporters, 157 importers, 6,331 observations, LS estimation</a:t>
            </a:r>
          </a:p>
          <a:p>
            <a:r>
              <a:rPr lang="en-US" dirty="0"/>
              <a:t>CIA World Factbook for country-specific variables</a:t>
            </a:r>
          </a:p>
          <a:p>
            <a:pPr lvl="1"/>
            <a:r>
              <a:rPr lang="en-US" dirty="0"/>
              <a:t>(All available online at my website)</a:t>
            </a:r>
          </a:p>
        </p:txBody>
      </p:sp>
      <p:sp>
        <p:nvSpPr>
          <p:cNvPr id="6" name="Footer Placeholder 5">
            <a:extLst>
              <a:ext uri="{FF2B5EF4-FFF2-40B4-BE49-F238E27FC236}">
                <a16:creationId xmlns:a16="http://schemas.microsoft.com/office/drawing/2014/main" id="{70CEA60B-FD46-4E00-A5D7-CE6029DA60C6}"/>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B40EEFCA-BC16-4C8B-8E06-3E6AEF701093}"/>
              </a:ext>
            </a:extLst>
          </p:cNvPr>
          <p:cNvSpPr>
            <a:spLocks noGrp="1"/>
          </p:cNvSpPr>
          <p:nvPr>
            <p:ph type="sldNum" sz="quarter" idx="12"/>
          </p:nvPr>
        </p:nvSpPr>
        <p:spPr/>
        <p:txBody>
          <a:bodyPr/>
          <a:lstStyle/>
          <a:p>
            <a:fld id="{9B3A0B6B-BDDD-4FAD-BC5A-2F3DEB1D381C}" type="slidenum">
              <a:rPr lang="en-US" smtClean="0"/>
              <a:t>31</a:t>
            </a:fld>
            <a:endParaRPr lang="en-US"/>
          </a:p>
        </p:txBody>
      </p:sp>
    </p:spTree>
    <p:extLst>
      <p:ext uri="{BB962C8B-B14F-4D97-AF65-F5344CB8AC3E}">
        <p14:creationId xmlns:p14="http://schemas.microsoft.com/office/powerpoint/2010/main" val="140783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B8A80-2145-4A32-94AF-E9B0593146B3}"/>
              </a:ext>
            </a:extLst>
          </p:cNvPr>
          <p:cNvSpPr>
            <a:spLocks noGrp="1"/>
          </p:cNvSpPr>
          <p:nvPr>
            <p:ph type="title"/>
          </p:nvPr>
        </p:nvSpPr>
        <p:spPr/>
        <p:txBody>
          <a:bodyPr/>
          <a:lstStyle/>
          <a:p>
            <a:r>
              <a:rPr lang="en-US" dirty="0"/>
              <a:t>Soft Power Has a </a:t>
            </a:r>
            <a:r>
              <a:rPr lang="en-US" i="1" dirty="0"/>
              <a:t>Big</a:t>
            </a:r>
            <a:r>
              <a:rPr lang="en-US" dirty="0"/>
              <a:t> Effect!</a:t>
            </a:r>
          </a:p>
        </p:txBody>
      </p:sp>
      <p:graphicFrame>
        <p:nvGraphicFramePr>
          <p:cNvPr id="11" name="Content Placeholder 10">
            <a:extLst>
              <a:ext uri="{FF2B5EF4-FFF2-40B4-BE49-F238E27FC236}">
                <a16:creationId xmlns:a16="http://schemas.microsoft.com/office/drawing/2014/main" id="{D8CD17AE-0C25-4B61-AB48-629E08F732F7}"/>
              </a:ext>
            </a:extLst>
          </p:cNvPr>
          <p:cNvGraphicFramePr>
            <a:graphicFrameLocks noGrp="1"/>
          </p:cNvGraphicFramePr>
          <p:nvPr>
            <p:ph idx="1"/>
            <p:extLst>
              <p:ext uri="{D42A27DB-BD31-4B8C-83A1-F6EECF244321}">
                <p14:modId xmlns:p14="http://schemas.microsoft.com/office/powerpoint/2010/main" val="410799249"/>
              </p:ext>
            </p:extLst>
          </p:nvPr>
        </p:nvGraphicFramePr>
        <p:xfrm>
          <a:off x="838200" y="1404839"/>
          <a:ext cx="10515600" cy="4823464"/>
        </p:xfrm>
        <a:graphic>
          <a:graphicData uri="http://schemas.openxmlformats.org/drawingml/2006/table">
            <a:tbl>
              <a:tblPr bandRow="1">
                <a:tableStyleId>{5C22544A-7EE6-4342-B048-85BDC9FD1C3A}</a:tableStyleId>
              </a:tblPr>
              <a:tblGrid>
                <a:gridCol w="2628900">
                  <a:extLst>
                    <a:ext uri="{9D8B030D-6E8A-4147-A177-3AD203B41FA5}">
                      <a16:colId xmlns:a16="http://schemas.microsoft.com/office/drawing/2014/main" val="555564868"/>
                    </a:ext>
                  </a:extLst>
                </a:gridCol>
                <a:gridCol w="2628900">
                  <a:extLst>
                    <a:ext uri="{9D8B030D-6E8A-4147-A177-3AD203B41FA5}">
                      <a16:colId xmlns:a16="http://schemas.microsoft.com/office/drawing/2014/main" val="1200221781"/>
                    </a:ext>
                  </a:extLst>
                </a:gridCol>
                <a:gridCol w="2628900">
                  <a:extLst>
                    <a:ext uri="{9D8B030D-6E8A-4147-A177-3AD203B41FA5}">
                      <a16:colId xmlns:a16="http://schemas.microsoft.com/office/drawing/2014/main" val="2723500074"/>
                    </a:ext>
                  </a:extLst>
                </a:gridCol>
                <a:gridCol w="2628900">
                  <a:extLst>
                    <a:ext uri="{9D8B030D-6E8A-4147-A177-3AD203B41FA5}">
                      <a16:colId xmlns:a16="http://schemas.microsoft.com/office/drawing/2014/main" val="3912637469"/>
                    </a:ext>
                  </a:extLst>
                </a:gridCol>
              </a:tblGrid>
              <a:tr h="370840">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Log(Approval)</a:t>
                      </a:r>
                    </a:p>
                  </a:txBody>
                  <a:tcPr marL="68580" marR="68580" marT="0" marB="0"/>
                </a:tc>
                <a:tc>
                  <a:txBody>
                    <a:bodyPr/>
                    <a:lstStyle/>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.66**</a:t>
                      </a:r>
                    </a:p>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3975703566"/>
                  </a:ext>
                </a:extLst>
              </a:tr>
              <a:tr h="370840">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Log(Disapproval)</a:t>
                      </a:r>
                    </a:p>
                  </a:txBody>
                  <a:tcPr marL="68580" marR="68580" marT="0" marB="0"/>
                </a:tc>
                <a:tc>
                  <a:txBody>
                    <a:bodyPr/>
                    <a:lstStyle/>
                    <a:p>
                      <a:pPr marL="0" marR="0" algn="ctr">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-.35**</a:t>
                      </a:r>
                    </a:p>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4100600398"/>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Net Fraction Approval</a:t>
                      </a:r>
                    </a:p>
                  </a:txBody>
                  <a:tcPr marL="68580" marR="68580" marT="0" marB="0"/>
                </a:tc>
                <a:tc>
                  <a:txBody>
                    <a:bodyPr/>
                    <a:lstStyle/>
                    <a:p>
                      <a:pPr marL="0" marR="0" algn="ctr">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gn="ctr">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.91**</a:t>
                      </a:r>
                    </a:p>
                    <a:p>
                      <a:pPr marL="0" marR="0" algn="ctr">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tc>
                <a:extLst>
                  <a:ext uri="{0D108BD9-81ED-4DB2-BD59-A6C34878D82A}">
                    <a16:rowId xmlns:a16="http://schemas.microsoft.com/office/drawing/2014/main" val="217689003"/>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Log</a:t>
                      </a:r>
                    </a:p>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Distance</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-.77**</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(.09)</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-.89**</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(.09)</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-.83**</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(.09)</a:t>
                      </a:r>
                    </a:p>
                  </a:txBody>
                  <a:tcPr marL="68580" marR="68580" marT="0" marB="0"/>
                </a:tc>
                <a:extLst>
                  <a:ext uri="{0D108BD9-81ED-4DB2-BD59-A6C34878D82A}">
                    <a16:rowId xmlns:a16="http://schemas.microsoft.com/office/drawing/2014/main" val="769176181"/>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Common</a:t>
                      </a:r>
                    </a:p>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Language</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.39*</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(.17)</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.38*</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.35*</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0" marB="0"/>
                </a:tc>
                <a:extLst>
                  <a:ext uri="{0D108BD9-81ED-4DB2-BD59-A6C34878D82A}">
                    <a16:rowId xmlns:a16="http://schemas.microsoft.com/office/drawing/2014/main" val="1609193172"/>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Common</a:t>
                      </a:r>
                    </a:p>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Border</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.76**</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(.29)</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.82**</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(.30)</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.79**</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(.30)</a:t>
                      </a:r>
                    </a:p>
                  </a:txBody>
                  <a:tcPr marL="68580" marR="68580" marT="0" marB="0"/>
                </a:tc>
                <a:extLst>
                  <a:ext uri="{0D108BD9-81ED-4DB2-BD59-A6C34878D82A}">
                    <a16:rowId xmlns:a16="http://schemas.microsoft.com/office/drawing/2014/main" val="548790300"/>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Regional Trade Agreement</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.52**</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.60**</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.54**</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tc>
                <a:extLst>
                  <a:ext uri="{0D108BD9-81ED-4DB2-BD59-A6C34878D82A}">
                    <a16:rowId xmlns:a16="http://schemas.microsoft.com/office/drawing/2014/main" val="1866626290"/>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Colonial</a:t>
                      </a:r>
                    </a:p>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Relationship</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.81**</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.88**</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.83**</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(.02)</a:t>
                      </a:r>
                    </a:p>
                  </a:txBody>
                  <a:tcPr marL="68580" marR="68580" marT="0" marB="0"/>
                </a:tc>
                <a:extLst>
                  <a:ext uri="{0D108BD9-81ED-4DB2-BD59-A6C34878D82A}">
                    <a16:rowId xmlns:a16="http://schemas.microsoft.com/office/drawing/2014/main" val="2301599523"/>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Observations</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6,331</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6,331</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6,331</a:t>
                      </a:r>
                    </a:p>
                  </a:txBody>
                  <a:tcPr marL="68580" marR="68580" marT="0" marB="0"/>
                </a:tc>
                <a:extLst>
                  <a:ext uri="{0D108BD9-81ED-4DB2-BD59-A6C34878D82A}">
                    <a16:rowId xmlns:a16="http://schemas.microsoft.com/office/drawing/2014/main" val="3379933805"/>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R</a:t>
                      </a:r>
                      <a:r>
                        <a:rPr lang="en-US" sz="1600" baseline="30000">
                          <a:effectLst/>
                          <a:latin typeface="Calibri" panose="020F0502020204030204" pitchFamily="34" charset="0"/>
                          <a:ea typeface="Calibri" panose="020F0502020204030204" pitchFamily="34" charset="0"/>
                          <a:cs typeface="Times New Roman" panose="02020603050405020304" pitchFamily="18" charset="0"/>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.87</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.87</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.87</a:t>
                      </a:r>
                    </a:p>
                  </a:txBody>
                  <a:tcPr marL="68580" marR="68580" marT="0" marB="0"/>
                </a:tc>
                <a:extLst>
                  <a:ext uri="{0D108BD9-81ED-4DB2-BD59-A6C34878D82A}">
                    <a16:rowId xmlns:a16="http://schemas.microsoft.com/office/drawing/2014/main" val="1038168340"/>
                  </a:ext>
                </a:extLst>
              </a:tr>
            </a:tbl>
          </a:graphicData>
        </a:graphic>
      </p:graphicFrame>
      <p:sp>
        <p:nvSpPr>
          <p:cNvPr id="3" name="Footer Placeholder 2">
            <a:extLst>
              <a:ext uri="{FF2B5EF4-FFF2-40B4-BE49-F238E27FC236}">
                <a16:creationId xmlns:a16="http://schemas.microsoft.com/office/drawing/2014/main" id="{EC156CA9-16A0-4872-851A-4A38814DDA7D}"/>
              </a:ext>
            </a:extLst>
          </p:cNvPr>
          <p:cNvSpPr>
            <a:spLocks noGrp="1"/>
          </p:cNvSpPr>
          <p:nvPr>
            <p:ph type="ftr" sz="quarter" idx="11"/>
          </p:nvPr>
        </p:nvSpPr>
        <p:spPr/>
        <p:txBody>
          <a:bodyPr/>
          <a:lstStyle/>
          <a:p>
            <a:r>
              <a:rPr lang="en-US"/>
              <a:t>Tariffs, Trade, and Trump: Andrew Rose</a:t>
            </a:r>
          </a:p>
        </p:txBody>
      </p:sp>
      <p:sp>
        <p:nvSpPr>
          <p:cNvPr id="6" name="Slide Number Placeholder 5">
            <a:extLst>
              <a:ext uri="{FF2B5EF4-FFF2-40B4-BE49-F238E27FC236}">
                <a16:creationId xmlns:a16="http://schemas.microsoft.com/office/drawing/2014/main" id="{C6622D12-7FA9-4C2D-A36F-D0F60E5F5DC8}"/>
              </a:ext>
            </a:extLst>
          </p:cNvPr>
          <p:cNvSpPr>
            <a:spLocks noGrp="1"/>
          </p:cNvSpPr>
          <p:nvPr>
            <p:ph type="sldNum" sz="quarter" idx="12"/>
          </p:nvPr>
        </p:nvSpPr>
        <p:spPr/>
        <p:txBody>
          <a:bodyPr/>
          <a:lstStyle/>
          <a:p>
            <a:fld id="{9B3A0B6B-BDDD-4FAD-BC5A-2F3DEB1D381C}" type="slidenum">
              <a:rPr lang="en-US" smtClean="0"/>
              <a:t>32</a:t>
            </a:fld>
            <a:endParaRPr lang="en-US"/>
          </a:p>
        </p:txBody>
      </p:sp>
    </p:spTree>
    <p:extLst>
      <p:ext uri="{BB962C8B-B14F-4D97-AF65-F5344CB8AC3E}">
        <p14:creationId xmlns:p14="http://schemas.microsoft.com/office/powerpoint/2010/main" val="68006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FE617-3A85-40E4-BEF2-072574ECAE8C}"/>
              </a:ext>
            </a:extLst>
          </p:cNvPr>
          <p:cNvSpPr>
            <a:spLocks noGrp="1"/>
          </p:cNvSpPr>
          <p:nvPr>
            <p:ph type="title"/>
          </p:nvPr>
        </p:nvSpPr>
        <p:spPr/>
        <p:txBody>
          <a:bodyPr/>
          <a:lstStyle/>
          <a:p>
            <a:r>
              <a:rPr lang="en-US" dirty="0"/>
              <a:t>Result is Robust</a:t>
            </a:r>
          </a:p>
        </p:txBody>
      </p:sp>
      <p:sp>
        <p:nvSpPr>
          <p:cNvPr id="3" name="Content Placeholder 2">
            <a:extLst>
              <a:ext uri="{FF2B5EF4-FFF2-40B4-BE49-F238E27FC236}">
                <a16:creationId xmlns:a16="http://schemas.microsoft.com/office/drawing/2014/main" id="{9DDEC131-37F1-419B-985A-8EB8F15DF13C}"/>
              </a:ext>
            </a:extLst>
          </p:cNvPr>
          <p:cNvSpPr>
            <a:spLocks noGrp="1"/>
          </p:cNvSpPr>
          <p:nvPr>
            <p:ph idx="1"/>
          </p:nvPr>
        </p:nvSpPr>
        <p:spPr/>
        <p:txBody>
          <a:bodyPr/>
          <a:lstStyle/>
          <a:p>
            <a:pPr marL="514350" indent="-514350">
              <a:buFont typeface="+mj-lt"/>
              <a:buAutoNum type="arabicPeriod"/>
            </a:pPr>
            <a:r>
              <a:rPr lang="en-US" dirty="0"/>
              <a:t>Different Measures of Soft Power</a:t>
            </a:r>
          </a:p>
          <a:p>
            <a:pPr marL="514350" indent="-514350">
              <a:buFont typeface="+mj-lt"/>
              <a:buAutoNum type="arabicPeriod"/>
            </a:pPr>
            <a:r>
              <a:rPr lang="en-US" dirty="0"/>
              <a:t>Different cuts of the data, variants of the functional form, …</a:t>
            </a:r>
          </a:p>
          <a:p>
            <a:pPr marL="514350" indent="-514350">
              <a:buFont typeface="+mj-lt"/>
              <a:buAutoNum type="arabicPeriod"/>
            </a:pPr>
            <a:r>
              <a:rPr lang="en-US" dirty="0"/>
              <a:t>Different estimators;</a:t>
            </a:r>
          </a:p>
          <a:p>
            <a:pPr lvl="1"/>
            <a:r>
              <a:rPr lang="en-US" dirty="0"/>
              <a:t>Instrumental variables</a:t>
            </a:r>
          </a:p>
          <a:p>
            <a:pPr lvl="1"/>
            <a:r>
              <a:rPr lang="en-US" dirty="0"/>
              <a:t>Dyadic (pair-specific) fixed effects</a:t>
            </a:r>
          </a:p>
          <a:p>
            <a:pPr lvl="1"/>
            <a:r>
              <a:rPr lang="en-US" dirty="0"/>
              <a:t>PPML to account for zeros in regressand, heterogeneity ...</a:t>
            </a:r>
          </a:p>
        </p:txBody>
      </p:sp>
      <p:sp>
        <p:nvSpPr>
          <p:cNvPr id="4" name="Footer Placeholder 3">
            <a:extLst>
              <a:ext uri="{FF2B5EF4-FFF2-40B4-BE49-F238E27FC236}">
                <a16:creationId xmlns:a16="http://schemas.microsoft.com/office/drawing/2014/main" id="{CBD4E1EF-4F5E-4492-8821-2A848E9568F3}"/>
              </a:ext>
            </a:extLst>
          </p:cNvPr>
          <p:cNvSpPr>
            <a:spLocks noGrp="1"/>
          </p:cNvSpPr>
          <p:nvPr>
            <p:ph type="ftr" sz="quarter" idx="11"/>
          </p:nvPr>
        </p:nvSpPr>
        <p:spPr/>
        <p:txBody>
          <a:bodyPr/>
          <a:lstStyle/>
          <a:p>
            <a:r>
              <a:rPr lang="en-US"/>
              <a:t>Tariffs, Trade, and Trump: Andrew Rose</a:t>
            </a:r>
          </a:p>
        </p:txBody>
      </p:sp>
      <p:sp>
        <p:nvSpPr>
          <p:cNvPr id="5" name="Slide Number Placeholder 4">
            <a:extLst>
              <a:ext uri="{FF2B5EF4-FFF2-40B4-BE49-F238E27FC236}">
                <a16:creationId xmlns:a16="http://schemas.microsoft.com/office/drawing/2014/main" id="{2D07E7B2-D0B8-4C2C-ABF0-665A7A27DB7F}"/>
              </a:ext>
            </a:extLst>
          </p:cNvPr>
          <p:cNvSpPr>
            <a:spLocks noGrp="1"/>
          </p:cNvSpPr>
          <p:nvPr>
            <p:ph type="sldNum" sz="quarter" idx="12"/>
          </p:nvPr>
        </p:nvSpPr>
        <p:spPr/>
        <p:txBody>
          <a:bodyPr/>
          <a:lstStyle/>
          <a:p>
            <a:fld id="{9B3A0B6B-BDDD-4FAD-BC5A-2F3DEB1D381C}" type="slidenum">
              <a:rPr lang="en-US" smtClean="0"/>
              <a:t>33</a:t>
            </a:fld>
            <a:endParaRPr lang="en-US"/>
          </a:p>
        </p:txBody>
      </p:sp>
    </p:spTree>
    <p:extLst>
      <p:ext uri="{BB962C8B-B14F-4D97-AF65-F5344CB8AC3E}">
        <p14:creationId xmlns:p14="http://schemas.microsoft.com/office/powerpoint/2010/main" val="235717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07C2-DACB-43B4-9682-3DB8536B72F2}"/>
              </a:ext>
            </a:extLst>
          </p:cNvPr>
          <p:cNvSpPr>
            <a:spLocks noGrp="1"/>
          </p:cNvSpPr>
          <p:nvPr>
            <p:ph type="title"/>
          </p:nvPr>
        </p:nvSpPr>
        <p:spPr/>
        <p:txBody>
          <a:bodyPr/>
          <a:lstStyle/>
          <a:p>
            <a:r>
              <a:rPr lang="en-US" dirty="0"/>
              <a:t>Robustness: Different Measures of Soft Power</a:t>
            </a:r>
          </a:p>
        </p:txBody>
      </p:sp>
      <p:graphicFrame>
        <p:nvGraphicFramePr>
          <p:cNvPr id="7" name="Content Placeholder 6">
            <a:extLst>
              <a:ext uri="{FF2B5EF4-FFF2-40B4-BE49-F238E27FC236}">
                <a16:creationId xmlns:a16="http://schemas.microsoft.com/office/drawing/2014/main" id="{0F23B5D4-5D07-4A92-9F2E-BA8FF360C7BA}"/>
              </a:ext>
            </a:extLst>
          </p:cNvPr>
          <p:cNvGraphicFramePr>
            <a:graphicFrameLocks noGrp="1"/>
          </p:cNvGraphicFramePr>
          <p:nvPr>
            <p:ph idx="1"/>
            <p:extLst>
              <p:ext uri="{D42A27DB-BD31-4B8C-83A1-F6EECF244321}">
                <p14:modId xmlns:p14="http://schemas.microsoft.com/office/powerpoint/2010/main" val="261058516"/>
              </p:ext>
            </p:extLst>
          </p:nvPr>
        </p:nvGraphicFramePr>
        <p:xfrm>
          <a:off x="838200" y="1825624"/>
          <a:ext cx="10515600" cy="4487854"/>
        </p:xfrm>
        <a:graphic>
          <a:graphicData uri="http://schemas.openxmlformats.org/drawingml/2006/table">
            <a:tbl>
              <a:tblPr bandRow="1">
                <a:tableStyleId>{5C22544A-7EE6-4342-B048-85BDC9FD1C3A}</a:tableStyleId>
              </a:tblPr>
              <a:tblGrid>
                <a:gridCol w="2103120">
                  <a:extLst>
                    <a:ext uri="{9D8B030D-6E8A-4147-A177-3AD203B41FA5}">
                      <a16:colId xmlns:a16="http://schemas.microsoft.com/office/drawing/2014/main" val="590259260"/>
                    </a:ext>
                  </a:extLst>
                </a:gridCol>
                <a:gridCol w="2103120">
                  <a:extLst>
                    <a:ext uri="{9D8B030D-6E8A-4147-A177-3AD203B41FA5}">
                      <a16:colId xmlns:a16="http://schemas.microsoft.com/office/drawing/2014/main" val="1485162375"/>
                    </a:ext>
                  </a:extLst>
                </a:gridCol>
                <a:gridCol w="2103120">
                  <a:extLst>
                    <a:ext uri="{9D8B030D-6E8A-4147-A177-3AD203B41FA5}">
                      <a16:colId xmlns:a16="http://schemas.microsoft.com/office/drawing/2014/main" val="1217142574"/>
                    </a:ext>
                  </a:extLst>
                </a:gridCol>
                <a:gridCol w="2103120">
                  <a:extLst>
                    <a:ext uri="{9D8B030D-6E8A-4147-A177-3AD203B41FA5}">
                      <a16:colId xmlns:a16="http://schemas.microsoft.com/office/drawing/2014/main" val="370141525"/>
                    </a:ext>
                  </a:extLst>
                </a:gridCol>
                <a:gridCol w="2103120">
                  <a:extLst>
                    <a:ext uri="{9D8B030D-6E8A-4147-A177-3AD203B41FA5}">
                      <a16:colId xmlns:a16="http://schemas.microsoft.com/office/drawing/2014/main" val="1098079286"/>
                    </a:ext>
                  </a:extLst>
                </a:gridCol>
              </a:tblGrid>
              <a:tr h="880981">
                <a:tc>
                  <a:txBody>
                    <a:bodyPr/>
                    <a:lstStyle/>
                    <a:p>
                      <a:pPr algn="l"/>
                      <a:endParaRPr lang="en-US" sz="2000" dirty="0">
                        <a:latin typeface="+mn-lt"/>
                      </a:endParaRPr>
                    </a:p>
                  </a:txBody>
                  <a:tcPr/>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Good</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Bad</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Net</a:t>
                      </a:r>
                    </a:p>
                  </a:txBody>
                  <a:tcPr marL="68580" marR="68580" marT="0" marB="0"/>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Observations</a:t>
                      </a:r>
                    </a:p>
                  </a:txBody>
                  <a:tcPr marL="68580" marR="68580" marT="0" marB="0"/>
                </a:tc>
                <a:extLst>
                  <a:ext uri="{0D108BD9-81ED-4DB2-BD59-A6C34878D82A}">
                    <a16:rowId xmlns:a16="http://schemas.microsoft.com/office/drawing/2014/main" val="148058490"/>
                  </a:ext>
                </a:extLst>
              </a:tr>
              <a:tr h="880981">
                <a:tc>
                  <a:txBody>
                    <a:bodyPr/>
                    <a:lstStyle/>
                    <a:p>
                      <a:pPr marL="0" marR="0" algn="l">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Lag of Approval, Gallup</a:t>
                      </a:r>
                    </a:p>
                  </a:txBody>
                  <a:tcPr marL="68580" marR="68580" marT="0" marB="0"/>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.70**</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-.38**</a:t>
                      </a:r>
                    </a:p>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(.10)</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1.02**</a:t>
                      </a:r>
                    </a:p>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(.20)</a:t>
                      </a:r>
                    </a:p>
                  </a:txBody>
                  <a:tcPr marL="68580" marR="68580" marT="0" marB="0"/>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5,812</a:t>
                      </a:r>
                    </a:p>
                  </a:txBody>
                  <a:tcPr marL="68580" marR="68580" marT="0" marB="0"/>
                </a:tc>
                <a:extLst>
                  <a:ext uri="{0D108BD9-81ED-4DB2-BD59-A6C34878D82A}">
                    <a16:rowId xmlns:a16="http://schemas.microsoft.com/office/drawing/2014/main" val="596270396"/>
                  </a:ext>
                </a:extLst>
              </a:tr>
              <a:tr h="880981">
                <a:tc>
                  <a:txBody>
                    <a:bodyPr/>
                    <a:lstStyle/>
                    <a:p>
                      <a:pPr marL="0" marR="0" algn="l">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Current+1</a:t>
                      </a:r>
                      <a:r>
                        <a:rPr lang="en-US" sz="2000" baseline="30000" dirty="0">
                          <a:effectLst/>
                          <a:latin typeface="+mn-lt"/>
                          <a:ea typeface="Calibri" panose="020F0502020204030204" pitchFamily="34" charset="0"/>
                          <a:cs typeface="Times New Roman" panose="02020603050405020304" pitchFamily="18" charset="0"/>
                        </a:rPr>
                        <a:t>st</a:t>
                      </a:r>
                      <a:r>
                        <a:rPr lang="en-US" sz="2000" dirty="0">
                          <a:effectLst/>
                          <a:latin typeface="+mn-lt"/>
                          <a:ea typeface="Calibri" panose="020F0502020204030204" pitchFamily="34" charset="0"/>
                          <a:cs typeface="Times New Roman" panose="02020603050405020304" pitchFamily="18" charset="0"/>
                        </a:rPr>
                        <a:t>+2</a:t>
                      </a:r>
                      <a:r>
                        <a:rPr lang="en-US" sz="2000" baseline="30000" dirty="0">
                          <a:effectLst/>
                          <a:latin typeface="+mn-lt"/>
                          <a:ea typeface="Calibri" panose="020F0502020204030204" pitchFamily="34" charset="0"/>
                          <a:cs typeface="Times New Roman" panose="02020603050405020304" pitchFamily="18" charset="0"/>
                        </a:rPr>
                        <a:t>nd</a:t>
                      </a:r>
                      <a:r>
                        <a:rPr lang="en-US" sz="2000" dirty="0">
                          <a:effectLst/>
                          <a:latin typeface="+mn-lt"/>
                          <a:ea typeface="Calibri" panose="020F0502020204030204" pitchFamily="34" charset="0"/>
                          <a:cs typeface="Times New Roman" panose="02020603050405020304" pitchFamily="18" charset="0"/>
                        </a:rPr>
                        <a:t> Lags, (</a:t>
                      </a:r>
                      <a:r>
                        <a:rPr lang="en-US" sz="2000" dirty="0">
                          <a:effectLst/>
                          <a:latin typeface="+mn-lt"/>
                          <a:ea typeface="Calibri" panose="020F0502020204030204" pitchFamily="34" charset="0"/>
                          <a:cs typeface="Calibri" panose="020F0502020204030204" pitchFamily="34" charset="0"/>
                        </a:rPr>
                        <a:t>χ</a:t>
                      </a:r>
                      <a:r>
                        <a:rPr lang="en-US" sz="2000" baseline="30000" dirty="0">
                          <a:effectLst/>
                          <a:latin typeface="+mn-lt"/>
                          <a:ea typeface="Calibri" panose="020F0502020204030204" pitchFamily="34" charset="0"/>
                          <a:cs typeface="Calibri" panose="020F0502020204030204" pitchFamily="34" charset="0"/>
                        </a:rPr>
                        <a:t>2</a:t>
                      </a:r>
                      <a:r>
                        <a:rPr lang="en-US" sz="2000" dirty="0">
                          <a:effectLst/>
                          <a:latin typeface="+mn-lt"/>
                          <a:ea typeface="Calibri" panose="020F0502020204030204" pitchFamily="34" charset="0"/>
                          <a:cs typeface="Times New Roman" panose="02020603050405020304" pitchFamily="18" charset="0"/>
                        </a:rPr>
                        <a:t> (1)), Gallup</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.78**</a:t>
                      </a:r>
                    </a:p>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(27.8)</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-.41**</a:t>
                      </a:r>
                    </a:p>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(11.5)</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1.08**</a:t>
                      </a:r>
                    </a:p>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(20.8)</a:t>
                      </a:r>
                    </a:p>
                  </a:txBody>
                  <a:tcPr marL="68580" marR="68580" marT="0" marB="0"/>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4,166</a:t>
                      </a:r>
                    </a:p>
                  </a:txBody>
                  <a:tcPr marL="68580" marR="68580" marT="0" marB="0"/>
                </a:tc>
                <a:extLst>
                  <a:ext uri="{0D108BD9-81ED-4DB2-BD59-A6C34878D82A}">
                    <a16:rowId xmlns:a16="http://schemas.microsoft.com/office/drawing/2014/main" val="2646085837"/>
                  </a:ext>
                </a:extLst>
              </a:tr>
              <a:tr h="880981">
                <a:tc>
                  <a:txBody>
                    <a:bodyPr/>
                    <a:lstStyle/>
                    <a:p>
                      <a:pPr marL="0" marR="0" algn="l">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Log (Positive Influence), BBC</a:t>
                      </a:r>
                    </a:p>
                  </a:txBody>
                  <a:tcPr marL="68580" marR="68580" marT="0" marB="0"/>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.48**</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(.13)</a:t>
                      </a:r>
                    </a:p>
                  </a:txBody>
                  <a:tcPr marL="68580" marR="68580" marT="0" marB="0"/>
                </a:tc>
                <a:tc>
                  <a:txBody>
                    <a:bodyPr/>
                    <a:lstStyle/>
                    <a:p>
                      <a:pPr algn="ctr"/>
                      <a:r>
                        <a:rPr lang="en-US" sz="2000" kern="1200" dirty="0">
                          <a:solidFill>
                            <a:schemeClr val="dk1"/>
                          </a:solidFill>
                          <a:effectLst/>
                          <a:latin typeface="+mn-lt"/>
                          <a:ea typeface="+mn-ea"/>
                          <a:cs typeface="+mn-cs"/>
                        </a:rPr>
                        <a:t>-.30**</a:t>
                      </a:r>
                    </a:p>
                    <a:p>
                      <a:pPr algn="ctr"/>
                      <a:r>
                        <a:rPr lang="en-US" sz="2000" kern="1200" dirty="0">
                          <a:solidFill>
                            <a:schemeClr val="dk1"/>
                          </a:solidFill>
                          <a:effectLst/>
                          <a:latin typeface="+mn-lt"/>
                          <a:ea typeface="+mn-ea"/>
                          <a:cs typeface="+mn-cs"/>
                        </a:rPr>
                        <a:t>(.10)</a:t>
                      </a:r>
                      <a:endParaRPr lang="en-US" sz="2000" dirty="0">
                        <a:latin typeface="+mn-lt"/>
                      </a:endParaRPr>
                    </a:p>
                  </a:txBody>
                  <a:tcPr/>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.77**</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(.22)</a:t>
                      </a:r>
                    </a:p>
                  </a:txBody>
                  <a:tcPr marL="68580" marR="68580" marT="0" marB="0"/>
                </a:tc>
                <a:tc>
                  <a:txBody>
                    <a:bodyPr/>
                    <a:lstStyle/>
                    <a:p>
                      <a:pPr algn="ctr"/>
                      <a:r>
                        <a:rPr lang="en-US" sz="2000" kern="1200" dirty="0">
                          <a:solidFill>
                            <a:schemeClr val="dk1"/>
                          </a:solidFill>
                          <a:effectLst/>
                          <a:latin typeface="+mn-lt"/>
                          <a:ea typeface="+mn-ea"/>
                          <a:cs typeface="+mn-cs"/>
                        </a:rPr>
                        <a:t>3,369</a:t>
                      </a:r>
                      <a:endParaRPr lang="en-US" sz="2000" dirty="0">
                        <a:latin typeface="+mn-lt"/>
                      </a:endParaRPr>
                    </a:p>
                  </a:txBody>
                  <a:tcPr/>
                </a:tc>
                <a:extLst>
                  <a:ext uri="{0D108BD9-81ED-4DB2-BD59-A6C34878D82A}">
                    <a16:rowId xmlns:a16="http://schemas.microsoft.com/office/drawing/2014/main" val="1680505314"/>
                  </a:ext>
                </a:extLst>
              </a:tr>
              <a:tr h="880981">
                <a:tc>
                  <a:txBody>
                    <a:bodyPr/>
                    <a:lstStyle/>
                    <a:p>
                      <a:pPr algn="l"/>
                      <a:r>
                        <a:rPr lang="en-US" sz="2000" kern="1200" dirty="0">
                          <a:solidFill>
                            <a:schemeClr val="dk1"/>
                          </a:solidFill>
                          <a:effectLst/>
                          <a:latin typeface="+mn-lt"/>
                          <a:ea typeface="+mn-ea"/>
                          <a:cs typeface="+mn-cs"/>
                        </a:rPr>
                        <a:t>Log (Favorable Opinion),Pew</a:t>
                      </a:r>
                      <a:endParaRPr lang="en-US" sz="2000" dirty="0">
                        <a:latin typeface="+mn-lt"/>
                      </a:endParaRPr>
                    </a:p>
                  </a:txBody>
                  <a:tcPr/>
                </a:tc>
                <a:tc>
                  <a:txBody>
                    <a:bodyPr/>
                    <a:lstStyle/>
                    <a:p>
                      <a:pPr algn="ctr"/>
                      <a:r>
                        <a:rPr lang="en-US" sz="2000" kern="1200" dirty="0">
                          <a:solidFill>
                            <a:schemeClr val="dk1"/>
                          </a:solidFill>
                          <a:effectLst/>
                          <a:latin typeface="+mn-lt"/>
                          <a:ea typeface="+mn-ea"/>
                          <a:cs typeface="+mn-cs"/>
                        </a:rPr>
                        <a:t>.55**</a:t>
                      </a:r>
                    </a:p>
                    <a:p>
                      <a:pPr algn="ctr"/>
                      <a:r>
                        <a:rPr lang="en-US" sz="2000" kern="1200" dirty="0">
                          <a:solidFill>
                            <a:schemeClr val="dk1"/>
                          </a:solidFill>
                          <a:effectLst/>
                          <a:latin typeface="+mn-lt"/>
                          <a:ea typeface="+mn-ea"/>
                          <a:cs typeface="+mn-cs"/>
                        </a:rPr>
                        <a:t>(.17)</a:t>
                      </a:r>
                      <a:endParaRPr lang="en-US" sz="2000" dirty="0">
                        <a:latin typeface="+mn-lt"/>
                      </a:endParaRPr>
                    </a:p>
                  </a:txBody>
                  <a:tcPr/>
                </a:tc>
                <a:tc>
                  <a:txBody>
                    <a:bodyPr/>
                    <a:lstStyle/>
                    <a:p>
                      <a:pPr algn="ctr"/>
                      <a:r>
                        <a:rPr lang="en-US" sz="2000" kern="1200" dirty="0">
                          <a:solidFill>
                            <a:schemeClr val="dk1"/>
                          </a:solidFill>
                          <a:effectLst/>
                          <a:latin typeface="+mn-lt"/>
                          <a:ea typeface="+mn-ea"/>
                          <a:cs typeface="+mn-cs"/>
                        </a:rPr>
                        <a:t>-.31*</a:t>
                      </a:r>
                    </a:p>
                    <a:p>
                      <a:pPr algn="ctr"/>
                      <a:r>
                        <a:rPr lang="en-US" sz="2000" kern="1200" dirty="0">
                          <a:solidFill>
                            <a:schemeClr val="dk1"/>
                          </a:solidFill>
                          <a:effectLst/>
                          <a:latin typeface="+mn-lt"/>
                          <a:ea typeface="+mn-ea"/>
                          <a:cs typeface="+mn-cs"/>
                        </a:rPr>
                        <a:t>(.12)</a:t>
                      </a:r>
                      <a:endParaRPr lang="en-US" sz="2000" dirty="0">
                        <a:latin typeface="+mn-lt"/>
                      </a:endParaRPr>
                    </a:p>
                  </a:txBody>
                  <a:tcPr/>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.62**</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(.22)</a:t>
                      </a:r>
                    </a:p>
                  </a:txBody>
                  <a:tcPr marL="68580" marR="68580" marT="0" marB="0"/>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1,946</a:t>
                      </a:r>
                    </a:p>
                  </a:txBody>
                  <a:tcPr marL="68580" marR="68580" marT="0" marB="0"/>
                </a:tc>
                <a:extLst>
                  <a:ext uri="{0D108BD9-81ED-4DB2-BD59-A6C34878D82A}">
                    <a16:rowId xmlns:a16="http://schemas.microsoft.com/office/drawing/2014/main" val="842133016"/>
                  </a:ext>
                </a:extLst>
              </a:tr>
            </a:tbl>
          </a:graphicData>
        </a:graphic>
      </p:graphicFrame>
      <p:sp>
        <p:nvSpPr>
          <p:cNvPr id="3" name="Footer Placeholder 2">
            <a:extLst>
              <a:ext uri="{FF2B5EF4-FFF2-40B4-BE49-F238E27FC236}">
                <a16:creationId xmlns:a16="http://schemas.microsoft.com/office/drawing/2014/main" id="{FAC8B70A-B479-4B72-A2A0-71A0C2A08395}"/>
              </a:ext>
            </a:extLst>
          </p:cNvPr>
          <p:cNvSpPr>
            <a:spLocks noGrp="1"/>
          </p:cNvSpPr>
          <p:nvPr>
            <p:ph type="ftr" sz="quarter" idx="11"/>
          </p:nvPr>
        </p:nvSpPr>
        <p:spPr/>
        <p:txBody>
          <a:bodyPr/>
          <a:lstStyle/>
          <a:p>
            <a:r>
              <a:rPr lang="en-US"/>
              <a:t>Tariffs, Trade, and Trump: Andrew Rose</a:t>
            </a:r>
          </a:p>
        </p:txBody>
      </p:sp>
      <p:sp>
        <p:nvSpPr>
          <p:cNvPr id="6" name="Slide Number Placeholder 5">
            <a:extLst>
              <a:ext uri="{FF2B5EF4-FFF2-40B4-BE49-F238E27FC236}">
                <a16:creationId xmlns:a16="http://schemas.microsoft.com/office/drawing/2014/main" id="{7CB34C1B-2138-4FE5-B2F6-BF206CA6FDD2}"/>
              </a:ext>
            </a:extLst>
          </p:cNvPr>
          <p:cNvSpPr>
            <a:spLocks noGrp="1"/>
          </p:cNvSpPr>
          <p:nvPr>
            <p:ph type="sldNum" sz="quarter" idx="12"/>
          </p:nvPr>
        </p:nvSpPr>
        <p:spPr/>
        <p:txBody>
          <a:bodyPr/>
          <a:lstStyle/>
          <a:p>
            <a:fld id="{9B3A0B6B-BDDD-4FAD-BC5A-2F3DEB1D381C}" type="slidenum">
              <a:rPr lang="en-US" smtClean="0"/>
              <a:t>34</a:t>
            </a:fld>
            <a:endParaRPr lang="en-US"/>
          </a:p>
        </p:txBody>
      </p:sp>
    </p:spTree>
    <p:extLst>
      <p:ext uri="{BB962C8B-B14F-4D97-AF65-F5344CB8AC3E}">
        <p14:creationId xmlns:p14="http://schemas.microsoft.com/office/powerpoint/2010/main" val="89932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07C2-DACB-43B4-9682-3DB8536B72F2}"/>
              </a:ext>
            </a:extLst>
          </p:cNvPr>
          <p:cNvSpPr>
            <a:spLocks noGrp="1"/>
          </p:cNvSpPr>
          <p:nvPr>
            <p:ph type="title"/>
          </p:nvPr>
        </p:nvSpPr>
        <p:spPr/>
        <p:txBody>
          <a:bodyPr/>
          <a:lstStyle/>
          <a:p>
            <a:r>
              <a:rPr lang="en-US" dirty="0"/>
              <a:t>Sensitivity Analysis</a:t>
            </a:r>
          </a:p>
        </p:txBody>
      </p:sp>
      <p:sp>
        <p:nvSpPr>
          <p:cNvPr id="3" name="Footer Placeholder 2">
            <a:extLst>
              <a:ext uri="{FF2B5EF4-FFF2-40B4-BE49-F238E27FC236}">
                <a16:creationId xmlns:a16="http://schemas.microsoft.com/office/drawing/2014/main" id="{FAC8B70A-B479-4B72-A2A0-71A0C2A08395}"/>
              </a:ext>
            </a:extLst>
          </p:cNvPr>
          <p:cNvSpPr>
            <a:spLocks noGrp="1"/>
          </p:cNvSpPr>
          <p:nvPr>
            <p:ph type="ftr" sz="quarter" idx="11"/>
          </p:nvPr>
        </p:nvSpPr>
        <p:spPr/>
        <p:txBody>
          <a:bodyPr/>
          <a:lstStyle/>
          <a:p>
            <a:r>
              <a:rPr lang="en-US"/>
              <a:t>Tariffs, Trade, and Trump: Andrew Rose</a:t>
            </a:r>
          </a:p>
        </p:txBody>
      </p:sp>
      <p:sp>
        <p:nvSpPr>
          <p:cNvPr id="6" name="Slide Number Placeholder 5">
            <a:extLst>
              <a:ext uri="{FF2B5EF4-FFF2-40B4-BE49-F238E27FC236}">
                <a16:creationId xmlns:a16="http://schemas.microsoft.com/office/drawing/2014/main" id="{7CB34C1B-2138-4FE5-B2F6-BF206CA6FDD2}"/>
              </a:ext>
            </a:extLst>
          </p:cNvPr>
          <p:cNvSpPr>
            <a:spLocks noGrp="1"/>
          </p:cNvSpPr>
          <p:nvPr>
            <p:ph type="sldNum" sz="quarter" idx="12"/>
          </p:nvPr>
        </p:nvSpPr>
        <p:spPr/>
        <p:txBody>
          <a:bodyPr/>
          <a:lstStyle/>
          <a:p>
            <a:fld id="{9B3A0B6B-BDDD-4FAD-BC5A-2F3DEB1D381C}" type="slidenum">
              <a:rPr lang="en-US" smtClean="0"/>
              <a:t>35</a:t>
            </a:fld>
            <a:endParaRPr lang="en-US"/>
          </a:p>
        </p:txBody>
      </p:sp>
      <p:graphicFrame>
        <p:nvGraphicFramePr>
          <p:cNvPr id="9" name="Content Placeholder 8">
            <a:extLst>
              <a:ext uri="{FF2B5EF4-FFF2-40B4-BE49-F238E27FC236}">
                <a16:creationId xmlns:a16="http://schemas.microsoft.com/office/drawing/2014/main" id="{E5A8C081-84EB-42DD-A929-D5C41002AF45}"/>
              </a:ext>
            </a:extLst>
          </p:cNvPr>
          <p:cNvGraphicFramePr>
            <a:graphicFrameLocks noGrp="1"/>
          </p:cNvGraphicFramePr>
          <p:nvPr>
            <p:ph idx="1"/>
            <p:extLst>
              <p:ext uri="{D42A27DB-BD31-4B8C-83A1-F6EECF244321}">
                <p14:modId xmlns:p14="http://schemas.microsoft.com/office/powerpoint/2010/main" val="2528674101"/>
              </p:ext>
            </p:extLst>
          </p:nvPr>
        </p:nvGraphicFramePr>
        <p:xfrm>
          <a:off x="838200" y="1474470"/>
          <a:ext cx="10515600" cy="4894773"/>
        </p:xfrm>
        <a:graphic>
          <a:graphicData uri="http://schemas.openxmlformats.org/drawingml/2006/table">
            <a:tbl>
              <a:tblPr firstRow="1" bandRow="1" bandCol="1">
                <a:tableStyleId>{5C22544A-7EE6-4342-B048-85BDC9FD1C3A}</a:tableStyleId>
              </a:tblPr>
              <a:tblGrid>
                <a:gridCol w="1314450">
                  <a:extLst>
                    <a:ext uri="{9D8B030D-6E8A-4147-A177-3AD203B41FA5}">
                      <a16:colId xmlns:a16="http://schemas.microsoft.com/office/drawing/2014/main" val="1572991757"/>
                    </a:ext>
                  </a:extLst>
                </a:gridCol>
                <a:gridCol w="1314450">
                  <a:extLst>
                    <a:ext uri="{9D8B030D-6E8A-4147-A177-3AD203B41FA5}">
                      <a16:colId xmlns:a16="http://schemas.microsoft.com/office/drawing/2014/main" val="4020722304"/>
                    </a:ext>
                  </a:extLst>
                </a:gridCol>
                <a:gridCol w="1314450">
                  <a:extLst>
                    <a:ext uri="{9D8B030D-6E8A-4147-A177-3AD203B41FA5}">
                      <a16:colId xmlns:a16="http://schemas.microsoft.com/office/drawing/2014/main" val="3013380743"/>
                    </a:ext>
                  </a:extLst>
                </a:gridCol>
                <a:gridCol w="1314450">
                  <a:extLst>
                    <a:ext uri="{9D8B030D-6E8A-4147-A177-3AD203B41FA5}">
                      <a16:colId xmlns:a16="http://schemas.microsoft.com/office/drawing/2014/main" val="3467747335"/>
                    </a:ext>
                  </a:extLst>
                </a:gridCol>
                <a:gridCol w="1314450">
                  <a:extLst>
                    <a:ext uri="{9D8B030D-6E8A-4147-A177-3AD203B41FA5}">
                      <a16:colId xmlns:a16="http://schemas.microsoft.com/office/drawing/2014/main" val="4283908634"/>
                    </a:ext>
                  </a:extLst>
                </a:gridCol>
                <a:gridCol w="1314450">
                  <a:extLst>
                    <a:ext uri="{9D8B030D-6E8A-4147-A177-3AD203B41FA5}">
                      <a16:colId xmlns:a16="http://schemas.microsoft.com/office/drawing/2014/main" val="1087281134"/>
                    </a:ext>
                  </a:extLst>
                </a:gridCol>
                <a:gridCol w="1314450">
                  <a:extLst>
                    <a:ext uri="{9D8B030D-6E8A-4147-A177-3AD203B41FA5}">
                      <a16:colId xmlns:a16="http://schemas.microsoft.com/office/drawing/2014/main" val="201161669"/>
                    </a:ext>
                  </a:extLst>
                </a:gridCol>
                <a:gridCol w="1314450">
                  <a:extLst>
                    <a:ext uri="{9D8B030D-6E8A-4147-A177-3AD203B41FA5}">
                      <a16:colId xmlns:a16="http://schemas.microsoft.com/office/drawing/2014/main" val="3963830171"/>
                    </a:ext>
                  </a:extLst>
                </a:gridCol>
              </a:tblGrid>
              <a:tr h="429421">
                <a:tc>
                  <a:txBody>
                    <a:bodyPr/>
                    <a:lstStyle/>
                    <a:p>
                      <a:endParaRPr lang="en-US" dirty="0"/>
                    </a:p>
                  </a:txBody>
                  <a:tcPr/>
                </a:tc>
                <a:tc>
                  <a:txBody>
                    <a:bodyPr/>
                    <a:lstStyle/>
                    <a:p>
                      <a:r>
                        <a:rPr lang="en-US" dirty="0"/>
                        <a:t>Ln Approval</a:t>
                      </a:r>
                    </a:p>
                  </a:txBody>
                  <a:tcPr/>
                </a:tc>
                <a:tc>
                  <a:txBody>
                    <a:bodyPr/>
                    <a:lstStyle/>
                    <a:p>
                      <a:r>
                        <a:rPr lang="en-US" dirty="0"/>
                        <a:t>Ln </a:t>
                      </a:r>
                      <a:r>
                        <a:rPr lang="en-US" dirty="0" err="1"/>
                        <a:t>Disapp</a:t>
                      </a:r>
                      <a:endParaRPr lang="en-US" dirty="0"/>
                    </a:p>
                  </a:txBody>
                  <a:tcPr/>
                </a:tc>
                <a:tc>
                  <a:txBody>
                    <a:bodyPr/>
                    <a:lstStyle/>
                    <a:p>
                      <a:r>
                        <a:rPr lang="en-US" dirty="0"/>
                        <a:t>Net </a:t>
                      </a:r>
                      <a:r>
                        <a:rPr lang="en-US" dirty="0" err="1"/>
                        <a:t>Approv</a:t>
                      </a:r>
                      <a:endParaRPr lang="en-US" dirty="0"/>
                    </a:p>
                  </a:txBody>
                  <a:tcPr>
                    <a:lnR w="57150" cap="flat" cmpd="sng" algn="ctr">
                      <a:solidFill>
                        <a:schemeClr val="tx1"/>
                      </a:solidFill>
                      <a:prstDash val="solid"/>
                      <a:round/>
                      <a:headEnd type="none" w="med" len="med"/>
                      <a:tailEnd type="none" w="med" len="med"/>
                    </a:lnR>
                  </a:tcPr>
                </a:tc>
                <a:tc>
                  <a:txBody>
                    <a:bodyPr/>
                    <a:lstStyle/>
                    <a:p>
                      <a:endParaRPr lang="en-US" dirty="0"/>
                    </a:p>
                  </a:txBody>
                  <a:tcPr>
                    <a:lnL w="57150" cap="flat" cmpd="sng" algn="ctr">
                      <a:solidFill>
                        <a:schemeClr val="tx1"/>
                      </a:solidFill>
                      <a:prstDash val="solid"/>
                      <a:round/>
                      <a:headEnd type="none" w="med" len="med"/>
                      <a:tailEnd type="none" w="med" len="med"/>
                    </a:lnL>
                  </a:tcPr>
                </a:tc>
                <a:tc>
                  <a:txBody>
                    <a:bodyPr/>
                    <a:lstStyle/>
                    <a:p>
                      <a:r>
                        <a:rPr lang="en-US" dirty="0"/>
                        <a:t>Ln Approval</a:t>
                      </a:r>
                    </a:p>
                  </a:txBody>
                  <a:tcPr/>
                </a:tc>
                <a:tc>
                  <a:txBody>
                    <a:bodyPr/>
                    <a:lstStyle/>
                    <a:p>
                      <a:r>
                        <a:rPr lang="en-US" dirty="0"/>
                        <a:t>Ln </a:t>
                      </a:r>
                      <a:r>
                        <a:rPr lang="en-US" dirty="0" err="1"/>
                        <a:t>Disapp</a:t>
                      </a:r>
                      <a:endParaRPr lang="en-US" dirty="0"/>
                    </a:p>
                  </a:txBody>
                  <a:tcPr/>
                </a:tc>
                <a:tc>
                  <a:txBody>
                    <a:bodyPr/>
                    <a:lstStyle/>
                    <a:p>
                      <a:r>
                        <a:rPr lang="en-US" dirty="0"/>
                        <a:t>Net </a:t>
                      </a:r>
                      <a:r>
                        <a:rPr lang="en-US" dirty="0" err="1"/>
                        <a:t>Approv</a:t>
                      </a:r>
                      <a:endParaRPr lang="en-US" dirty="0"/>
                    </a:p>
                  </a:txBody>
                  <a:tcPr/>
                </a:tc>
                <a:extLst>
                  <a:ext uri="{0D108BD9-81ED-4DB2-BD59-A6C34878D82A}">
                    <a16:rowId xmlns:a16="http://schemas.microsoft.com/office/drawing/2014/main" val="3059776805"/>
                  </a:ext>
                </a:extLst>
              </a:tr>
              <a:tr h="443246">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Drop gravity covariates</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1.45**</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2.15**</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(.23)</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Drop Industrial Exporters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(.31)</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-.86**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(.30)</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2.54**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(.69)</a:t>
                      </a:r>
                    </a:p>
                  </a:txBody>
                  <a:tcPr marL="68580" marR="68580" marT="0" marB="0"/>
                </a:tc>
                <a:extLst>
                  <a:ext uri="{0D108BD9-81ED-4DB2-BD59-A6C34878D82A}">
                    <a16:rowId xmlns:a16="http://schemas.microsoft.com/office/drawing/2014/main" val="3263115250"/>
                  </a:ext>
                </a:extLst>
              </a:tr>
              <a:tr h="669869">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Sub Exp, Imp, Time FE</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.41**</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(.07)</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(.06)</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.64**</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Drop Industrial Importers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.93**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1.31**</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(.25)</a:t>
                      </a:r>
                    </a:p>
                  </a:txBody>
                  <a:tcPr marL="68580" marR="68580" marT="0" marB="0"/>
                </a:tc>
                <a:extLst>
                  <a:ext uri="{0D108BD9-81ED-4DB2-BD59-A6C34878D82A}">
                    <a16:rowId xmlns:a16="http://schemas.microsoft.com/office/drawing/2014/main" val="525082897"/>
                  </a:ext>
                </a:extLst>
              </a:tr>
              <a:tr h="443246">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Add Dyadic FE</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(.05)</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(.08)</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Drop &gt;|2.5</a:t>
                      </a:r>
                      <a:r>
                        <a:rPr lang="en-US" sz="1400" dirty="0">
                          <a:effectLst/>
                          <a:latin typeface="Calibri" panose="020F0502020204030204" pitchFamily="34" charset="0"/>
                          <a:ea typeface="Calibri" panose="020F0502020204030204" pitchFamily="34" charset="0"/>
                          <a:cs typeface="Calibri" panose="020F0502020204030204" pitchFamily="34" charset="0"/>
                        </a:rPr>
                        <a:t>σ</a:t>
                      </a:r>
                      <a:r>
                        <a:rPr lang="en-US" sz="1400" dirty="0">
                          <a:effectLst/>
                          <a:latin typeface="Calibri" panose="020F0502020204030204" pitchFamily="34" charset="0"/>
                          <a:ea typeface="Calibri" panose="020F0502020204030204" pitchFamily="34" charset="0"/>
                          <a:cs typeface="Times New Roman" panose="02020603050405020304" pitchFamily="18" charset="0"/>
                        </a:rPr>
                        <a:t>| residuals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.62**</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-.32**</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(.09)</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.79**</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(.17)</a:t>
                      </a:r>
                    </a:p>
                  </a:txBody>
                  <a:tcPr marL="68580" marR="68580" marT="0" marB="0"/>
                </a:tc>
                <a:extLst>
                  <a:ext uri="{0D108BD9-81ED-4DB2-BD59-A6C34878D82A}">
                    <a16:rowId xmlns:a16="http://schemas.microsoft.com/office/drawing/2014/main" val="222952322"/>
                  </a:ext>
                </a:extLst>
              </a:tr>
              <a:tr h="443246">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Drop 2006-09</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1.01**</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(.22)</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Conventional standard errors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(.05)</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-.35**</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.91**</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(.08)</a:t>
                      </a:r>
                    </a:p>
                  </a:txBody>
                  <a:tcPr marL="68580" marR="68580" marT="0" marB="0"/>
                </a:tc>
                <a:extLst>
                  <a:ext uri="{0D108BD9-81ED-4DB2-BD59-A6C34878D82A}">
                    <a16:rowId xmlns:a16="http://schemas.microsoft.com/office/drawing/2014/main" val="547154710"/>
                  </a:ext>
                </a:extLst>
              </a:tr>
              <a:tr h="669869">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Drop 2014-17</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.99**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IV (BBC inf; 975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obs</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.57**</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tc>
                <a:extLst>
                  <a:ext uri="{0D108BD9-81ED-4DB2-BD59-A6C34878D82A}">
                    <a16:rowId xmlns:a16="http://schemas.microsoft.com/office/drawing/2014/main" val="4111101918"/>
                  </a:ext>
                </a:extLst>
              </a:tr>
              <a:tr h="443246">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2009</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.90**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(.26)</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IV (Pew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favo</a:t>
                      </a:r>
                      <a:r>
                        <a:rPr lang="en-US" sz="1400" dirty="0">
                          <a:effectLst/>
                          <a:latin typeface="Calibri" panose="020F0502020204030204" pitchFamily="34" charset="0"/>
                          <a:ea typeface="Calibri" panose="020F0502020204030204" pitchFamily="34" charset="0"/>
                          <a:cs typeface="Times New Roman" panose="02020603050405020304" pitchFamily="18" charset="0"/>
                        </a:rPr>
                        <a:t>; 835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obs</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.53**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.55**</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tc>
                <a:extLst>
                  <a:ext uri="{0D108BD9-81ED-4DB2-BD59-A6C34878D82A}">
                    <a16:rowId xmlns:a16="http://schemas.microsoft.com/office/drawing/2014/main" val="1419875415"/>
                  </a:ext>
                </a:extLst>
              </a:tr>
              <a:tr h="669869">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2014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(.28)</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IV (others’ appr, &lt;20% export) </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(.06)</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(.05)</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.41**</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(.09)</a:t>
                      </a:r>
                    </a:p>
                  </a:txBody>
                  <a:tcPr marL="68580" marR="68580" marT="0" marB="0"/>
                </a:tc>
                <a:extLst>
                  <a:ext uri="{0D108BD9-81ED-4DB2-BD59-A6C34878D82A}">
                    <a16:rowId xmlns:a16="http://schemas.microsoft.com/office/drawing/2014/main" val="1252913626"/>
                  </a:ext>
                </a:extLst>
              </a:tr>
              <a:tr h="669869">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Drop</a:t>
                      </a:r>
                    </a:p>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United States</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1.04**</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IV (others’ appr, &lt;10% export)</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(.08)</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.15</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 </a:t>
                      </a:r>
                    </a:p>
                  </a:txBody>
                  <a:tcPr marL="68580" marR="68580" marT="0" marB="0"/>
                </a:tc>
                <a:extLst>
                  <a:ext uri="{0D108BD9-81ED-4DB2-BD59-A6C34878D82A}">
                    <a16:rowId xmlns:a16="http://schemas.microsoft.com/office/drawing/2014/main" val="850226481"/>
                  </a:ext>
                </a:extLst>
              </a:tr>
            </a:tbl>
          </a:graphicData>
        </a:graphic>
      </p:graphicFrame>
    </p:spTree>
    <p:extLst>
      <p:ext uri="{BB962C8B-B14F-4D97-AF65-F5344CB8AC3E}">
        <p14:creationId xmlns:p14="http://schemas.microsoft.com/office/powerpoint/2010/main" val="399534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07C2-DACB-43B4-9682-3DB8536B72F2}"/>
              </a:ext>
            </a:extLst>
          </p:cNvPr>
          <p:cNvSpPr>
            <a:spLocks noGrp="1"/>
          </p:cNvSpPr>
          <p:nvPr>
            <p:ph type="title"/>
          </p:nvPr>
        </p:nvSpPr>
        <p:spPr/>
        <p:txBody>
          <a:bodyPr/>
          <a:lstStyle/>
          <a:p>
            <a:r>
              <a:rPr lang="en-US" dirty="0"/>
              <a:t>PPML, with Dyadic FE added</a:t>
            </a:r>
          </a:p>
        </p:txBody>
      </p:sp>
      <p:sp>
        <p:nvSpPr>
          <p:cNvPr id="3" name="Footer Placeholder 2">
            <a:extLst>
              <a:ext uri="{FF2B5EF4-FFF2-40B4-BE49-F238E27FC236}">
                <a16:creationId xmlns:a16="http://schemas.microsoft.com/office/drawing/2014/main" id="{FAC8B70A-B479-4B72-A2A0-71A0C2A08395}"/>
              </a:ext>
            </a:extLst>
          </p:cNvPr>
          <p:cNvSpPr>
            <a:spLocks noGrp="1"/>
          </p:cNvSpPr>
          <p:nvPr>
            <p:ph type="ftr" sz="quarter" idx="11"/>
          </p:nvPr>
        </p:nvSpPr>
        <p:spPr/>
        <p:txBody>
          <a:bodyPr/>
          <a:lstStyle/>
          <a:p>
            <a:r>
              <a:rPr lang="en-US"/>
              <a:t>Tariffs, Trade, and Trump: Andrew Rose</a:t>
            </a:r>
          </a:p>
        </p:txBody>
      </p:sp>
      <p:sp>
        <p:nvSpPr>
          <p:cNvPr id="6" name="Slide Number Placeholder 5">
            <a:extLst>
              <a:ext uri="{FF2B5EF4-FFF2-40B4-BE49-F238E27FC236}">
                <a16:creationId xmlns:a16="http://schemas.microsoft.com/office/drawing/2014/main" id="{7CB34C1B-2138-4FE5-B2F6-BF206CA6FDD2}"/>
              </a:ext>
            </a:extLst>
          </p:cNvPr>
          <p:cNvSpPr>
            <a:spLocks noGrp="1"/>
          </p:cNvSpPr>
          <p:nvPr>
            <p:ph type="sldNum" sz="quarter" idx="12"/>
          </p:nvPr>
        </p:nvSpPr>
        <p:spPr/>
        <p:txBody>
          <a:bodyPr/>
          <a:lstStyle/>
          <a:p>
            <a:fld id="{9B3A0B6B-BDDD-4FAD-BC5A-2F3DEB1D381C}" type="slidenum">
              <a:rPr lang="en-US" smtClean="0"/>
              <a:t>36</a:t>
            </a:fld>
            <a:endParaRPr lang="en-US"/>
          </a:p>
        </p:txBody>
      </p:sp>
      <p:graphicFrame>
        <p:nvGraphicFramePr>
          <p:cNvPr id="9" name="Content Placeholder 8">
            <a:extLst>
              <a:ext uri="{FF2B5EF4-FFF2-40B4-BE49-F238E27FC236}">
                <a16:creationId xmlns:a16="http://schemas.microsoft.com/office/drawing/2014/main" id="{E5A8C081-84EB-42DD-A929-D5C41002AF45}"/>
              </a:ext>
            </a:extLst>
          </p:cNvPr>
          <p:cNvGraphicFramePr>
            <a:graphicFrameLocks noGrp="1"/>
          </p:cNvGraphicFramePr>
          <p:nvPr>
            <p:ph idx="1"/>
            <p:extLst>
              <p:ext uri="{D42A27DB-BD31-4B8C-83A1-F6EECF244321}">
                <p14:modId xmlns:p14="http://schemas.microsoft.com/office/powerpoint/2010/main" val="1977827187"/>
              </p:ext>
            </p:extLst>
          </p:nvPr>
        </p:nvGraphicFramePr>
        <p:xfrm>
          <a:off x="838200" y="1825625"/>
          <a:ext cx="10515600" cy="4380866"/>
        </p:xfrm>
        <a:graphic>
          <a:graphicData uri="http://schemas.openxmlformats.org/drawingml/2006/table">
            <a:tbl>
              <a:tblPr firstRow="1" bandRow="1" bandCol="1">
                <a:tableStyleId>{5C22544A-7EE6-4342-B048-85BDC9FD1C3A}</a:tableStyleId>
              </a:tblPr>
              <a:tblGrid>
                <a:gridCol w="1314450">
                  <a:extLst>
                    <a:ext uri="{9D8B030D-6E8A-4147-A177-3AD203B41FA5}">
                      <a16:colId xmlns:a16="http://schemas.microsoft.com/office/drawing/2014/main" val="1572991757"/>
                    </a:ext>
                  </a:extLst>
                </a:gridCol>
                <a:gridCol w="1314450">
                  <a:extLst>
                    <a:ext uri="{9D8B030D-6E8A-4147-A177-3AD203B41FA5}">
                      <a16:colId xmlns:a16="http://schemas.microsoft.com/office/drawing/2014/main" val="4020722304"/>
                    </a:ext>
                  </a:extLst>
                </a:gridCol>
                <a:gridCol w="1314450">
                  <a:extLst>
                    <a:ext uri="{9D8B030D-6E8A-4147-A177-3AD203B41FA5}">
                      <a16:colId xmlns:a16="http://schemas.microsoft.com/office/drawing/2014/main" val="3013380743"/>
                    </a:ext>
                  </a:extLst>
                </a:gridCol>
                <a:gridCol w="1314450">
                  <a:extLst>
                    <a:ext uri="{9D8B030D-6E8A-4147-A177-3AD203B41FA5}">
                      <a16:colId xmlns:a16="http://schemas.microsoft.com/office/drawing/2014/main" val="3467747335"/>
                    </a:ext>
                  </a:extLst>
                </a:gridCol>
                <a:gridCol w="1314450">
                  <a:extLst>
                    <a:ext uri="{9D8B030D-6E8A-4147-A177-3AD203B41FA5}">
                      <a16:colId xmlns:a16="http://schemas.microsoft.com/office/drawing/2014/main" val="4283908634"/>
                    </a:ext>
                  </a:extLst>
                </a:gridCol>
                <a:gridCol w="1314450">
                  <a:extLst>
                    <a:ext uri="{9D8B030D-6E8A-4147-A177-3AD203B41FA5}">
                      <a16:colId xmlns:a16="http://schemas.microsoft.com/office/drawing/2014/main" val="1087281134"/>
                    </a:ext>
                  </a:extLst>
                </a:gridCol>
                <a:gridCol w="1314450">
                  <a:extLst>
                    <a:ext uri="{9D8B030D-6E8A-4147-A177-3AD203B41FA5}">
                      <a16:colId xmlns:a16="http://schemas.microsoft.com/office/drawing/2014/main" val="201161669"/>
                    </a:ext>
                  </a:extLst>
                </a:gridCol>
                <a:gridCol w="1314450">
                  <a:extLst>
                    <a:ext uri="{9D8B030D-6E8A-4147-A177-3AD203B41FA5}">
                      <a16:colId xmlns:a16="http://schemas.microsoft.com/office/drawing/2014/main" val="3963830171"/>
                    </a:ext>
                  </a:extLst>
                </a:gridCol>
              </a:tblGrid>
              <a:tr h="567404">
                <a:tc>
                  <a:txBody>
                    <a:bodyPr/>
                    <a:lstStyle/>
                    <a:p>
                      <a:endParaRPr lang="en-US" dirty="0"/>
                    </a:p>
                  </a:txBody>
                  <a:tcPr/>
                </a:tc>
                <a:tc>
                  <a:txBody>
                    <a:bodyPr/>
                    <a:lstStyle/>
                    <a:p>
                      <a:r>
                        <a:rPr lang="en-US" dirty="0"/>
                        <a:t>Ln Approval</a:t>
                      </a:r>
                    </a:p>
                  </a:txBody>
                  <a:tcPr/>
                </a:tc>
                <a:tc>
                  <a:txBody>
                    <a:bodyPr/>
                    <a:lstStyle/>
                    <a:p>
                      <a:r>
                        <a:rPr lang="en-US" dirty="0"/>
                        <a:t>Ln </a:t>
                      </a:r>
                      <a:r>
                        <a:rPr lang="en-US" dirty="0" err="1"/>
                        <a:t>Disapp</a:t>
                      </a:r>
                      <a:endParaRPr lang="en-US" dirty="0"/>
                    </a:p>
                  </a:txBody>
                  <a:tcPr/>
                </a:tc>
                <a:tc>
                  <a:txBody>
                    <a:bodyPr/>
                    <a:lstStyle/>
                    <a:p>
                      <a:r>
                        <a:rPr lang="en-US" dirty="0"/>
                        <a:t>Net </a:t>
                      </a:r>
                      <a:r>
                        <a:rPr lang="en-US" dirty="0" err="1"/>
                        <a:t>Approv</a:t>
                      </a:r>
                      <a:endParaRPr lang="en-US" dirty="0"/>
                    </a:p>
                  </a:txBody>
                  <a:tcPr>
                    <a:lnR w="57150" cap="flat" cmpd="sng" algn="ctr">
                      <a:solidFill>
                        <a:schemeClr val="tx1"/>
                      </a:solidFill>
                      <a:prstDash val="solid"/>
                      <a:round/>
                      <a:headEnd type="none" w="med" len="med"/>
                      <a:tailEnd type="none" w="med" len="med"/>
                    </a:lnR>
                  </a:tcPr>
                </a:tc>
                <a:tc>
                  <a:txBody>
                    <a:bodyPr/>
                    <a:lstStyle/>
                    <a:p>
                      <a:endParaRPr lang="en-US" dirty="0"/>
                    </a:p>
                  </a:txBody>
                  <a:tcPr>
                    <a:lnL w="57150" cap="flat" cmpd="sng" algn="ctr">
                      <a:solidFill>
                        <a:schemeClr val="tx1"/>
                      </a:solidFill>
                      <a:prstDash val="solid"/>
                      <a:round/>
                      <a:headEnd type="none" w="med" len="med"/>
                      <a:tailEnd type="none" w="med" len="med"/>
                    </a:lnL>
                  </a:tcPr>
                </a:tc>
                <a:tc>
                  <a:txBody>
                    <a:bodyPr/>
                    <a:lstStyle/>
                    <a:p>
                      <a:r>
                        <a:rPr lang="en-US" dirty="0"/>
                        <a:t>Ln Approval</a:t>
                      </a:r>
                    </a:p>
                  </a:txBody>
                  <a:tcPr/>
                </a:tc>
                <a:tc>
                  <a:txBody>
                    <a:bodyPr/>
                    <a:lstStyle/>
                    <a:p>
                      <a:r>
                        <a:rPr lang="en-US" dirty="0"/>
                        <a:t>Ln </a:t>
                      </a:r>
                      <a:r>
                        <a:rPr lang="en-US" dirty="0" err="1"/>
                        <a:t>Disapp</a:t>
                      </a:r>
                      <a:endParaRPr lang="en-US" dirty="0"/>
                    </a:p>
                  </a:txBody>
                  <a:tcPr/>
                </a:tc>
                <a:tc>
                  <a:txBody>
                    <a:bodyPr/>
                    <a:lstStyle/>
                    <a:p>
                      <a:r>
                        <a:rPr lang="en-US" dirty="0"/>
                        <a:t>Net </a:t>
                      </a:r>
                      <a:r>
                        <a:rPr lang="en-US" dirty="0" err="1"/>
                        <a:t>Approv</a:t>
                      </a:r>
                      <a:endParaRPr lang="en-US" dirty="0"/>
                    </a:p>
                  </a:txBody>
                  <a:tcPr/>
                </a:tc>
                <a:extLst>
                  <a:ext uri="{0D108BD9-81ED-4DB2-BD59-A6C34878D82A}">
                    <a16:rowId xmlns:a16="http://schemas.microsoft.com/office/drawing/2014/main" val="3059776805"/>
                  </a:ext>
                </a:extLst>
              </a:tr>
              <a:tr h="58567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Default</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.052*</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.101**</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(.038)</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Drop 2006</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.048*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(.037)</a:t>
                      </a:r>
                    </a:p>
                  </a:txBody>
                  <a:tcPr marL="68580" marR="68580" marT="0" marB="0"/>
                </a:tc>
                <a:extLst>
                  <a:ext uri="{0D108BD9-81ED-4DB2-BD59-A6C34878D82A}">
                    <a16:rowId xmlns:a16="http://schemas.microsoft.com/office/drawing/2014/main" val="3263115250"/>
                  </a:ext>
                </a:extLst>
              </a:tr>
              <a:tr h="58567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Approval Level (not log), Gallup</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.0020**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(.0007)</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-.0019**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(.0007)</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n/a</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Drop 2017</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.058**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(.039)</a:t>
                      </a:r>
                    </a:p>
                  </a:txBody>
                  <a:tcPr marL="68580" marR="68580" marT="0" marB="0"/>
                </a:tc>
                <a:extLst>
                  <a:ext uri="{0D108BD9-81ED-4DB2-BD59-A6C34878D82A}">
                    <a16:rowId xmlns:a16="http://schemas.microsoft.com/office/drawing/2014/main" val="525082897"/>
                  </a:ext>
                </a:extLst>
              </a:tr>
              <a:tr h="58567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Log (Influence), BBC</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.064**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(.018)</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-.010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(.014)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.077**</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(.029)</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Only industrial Exporters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(.029)</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-.058*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(.023)</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.069*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(.034)</a:t>
                      </a:r>
                    </a:p>
                  </a:txBody>
                  <a:tcPr marL="68580" marR="68580" marT="0" marB="0"/>
                </a:tc>
                <a:extLst>
                  <a:ext uri="{0D108BD9-81ED-4DB2-BD59-A6C34878D82A}">
                    <a16:rowId xmlns:a16="http://schemas.microsoft.com/office/drawing/2014/main" val="222952322"/>
                  </a:ext>
                </a:extLst>
              </a:tr>
              <a:tr h="58567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Log (Opinion),Pew</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.101**</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.002</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(.027)</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(.050)</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No industrial Importers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.072*</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(.030)</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-.015</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(.030)</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(.053)</a:t>
                      </a:r>
                    </a:p>
                  </a:txBody>
                  <a:tcPr marL="68580" marR="68580" marT="0" marB="0"/>
                </a:tc>
                <a:extLst>
                  <a:ext uri="{0D108BD9-81ED-4DB2-BD59-A6C34878D82A}">
                    <a16:rowId xmlns:a16="http://schemas.microsoft.com/office/drawing/2014/main" val="547154710"/>
                  </a:ext>
                </a:extLst>
              </a:tr>
              <a:tr h="58567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Lag of Approval, Gallup</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.065**</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(.020)</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.131**</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(.036)</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Drop &gt;|2.5</a:t>
                      </a:r>
                      <a:r>
                        <a:rPr lang="en-US" sz="1400">
                          <a:effectLst/>
                          <a:latin typeface="Calibri" panose="020F0502020204030204" pitchFamily="34" charset="0"/>
                          <a:ea typeface="Calibri" panose="020F0502020204030204" pitchFamily="34" charset="0"/>
                          <a:cs typeface="Calibri" panose="020F0502020204030204" pitchFamily="34" charset="0"/>
                        </a:rPr>
                        <a:t>σ</a:t>
                      </a:r>
                      <a:r>
                        <a:rPr lang="en-US" sz="1400">
                          <a:effectLst/>
                          <a:latin typeface="Calibri" panose="020F0502020204030204" pitchFamily="34" charset="0"/>
                          <a:ea typeface="Calibri" panose="020F0502020204030204" pitchFamily="34" charset="0"/>
                          <a:cs typeface="Times New Roman" panose="02020603050405020304" pitchFamily="18" charset="0"/>
                        </a:rPr>
                        <a:t>| residuals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-.018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(.021)</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.093**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(.036)</a:t>
                      </a:r>
                    </a:p>
                  </a:txBody>
                  <a:tcPr marL="68580" marR="68580" marT="0" marB="0"/>
                </a:tc>
                <a:extLst>
                  <a:ext uri="{0D108BD9-81ED-4DB2-BD59-A6C34878D82A}">
                    <a16:rowId xmlns:a16="http://schemas.microsoft.com/office/drawing/2014/main" val="4111101918"/>
                  </a:ext>
                </a:extLst>
              </a:tr>
              <a:tr h="885112">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Current+1</a:t>
                      </a:r>
                      <a:r>
                        <a:rPr lang="en-US" sz="14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r>
                        <a:rPr lang="en-US" sz="14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US" sz="1400" dirty="0">
                          <a:effectLst/>
                          <a:latin typeface="Calibri" panose="020F0502020204030204" pitchFamily="34" charset="0"/>
                          <a:ea typeface="Calibri" panose="020F0502020204030204" pitchFamily="34" charset="0"/>
                          <a:cs typeface="Times New Roman" panose="02020603050405020304" pitchFamily="18" charset="0"/>
                        </a:rPr>
                        <a:t> Lags, (</a:t>
                      </a:r>
                      <a:r>
                        <a:rPr lang="en-US" sz="1400" dirty="0">
                          <a:effectLst/>
                          <a:latin typeface="Calibri" panose="020F0502020204030204" pitchFamily="34" charset="0"/>
                          <a:ea typeface="Calibri" panose="020F0502020204030204" pitchFamily="34" charset="0"/>
                          <a:cs typeface="Calibri" panose="020F0502020204030204" pitchFamily="34" charset="0"/>
                        </a:rPr>
                        <a:t>χ</a:t>
                      </a:r>
                      <a:r>
                        <a:rPr lang="en-US" sz="1400" baseline="30000" dirty="0">
                          <a:effectLst/>
                          <a:latin typeface="Calibri" panose="020F0502020204030204" pitchFamily="34" charset="0"/>
                          <a:ea typeface="Calibri" panose="020F0502020204030204" pitchFamily="34" charset="0"/>
                          <a:cs typeface="Calibri" panose="020F0502020204030204" pitchFamily="34" charset="0"/>
                        </a:rPr>
                        <a:t>2</a:t>
                      </a:r>
                      <a:r>
                        <a:rPr lang="en-US" sz="1400" dirty="0">
                          <a:effectLst/>
                          <a:latin typeface="Calibri" panose="020F0502020204030204" pitchFamily="34" charset="0"/>
                          <a:ea typeface="Calibri" panose="020F0502020204030204" pitchFamily="34" charset="0"/>
                          <a:cs typeface="Times New Roman" panose="02020603050405020304" pitchFamily="18" charset="0"/>
                        </a:rPr>
                        <a:t> (1)), Gallup</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(8.7)</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-.083*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.248**</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(15.6)</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19875415"/>
                  </a:ext>
                </a:extLst>
              </a:tr>
            </a:tbl>
          </a:graphicData>
        </a:graphic>
      </p:graphicFrame>
    </p:spTree>
    <p:extLst>
      <p:ext uri="{BB962C8B-B14F-4D97-AF65-F5344CB8AC3E}">
        <p14:creationId xmlns:p14="http://schemas.microsoft.com/office/powerpoint/2010/main" val="51818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EBD14-C086-4365-821D-5AE118A10C17}"/>
              </a:ext>
            </a:extLst>
          </p:cNvPr>
          <p:cNvSpPr>
            <a:spLocks noGrp="1"/>
          </p:cNvSpPr>
          <p:nvPr>
            <p:ph type="title"/>
          </p:nvPr>
        </p:nvSpPr>
        <p:spPr/>
        <p:txBody>
          <a:bodyPr/>
          <a:lstStyle/>
          <a:p>
            <a:r>
              <a:rPr lang="en-US" dirty="0"/>
              <a:t>How Big is the Trump Effect on Exports?</a:t>
            </a:r>
          </a:p>
        </p:txBody>
      </p:sp>
      <p:sp>
        <p:nvSpPr>
          <p:cNvPr id="3" name="Content Placeholder 2">
            <a:extLst>
              <a:ext uri="{FF2B5EF4-FFF2-40B4-BE49-F238E27FC236}">
                <a16:creationId xmlns:a16="http://schemas.microsoft.com/office/drawing/2014/main" id="{F696CBD4-B137-45A5-8408-78ABC0848288}"/>
              </a:ext>
            </a:extLst>
          </p:cNvPr>
          <p:cNvSpPr>
            <a:spLocks noGrp="1"/>
          </p:cNvSpPr>
          <p:nvPr>
            <p:ph idx="1"/>
          </p:nvPr>
        </p:nvSpPr>
        <p:spPr/>
        <p:txBody>
          <a:bodyPr/>
          <a:lstStyle/>
          <a:p>
            <a:r>
              <a:rPr lang="en-US" dirty="0"/>
              <a:t>A 1 percentage point improvement in leadership approval raises exports by ≈.1%</a:t>
            </a:r>
          </a:p>
          <a:p>
            <a:r>
              <a:rPr lang="en-US" dirty="0"/>
              <a:t>Average net approval by foreigners of the American leadership fell from +16.6% in 2016 (Obama’s final year in office) to -7.4% in 2017 (the first year of the Trump presidency)</a:t>
            </a:r>
          </a:p>
          <a:p>
            <a:pPr lvl="1"/>
            <a:r>
              <a:rPr lang="en-US" dirty="0"/>
              <a:t>Swing of 24 percentage points in average net approval lowers American exports by (.24*.91*$1.45tn≈) .22% or </a:t>
            </a:r>
            <a:r>
              <a:rPr lang="en-US" dirty="0">
                <a:solidFill>
                  <a:srgbClr val="FF0000"/>
                </a:solidFill>
              </a:rPr>
              <a:t>$3.3 billion</a:t>
            </a:r>
          </a:p>
          <a:p>
            <a:pPr lvl="1"/>
            <a:r>
              <a:rPr lang="en-US" dirty="0"/>
              <a:t>Probably more because both Canada and Mexico (largest US importers) had &gt;50% declines in net American leadership approval</a:t>
            </a:r>
          </a:p>
          <a:p>
            <a:pPr lvl="1"/>
            <a:r>
              <a:rPr lang="en-US" dirty="0"/>
              <a:t>Long run effects bigger than short run effects</a:t>
            </a:r>
          </a:p>
        </p:txBody>
      </p:sp>
      <p:sp>
        <p:nvSpPr>
          <p:cNvPr id="6" name="Footer Placeholder 5">
            <a:extLst>
              <a:ext uri="{FF2B5EF4-FFF2-40B4-BE49-F238E27FC236}">
                <a16:creationId xmlns:a16="http://schemas.microsoft.com/office/drawing/2014/main" id="{D1FF55E8-D3E8-4C56-9C11-9DD54E7E3836}"/>
              </a:ext>
            </a:extLst>
          </p:cNvPr>
          <p:cNvSpPr>
            <a:spLocks noGrp="1"/>
          </p:cNvSpPr>
          <p:nvPr>
            <p:ph type="ftr" sz="quarter" idx="11"/>
          </p:nvPr>
        </p:nvSpPr>
        <p:spPr/>
        <p:txBody>
          <a:bodyPr/>
          <a:lstStyle/>
          <a:p>
            <a:r>
              <a:rPr lang="en-US"/>
              <a:t>Tariffs, Trade, and Trump: Andrew Rose</a:t>
            </a:r>
          </a:p>
        </p:txBody>
      </p:sp>
      <p:sp>
        <p:nvSpPr>
          <p:cNvPr id="7" name="Slide Number Placeholder 6">
            <a:extLst>
              <a:ext uri="{FF2B5EF4-FFF2-40B4-BE49-F238E27FC236}">
                <a16:creationId xmlns:a16="http://schemas.microsoft.com/office/drawing/2014/main" id="{31C613CC-597E-4123-A6E5-4A7DCCB6AAFD}"/>
              </a:ext>
            </a:extLst>
          </p:cNvPr>
          <p:cNvSpPr>
            <a:spLocks noGrp="1"/>
          </p:cNvSpPr>
          <p:nvPr>
            <p:ph type="sldNum" sz="quarter" idx="12"/>
          </p:nvPr>
        </p:nvSpPr>
        <p:spPr/>
        <p:txBody>
          <a:bodyPr/>
          <a:lstStyle/>
          <a:p>
            <a:fld id="{9B3A0B6B-BDDD-4FAD-BC5A-2F3DEB1D381C}" type="slidenum">
              <a:rPr lang="en-US" smtClean="0"/>
              <a:t>37</a:t>
            </a:fld>
            <a:endParaRPr lang="en-US"/>
          </a:p>
        </p:txBody>
      </p:sp>
    </p:spTree>
    <p:extLst>
      <p:ext uri="{BB962C8B-B14F-4D97-AF65-F5344CB8AC3E}">
        <p14:creationId xmlns:p14="http://schemas.microsoft.com/office/powerpoint/2010/main" val="119820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Gap in Literature</a:t>
            </a:r>
          </a:p>
        </p:txBody>
      </p:sp>
      <p:sp>
        <p:nvSpPr>
          <p:cNvPr id="3" name="Content Placeholder 2"/>
          <p:cNvSpPr>
            <a:spLocks noGrp="1"/>
          </p:cNvSpPr>
          <p:nvPr>
            <p:ph idx="1"/>
          </p:nvPr>
        </p:nvSpPr>
        <p:spPr/>
        <p:txBody>
          <a:bodyPr/>
          <a:lstStyle/>
          <a:p>
            <a:r>
              <a:rPr lang="en-US" dirty="0"/>
              <a:t>Much work on protectionism theoretical</a:t>
            </a:r>
          </a:p>
          <a:p>
            <a:r>
              <a:rPr lang="en-US" dirty="0"/>
              <a:t>Most empirical work microeconomic</a:t>
            </a:r>
          </a:p>
          <a:p>
            <a:pPr lvl="1"/>
            <a:r>
              <a:rPr lang="en-US" dirty="0"/>
              <a:t>Sensible, given heterogeneity in protectionism, identification </a:t>
            </a:r>
            <a:r>
              <a:rPr lang="en-US" dirty="0" err="1"/>
              <a:t>requiremen</a:t>
            </a:r>
            <a:endParaRPr lang="en-US" dirty="0"/>
          </a:p>
          <a:p>
            <a:r>
              <a:rPr lang="en-US" dirty="0"/>
              <a:t>But even reduced form empirical work at macro level: missing!</a:t>
            </a:r>
          </a:p>
        </p:txBody>
      </p:sp>
      <p:sp>
        <p:nvSpPr>
          <p:cNvPr id="4" name="Footer Placeholder 3"/>
          <p:cNvSpPr>
            <a:spLocks noGrp="1"/>
          </p:cNvSpPr>
          <p:nvPr>
            <p:ph type="ftr" sz="quarter" idx="11"/>
          </p:nvPr>
        </p:nvSpPr>
        <p:spPr/>
        <p:txBody>
          <a:bodyPr/>
          <a:lstStyle/>
          <a:p>
            <a:r>
              <a:rPr lang="en-US"/>
              <a:t>Tariffs, Trade, and Trump: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4</a:t>
            </a:fld>
            <a:endParaRPr lang="en-US"/>
          </a:p>
        </p:txBody>
      </p:sp>
    </p:spTree>
    <p:extLst>
      <p:ext uri="{BB962C8B-B14F-4D97-AF65-F5344CB8AC3E}">
        <p14:creationId xmlns:p14="http://schemas.microsoft.com/office/powerpoint/2010/main" val="222100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Stress on Sensitivity Analysis</a:t>
            </a:r>
          </a:p>
        </p:txBody>
      </p:sp>
      <p:sp>
        <p:nvSpPr>
          <p:cNvPr id="3" name="Content Placeholder 2"/>
          <p:cNvSpPr>
            <a:spLocks noGrp="1"/>
          </p:cNvSpPr>
          <p:nvPr>
            <p:ph idx="1"/>
          </p:nvPr>
        </p:nvSpPr>
        <p:spPr/>
        <p:txBody>
          <a:bodyPr>
            <a:normAutofit/>
          </a:bodyPr>
          <a:lstStyle/>
          <a:p>
            <a:pPr marL="0" lvl="1" indent="0">
              <a:buNone/>
              <a:defRPr/>
            </a:pPr>
            <a:r>
              <a:rPr lang="en-US" sz="3200" dirty="0"/>
              <a:t>Are Results Symmetric?</a:t>
            </a:r>
          </a:p>
          <a:p>
            <a:pPr marL="114300" lvl="1" indent="-571500">
              <a:buFont typeface="Courier New" panose="02070309020205020404" pitchFamily="49" charset="0"/>
              <a:buChar char="o"/>
              <a:defRPr/>
            </a:pPr>
            <a:r>
              <a:rPr lang="en-US" sz="3200" dirty="0"/>
              <a:t>Tariffs rising/falling</a:t>
            </a:r>
          </a:p>
          <a:p>
            <a:pPr marL="114300" lvl="1" indent="-571500">
              <a:buFont typeface="Courier New" panose="02070309020205020404" pitchFamily="49" charset="0"/>
              <a:buChar char="o"/>
              <a:defRPr/>
            </a:pPr>
            <a:r>
              <a:rPr lang="en-US" sz="3200" dirty="0"/>
              <a:t>Advanced economies/others</a:t>
            </a:r>
          </a:p>
          <a:p>
            <a:pPr marL="114300" lvl="1" indent="-571500">
              <a:buFont typeface="Courier New" panose="02070309020205020404" pitchFamily="49" charset="0"/>
              <a:buChar char="o"/>
              <a:defRPr/>
            </a:pPr>
            <a:r>
              <a:rPr lang="en-US" sz="3200" dirty="0"/>
              <a:t>Good times/recessions</a:t>
            </a:r>
          </a:p>
          <a:p>
            <a:pPr marL="0" lvl="1" indent="0">
              <a:buNone/>
              <a:defRPr/>
            </a:pPr>
            <a:endParaRPr lang="en-US" sz="3200" dirty="0"/>
          </a:p>
          <a:p>
            <a:pPr marL="114300" lvl="1" indent="-571500">
              <a:buFont typeface="Courier New" panose="02070309020205020404" pitchFamily="49" charset="0"/>
              <a:buChar char="o"/>
              <a:defRPr/>
            </a:pPr>
            <a:r>
              <a:rPr lang="en-US" sz="3200" dirty="0"/>
              <a:t>Conservative strategy: only medium term; ignore NTBs; domestic focus; ignore retaliation</a:t>
            </a:r>
          </a:p>
          <a:p>
            <a:pPr marL="114300" lvl="1" indent="-571500">
              <a:buFont typeface="Courier New" panose="02070309020205020404" pitchFamily="49" charset="0"/>
              <a:buChar char="o"/>
              <a:defRPr/>
            </a:pPr>
            <a:r>
              <a:rPr lang="en-US" altLang="en-US" sz="3200" dirty="0"/>
              <a:t>All complemented with industry-level data</a:t>
            </a:r>
            <a:endParaRPr lang="en-US" sz="3200" dirty="0"/>
          </a:p>
        </p:txBody>
      </p:sp>
      <p:sp>
        <p:nvSpPr>
          <p:cNvPr id="4" name="Footer Placeholder 3"/>
          <p:cNvSpPr>
            <a:spLocks noGrp="1"/>
          </p:cNvSpPr>
          <p:nvPr>
            <p:ph type="ftr" sz="quarter" idx="11"/>
          </p:nvPr>
        </p:nvSpPr>
        <p:spPr/>
        <p:txBody>
          <a:bodyPr/>
          <a:lstStyle/>
          <a:p>
            <a:r>
              <a:rPr lang="en-US"/>
              <a:t>Tariffs, Trade, and Trump: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5</a:t>
            </a:fld>
            <a:endParaRPr lang="en-US"/>
          </a:p>
        </p:txBody>
      </p:sp>
    </p:spTree>
    <p:extLst>
      <p:ext uri="{BB962C8B-B14F-4D97-AF65-F5344CB8AC3E}">
        <p14:creationId xmlns:p14="http://schemas.microsoft.com/office/powerpoint/2010/main" val="69498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normAutofit/>
          </a:bodyPr>
          <a:lstStyle/>
          <a:p>
            <a:pPr marL="114300" lvl="1" indent="-571500">
              <a:buFont typeface="Courier New" panose="02070309020205020404" pitchFamily="49" charset="0"/>
              <a:buChar char="o"/>
              <a:defRPr/>
            </a:pPr>
            <a:r>
              <a:rPr lang="en-US" sz="3600" dirty="0"/>
              <a:t>Plain Vanilla: </a:t>
            </a:r>
            <a:r>
              <a:rPr lang="en-US" sz="3600" dirty="0" err="1"/>
              <a:t>Jorda’s</a:t>
            </a:r>
            <a:r>
              <a:rPr lang="en-US" sz="3600" dirty="0"/>
              <a:t> (2005) LPM, to account for non-linearity without imposing dynamic restrictions</a:t>
            </a:r>
          </a:p>
          <a:p>
            <a:pPr marL="114300" lvl="1" indent="-571500">
              <a:buFont typeface="Courier New" panose="02070309020205020404" pitchFamily="49" charset="0"/>
              <a:buChar char="o"/>
              <a:defRPr/>
            </a:pPr>
            <a:r>
              <a:rPr lang="en-US" sz="3600" dirty="0"/>
              <a:t>Large (unbalanced ) panel data covering 151 countries from 1996 to 2014</a:t>
            </a:r>
          </a:p>
          <a:p>
            <a:endParaRPr lang="en-US" dirty="0"/>
          </a:p>
        </p:txBody>
      </p:sp>
      <p:sp>
        <p:nvSpPr>
          <p:cNvPr id="4" name="Footer Placeholder 3"/>
          <p:cNvSpPr>
            <a:spLocks noGrp="1"/>
          </p:cNvSpPr>
          <p:nvPr>
            <p:ph type="ftr" sz="quarter" idx="11"/>
          </p:nvPr>
        </p:nvSpPr>
        <p:spPr/>
        <p:txBody>
          <a:bodyPr/>
          <a:lstStyle/>
          <a:p>
            <a:r>
              <a:rPr lang="en-US"/>
              <a:t>Tariffs, Trade, and Trump: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6</a:t>
            </a:fld>
            <a:endParaRPr lang="en-US"/>
          </a:p>
        </p:txBody>
      </p:sp>
    </p:spTree>
    <p:extLst>
      <p:ext uri="{BB962C8B-B14F-4D97-AF65-F5344CB8AC3E}">
        <p14:creationId xmlns:p14="http://schemas.microsoft.com/office/powerpoint/2010/main" val="380697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Findings</a:t>
            </a:r>
          </a:p>
        </p:txBody>
      </p:sp>
      <p:sp>
        <p:nvSpPr>
          <p:cNvPr id="3" name="Content Placeholder 2"/>
          <p:cNvSpPr>
            <a:spLocks noGrp="1"/>
          </p:cNvSpPr>
          <p:nvPr>
            <p:ph idx="1"/>
          </p:nvPr>
        </p:nvSpPr>
        <p:spPr/>
        <p:txBody>
          <a:bodyPr>
            <a:normAutofit fontScale="62500" lnSpcReduction="20000"/>
          </a:bodyPr>
          <a:lstStyle/>
          <a:p>
            <a:pPr marL="0" indent="-92">
              <a:buNone/>
              <a:defRPr/>
            </a:pPr>
            <a:r>
              <a:rPr lang="en-US" altLang="en-US" sz="4600" b="1" dirty="0"/>
              <a:t>Tariff increases lead to: </a:t>
            </a:r>
          </a:p>
          <a:p>
            <a:pPr marL="631825" lvl="1" indent="-622300">
              <a:buFont typeface="Courier New" panose="02070309020205020404" pitchFamily="49" charset="0"/>
              <a:buChar char="o"/>
              <a:defRPr/>
            </a:pPr>
            <a:r>
              <a:rPr lang="en-US" altLang="en-US" sz="4600" dirty="0"/>
              <a:t>Economically and statistically significant declines in output and productivity</a:t>
            </a:r>
          </a:p>
          <a:p>
            <a:pPr marL="631825" lvl="1" indent="-622300">
              <a:buFont typeface="Courier New" panose="02070309020205020404" pitchFamily="49" charset="0"/>
              <a:buChar char="o"/>
              <a:defRPr/>
            </a:pPr>
            <a:r>
              <a:rPr lang="en-US" altLang="en-US" sz="4600" dirty="0"/>
              <a:t>Increases in inequality and unemployment</a:t>
            </a:r>
          </a:p>
          <a:p>
            <a:pPr marL="631825" lvl="1" indent="-622300">
              <a:buFont typeface="Courier New" panose="02070309020205020404" pitchFamily="49" charset="0"/>
              <a:buChar char="o"/>
              <a:defRPr/>
            </a:pPr>
            <a:r>
              <a:rPr lang="en-US" altLang="en-US" sz="4600" dirty="0"/>
              <a:t>Exchange rate appreciation, and little effect on trade balance</a:t>
            </a:r>
          </a:p>
          <a:p>
            <a:pPr marL="571408" indent="-571500">
              <a:defRPr/>
            </a:pPr>
            <a:endParaRPr lang="en-US" altLang="en-US" sz="4600" b="1" dirty="0"/>
          </a:p>
          <a:p>
            <a:pPr marL="0" indent="-92">
              <a:buNone/>
              <a:defRPr/>
            </a:pPr>
            <a:r>
              <a:rPr lang="en-US" altLang="en-US" sz="4600" b="1" dirty="0"/>
              <a:t>The effects of tariffs are larger: </a:t>
            </a:r>
          </a:p>
          <a:p>
            <a:pPr marL="571500" lvl="2" indent="-571500">
              <a:buFont typeface="Courier New" panose="02070309020205020404" pitchFamily="49" charset="0"/>
              <a:buChar char="o"/>
              <a:defRPr/>
            </a:pPr>
            <a:r>
              <a:rPr lang="en-US" sz="4600" dirty="0"/>
              <a:t>When tariffs go up</a:t>
            </a:r>
          </a:p>
          <a:p>
            <a:pPr marL="571500" lvl="2" indent="-571500">
              <a:buFont typeface="Courier New" panose="02070309020205020404" pitchFamily="49" charset="0"/>
              <a:buChar char="o"/>
              <a:defRPr/>
            </a:pPr>
            <a:r>
              <a:rPr lang="en-US" sz="4600" dirty="0"/>
              <a:t>In advanced economies</a:t>
            </a:r>
          </a:p>
          <a:p>
            <a:pPr marL="571500" lvl="2" indent="-571500">
              <a:buFont typeface="Courier New" panose="02070309020205020404" pitchFamily="49" charset="0"/>
              <a:buChar char="o"/>
              <a:defRPr/>
            </a:pPr>
            <a:r>
              <a:rPr lang="en-US" altLang="en-US" sz="4600" dirty="0"/>
              <a:t>During economic expansions </a:t>
            </a:r>
          </a:p>
          <a:p>
            <a:endParaRPr lang="en-US" dirty="0"/>
          </a:p>
        </p:txBody>
      </p:sp>
      <p:sp>
        <p:nvSpPr>
          <p:cNvPr id="4" name="Footer Placeholder 3"/>
          <p:cNvSpPr>
            <a:spLocks noGrp="1"/>
          </p:cNvSpPr>
          <p:nvPr>
            <p:ph type="ftr" sz="quarter" idx="11"/>
          </p:nvPr>
        </p:nvSpPr>
        <p:spPr/>
        <p:txBody>
          <a:bodyPr/>
          <a:lstStyle/>
          <a:p>
            <a:r>
              <a:rPr lang="en-US"/>
              <a:t>Tariffs, Trade, and Trump: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7</a:t>
            </a:fld>
            <a:endParaRPr lang="en-US"/>
          </a:p>
        </p:txBody>
      </p:sp>
    </p:spTree>
    <p:extLst>
      <p:ext uri="{BB962C8B-B14F-4D97-AF65-F5344CB8AC3E}">
        <p14:creationId xmlns:p14="http://schemas.microsoft.com/office/powerpoint/2010/main" val="38863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Macro Data</a:t>
            </a:r>
          </a:p>
        </p:txBody>
      </p:sp>
      <p:sp>
        <p:nvSpPr>
          <p:cNvPr id="3" name="Content Placeholder 2"/>
          <p:cNvSpPr>
            <a:spLocks noGrp="1"/>
          </p:cNvSpPr>
          <p:nvPr>
            <p:ph idx="1"/>
          </p:nvPr>
        </p:nvSpPr>
        <p:spPr/>
        <p:txBody>
          <a:bodyPr/>
          <a:lstStyle/>
          <a:p>
            <a:pPr marL="685800" indent="-685800">
              <a:buFont typeface="Courier New" panose="02070309020205020404" pitchFamily="49" charset="0"/>
              <a:buChar char="o"/>
            </a:pPr>
            <a:r>
              <a:rPr lang="en-US" dirty="0"/>
              <a:t>Annual GDP, labor productivity (defined as the ratio of GDP to employment), unemployment rate, real effective exchange rates (period average, deflated by CPI) and trade balance (period average, deflated by GDP): IMF WEO and World Bank WDI</a:t>
            </a:r>
          </a:p>
          <a:p>
            <a:pPr marL="685800" indent="-685800">
              <a:buFont typeface="Courier New" panose="02070309020205020404" pitchFamily="49" charset="0"/>
              <a:buChar char="o"/>
            </a:pPr>
            <a:endParaRPr lang="en-US" dirty="0"/>
          </a:p>
          <a:p>
            <a:pPr marL="685800" indent="-685800">
              <a:buFont typeface="Courier New" panose="02070309020205020404" pitchFamily="49" charset="0"/>
              <a:buChar char="o"/>
            </a:pPr>
            <a:r>
              <a:rPr lang="en-US" dirty="0"/>
              <a:t>Gini coefficient from the Standardized World Income Inequality Database (SWIID) </a:t>
            </a:r>
          </a:p>
          <a:p>
            <a:endParaRPr lang="en-US" dirty="0"/>
          </a:p>
        </p:txBody>
      </p:sp>
      <p:sp>
        <p:nvSpPr>
          <p:cNvPr id="4" name="Footer Placeholder 3"/>
          <p:cNvSpPr>
            <a:spLocks noGrp="1"/>
          </p:cNvSpPr>
          <p:nvPr>
            <p:ph type="ftr" sz="quarter" idx="11"/>
          </p:nvPr>
        </p:nvSpPr>
        <p:spPr/>
        <p:txBody>
          <a:bodyPr/>
          <a:lstStyle/>
          <a:p>
            <a:r>
              <a:rPr lang="en-US"/>
              <a:t>Tariffs, Trade, and Trump: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8</a:t>
            </a:fld>
            <a:endParaRPr lang="en-US"/>
          </a:p>
        </p:txBody>
      </p:sp>
    </p:spTree>
    <p:extLst>
      <p:ext uri="{BB962C8B-B14F-4D97-AF65-F5344CB8AC3E}">
        <p14:creationId xmlns:p14="http://schemas.microsoft.com/office/powerpoint/2010/main" val="95285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Tariff Data</a:t>
            </a:r>
          </a:p>
        </p:txBody>
      </p:sp>
      <p:sp>
        <p:nvSpPr>
          <p:cNvPr id="3" name="Content Placeholder 2"/>
          <p:cNvSpPr>
            <a:spLocks noGrp="1"/>
          </p:cNvSpPr>
          <p:nvPr>
            <p:ph idx="1"/>
          </p:nvPr>
        </p:nvSpPr>
        <p:spPr/>
        <p:txBody>
          <a:bodyPr/>
          <a:lstStyle/>
          <a:p>
            <a:pPr marL="685800" indent="-685800">
              <a:buFont typeface="Courier New" panose="02070309020205020404" pitchFamily="49" charset="0"/>
              <a:buChar char="o"/>
            </a:pPr>
            <a:r>
              <a:rPr lang="en-US" dirty="0"/>
              <a:t>Based on trade tariff rate data at the product level.  The main sources are the World Integrated Trade Solution (WITS) and World Development Indicators (WDI); other data sources include: the World Trade Organization (WTO); the General Agreement on Tariffs and Trade (GATT); and the Brussels Customs Union database (BTN) </a:t>
            </a:r>
          </a:p>
          <a:p>
            <a:pPr marL="685800" indent="-685800">
              <a:buFont typeface="Courier New" panose="02070309020205020404" pitchFamily="49" charset="0"/>
              <a:buChar char="o"/>
            </a:pPr>
            <a:r>
              <a:rPr lang="en-US" dirty="0"/>
              <a:t>We aggregate product-level tariff data by calculating weighted averages, with weights given by the export share of each product, measured as fractions of value</a:t>
            </a:r>
          </a:p>
          <a:p>
            <a:endParaRPr lang="en-US" dirty="0"/>
          </a:p>
        </p:txBody>
      </p:sp>
      <p:sp>
        <p:nvSpPr>
          <p:cNvPr id="4" name="Footer Placeholder 3"/>
          <p:cNvSpPr>
            <a:spLocks noGrp="1"/>
          </p:cNvSpPr>
          <p:nvPr>
            <p:ph type="ftr" sz="quarter" idx="11"/>
          </p:nvPr>
        </p:nvSpPr>
        <p:spPr/>
        <p:txBody>
          <a:bodyPr/>
          <a:lstStyle/>
          <a:p>
            <a:r>
              <a:rPr lang="en-US"/>
              <a:t>Tariffs, Trade, and Trump: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9</a:t>
            </a:fld>
            <a:endParaRPr lang="en-US"/>
          </a:p>
        </p:txBody>
      </p:sp>
    </p:spTree>
    <p:extLst>
      <p:ext uri="{BB962C8B-B14F-4D97-AF65-F5344CB8AC3E}">
        <p14:creationId xmlns:p14="http://schemas.microsoft.com/office/powerpoint/2010/main" val="406478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496</TotalTime>
  <Words>2701</Words>
  <Application>Microsoft Office PowerPoint</Application>
  <PresentationFormat>Widescreen</PresentationFormat>
  <Paragraphs>561</Paragraphs>
  <Slides>37</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Calibri Light</vt:lpstr>
      <vt:lpstr>Cambria Math</vt:lpstr>
      <vt:lpstr>Courier New</vt:lpstr>
      <vt:lpstr>Office Theme</vt:lpstr>
      <vt:lpstr>Tariffs, Trade, and Trump</vt:lpstr>
      <vt:lpstr>Today’s Agenda</vt:lpstr>
      <vt:lpstr>Joint work with Furceri, Hannan and Ostry</vt:lpstr>
      <vt:lpstr>Gap in Literature</vt:lpstr>
      <vt:lpstr>Stress on Sensitivity Analysis</vt:lpstr>
      <vt:lpstr>Methodology</vt:lpstr>
      <vt:lpstr>Key Findings</vt:lpstr>
      <vt:lpstr>Macro Data</vt:lpstr>
      <vt:lpstr>Tariff Data</vt:lpstr>
      <vt:lpstr>LPM (Jorda) Methodology</vt:lpstr>
      <vt:lpstr>Tariff rises lead to declines in output and productivity</vt:lpstr>
      <vt:lpstr>Increases in unemployment and inequality</vt:lpstr>
      <vt:lpstr>RER appreciates; little effect on trade balance</vt:lpstr>
      <vt:lpstr>Larger effects for tariff increases…</vt:lpstr>
      <vt:lpstr>…in advanced economies…</vt:lpstr>
      <vt:lpstr>…and in expansions</vt:lpstr>
      <vt:lpstr> Robustness checks—endogeneity </vt:lpstr>
      <vt:lpstr>Summary and caveats</vt:lpstr>
      <vt:lpstr>Today’s Agenda</vt:lpstr>
      <vt:lpstr>Soft Power and Trade</vt:lpstr>
      <vt:lpstr>How is Soft Power Measured?</vt:lpstr>
      <vt:lpstr>Informally: Trump has Harmed US Soft Power</vt:lpstr>
      <vt:lpstr>Still, a Range of Views Across Countries</vt:lpstr>
      <vt:lpstr>Histograms of Gallup Net Approval</vt:lpstr>
      <vt:lpstr>Heterogeneity Critical</vt:lpstr>
      <vt:lpstr>Importers of US Goods Preferred Obama</vt:lpstr>
      <vt:lpstr>Contrast China and Russia: Lined up on 45⁰</vt:lpstr>
      <vt:lpstr>Bush vs. Trump; roughly comparable</vt:lpstr>
      <vt:lpstr>But Does Soft Power Actually Affect Exports?</vt:lpstr>
      <vt:lpstr>Estimating Equation</vt:lpstr>
      <vt:lpstr>Data</vt:lpstr>
      <vt:lpstr>Soft Power Has a Big Effect!</vt:lpstr>
      <vt:lpstr>Result is Robust</vt:lpstr>
      <vt:lpstr>Robustness: Different Measures of Soft Power</vt:lpstr>
      <vt:lpstr>Sensitivity Analysis</vt:lpstr>
      <vt:lpstr>PPML, with Dyadic FE added</vt:lpstr>
      <vt:lpstr>How Big is the Trump Effect on Exports?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Trump and Trade</dc:title>
  <dc:creator>Andrew Rose</dc:creator>
  <cp:lastModifiedBy>Andrew Rose</cp:lastModifiedBy>
  <cp:revision>127</cp:revision>
  <dcterms:created xsi:type="dcterms:W3CDTF">2018-08-13T07:01:04Z</dcterms:created>
  <dcterms:modified xsi:type="dcterms:W3CDTF">2019-02-04T20:50:46Z</dcterms:modified>
</cp:coreProperties>
</file>