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305" r:id="rId4"/>
    <p:sldId id="302" r:id="rId5"/>
    <p:sldId id="258" r:id="rId6"/>
    <p:sldId id="259" r:id="rId7"/>
    <p:sldId id="260" r:id="rId8"/>
    <p:sldId id="306" r:id="rId9"/>
    <p:sldId id="30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>
      <p:cViewPr>
        <p:scale>
          <a:sx n="62" d="100"/>
          <a:sy n="62" d="100"/>
        </p:scale>
        <p:origin x="5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7DC7D-B8CE-43B8-A584-8DD1FFB8D69F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10ACD-7F96-4FAD-86C8-06DE54DCC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2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9502-C1D5-47A6-8151-99691454F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1831C7-338E-4CA4-8E9C-05B26DE38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AF8CA-C285-4613-82D2-077B9B72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9D8F-3240-4A85-B381-AA6B8C345D85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382EB-68E0-4BA2-AEDF-96C5BCBEE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5689D-179C-489E-9D71-9AAB0FB4F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2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3E7D4-0BCB-4A43-98FA-61B9055FD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B1D3E0-6FC0-459F-8A73-A72221A3E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E13BA-D5D0-4EE2-902B-83F3D12A3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1EDC-6B1B-4CC1-A4C4-94BBB04E67BA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B87D6-75DB-4DC1-A800-5AB90F226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A2287-BEB2-44BD-B643-F621A63D2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1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ADE42C-01BD-41C4-B75B-1BD1F40E60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7C0CC-D130-4194-961B-EFA5890A9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A3DE9-CC21-453E-85BF-EAC323601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741A5-99EE-4E29-8FD0-F879BFDCC460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89CDF-3155-48A2-B409-0D24FF57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D3447-7C2E-4C4F-A987-CB7AB84F5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4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CFD48-2EAA-4278-9E33-675692C9C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3EC5C-5A3F-4C71-ADDE-175CC5D20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BD561-DD13-4889-BD83-6B044A256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E8EC-BB5D-4B6D-B1D4-0C0A62E7F154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6DCB9-D02C-496E-A326-936FA9457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5FD15-DE24-441D-ABCC-8B42452E5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3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F44F1-B130-4109-8E4A-1D2B4ED9A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A9A2D-7481-48AA-A488-9C1355234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2DAAE-B20C-4E98-BF20-06B58562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3B2B6-35D9-4671-B88E-CB15CD5FCCB6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7691E-8E3B-4DDC-9FCC-420B10637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F913A-B593-408A-AF12-926BF7A73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6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4BF91-B1A8-4BCE-9ECF-B987C444E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1683E-A4D1-40A0-9E53-349AB1D16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7BDF2-D138-4D46-B2F1-C0E0A9BA7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CD515-B639-4DA8-87C9-FB23E51BA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149C-84A6-466E-BC5C-11C08A02F954}" type="datetime1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6656F-C2FA-4BC7-99E5-C1207341E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B53E1-A295-470F-9757-2039CE471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9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A5C88-D8F0-498D-A262-F91E2DCCA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74F5B-0602-4B69-B129-C64EE6DE4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22B3D-90AD-438C-BDF4-BB9A64094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41F8D7-0B7D-4DCB-B6C8-9F986F6DC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2FD393-72F2-4658-BF87-CD79EDB332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4B1F42-4D3F-476E-B9AF-7F5B3A6F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0D40-B830-4883-9315-62375C55DA3C}" type="datetime1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65B3CD-3C5B-44EC-B447-098E9FC5C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F952C6-9BE9-4D2D-90D4-927E4B67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8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6492-AF20-497B-AAB6-2D0E675F8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9A1B25-1C78-4CEC-AFD4-A1F33D21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12AE-9D11-4E55-9826-5EF5004C52DC}" type="datetime1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48AD0E-6B17-4700-BDD1-49031EB87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73AD75-9CCB-4A51-8E34-F810C794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2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7105FC-3334-45AE-A8AC-891F34E2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FCD-9265-4059-83D0-2931E7D37734}" type="datetime1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8A4DC-DC6C-4236-9CBC-9D54E3170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5B065-D0BC-435D-ACD4-9855B679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A12B1-333D-476C-BDBE-BE87DAE1E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D9A96-C63E-48AE-8223-DD4629672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669F-35CB-4587-95A7-D55AE5712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9A802-215A-49F8-9943-1E4B9B55B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4DAF-812B-436B-B03F-4F248A575943}" type="datetime1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8F606-651D-42AC-B8E7-E8E3B34EB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5726D-ADAA-45B5-81E3-8A4E37063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5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99476-C98E-4026-9552-A0EE6D6CB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D38F4-9240-4A61-BFE9-EB5C1FD035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BE5A8B-7C10-4C3B-B61F-46DF63C8D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0546E-62EF-436A-92AD-401ADB553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E497-203E-42CE-A174-6B80B1F3F462}" type="datetime1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35598-CD5A-4479-9522-E7FF10910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FE403-A7D8-4F10-BA69-9E5B85C4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58DE02-A636-4B56-B7BE-FFE57CBEA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2812-4B28-48CD-A79A-56AD2BD79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5F4CB-9EAD-483F-84DF-BC1A36F8C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D8F22-2689-4BCB-9C3B-F6CB399A2544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31284-B6F7-4541-BD96-8ABA388AFF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ADB Policy Forum: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66C22-229C-4C9B-AE74-27147D7FB6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B2AA9-5678-43B9-AE7F-ECDF7360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0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29549-7B2B-4B6E-946D-DEE485ED8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775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Comments on Regional Responses to Protectionism and Financial Instability Triggered by US Monetary Tightening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6B89DF-6146-48E4-B6A9-B8F31B260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29050"/>
            <a:ext cx="9144000" cy="1655762"/>
          </a:xfrm>
        </p:spPr>
        <p:txBody>
          <a:bodyPr/>
          <a:lstStyle/>
          <a:p>
            <a:r>
              <a:rPr lang="en-US" dirty="0"/>
              <a:t>Andrew K Rose</a:t>
            </a:r>
          </a:p>
          <a:p>
            <a:r>
              <a:rPr lang="en-US" dirty="0"/>
              <a:t>Berkeley-Haas</a:t>
            </a:r>
          </a:p>
          <a:p>
            <a:r>
              <a:rPr lang="en-US" dirty="0"/>
              <a:t>ABFER, CEPR and NBER</a:t>
            </a:r>
          </a:p>
        </p:txBody>
      </p:sp>
    </p:spTree>
    <p:extLst>
      <p:ext uri="{BB962C8B-B14F-4D97-AF65-F5344CB8AC3E}">
        <p14:creationId xmlns:p14="http://schemas.microsoft.com/office/powerpoint/2010/main" val="565543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4AF5-5C63-42C3-948C-D20CF3F9D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Fear of Protectionism is Warranted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E8AB2-3BBE-48C8-868E-73F08F48A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Trump </a:t>
            </a:r>
            <a:r>
              <a:rPr lang="en-US" i="1" dirty="0"/>
              <a:t>really </a:t>
            </a:r>
            <a:r>
              <a:rPr lang="en-US" i="1" dirty="0" err="1"/>
              <a:t>REALLY</a:t>
            </a:r>
            <a:r>
              <a:rPr lang="en-US" i="1" dirty="0"/>
              <a:t> </a:t>
            </a:r>
            <a:r>
              <a:rPr lang="en-US" dirty="0"/>
              <a:t>cares about Trade</a:t>
            </a:r>
          </a:p>
          <a:p>
            <a:pPr lvl="0"/>
            <a:r>
              <a:rPr lang="en-US" dirty="0"/>
              <a:t>Reducing US bilateral trade deficits is the </a:t>
            </a:r>
            <a:r>
              <a:rPr lang="en-US" i="1" dirty="0"/>
              <a:t>one</a:t>
            </a:r>
            <a:r>
              <a:rPr lang="en-US" dirty="0"/>
              <a:t> national “issue” Trump has consistently cared about</a:t>
            </a:r>
          </a:p>
          <a:p>
            <a:pPr lvl="1"/>
            <a:r>
              <a:rPr lang="en-US" dirty="0"/>
              <a:t>“Other countries are taking advantage of us”</a:t>
            </a:r>
          </a:p>
          <a:p>
            <a:pPr lvl="1"/>
            <a:r>
              <a:rPr lang="en-US" dirty="0"/>
              <a:t>“The United States has trade deficits with many, many countries, and we cannot allow that to continue”</a:t>
            </a:r>
          </a:p>
          <a:p>
            <a:pPr lvl="1"/>
            <a:r>
              <a:rPr lang="en-US" dirty="0"/>
              <a:t>“Trade wars are good and easy to win”</a:t>
            </a:r>
          </a:p>
          <a:p>
            <a:pPr lvl="1"/>
            <a:r>
              <a:rPr lang="en-US" dirty="0"/>
              <a:t>US is being “ripped off so badly” and “losing billions”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8356C-5CFB-47EA-8136-9D6D4559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ADE91-60DF-444B-A961-5A57DA84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5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2885-846F-4A6E-80C1-A6D7D92A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Because … the Trade War </a:t>
            </a:r>
            <a:r>
              <a:rPr lang="en-US" i="1" dirty="0"/>
              <a:t>is </a:t>
            </a:r>
            <a:r>
              <a:rPr lang="en-US" dirty="0"/>
              <a:t>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C21-DB9E-4C35-BECD-6DF1BBCE9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Ironic that USA, creator of rules-based system, now undermining it</a:t>
            </a:r>
          </a:p>
          <a:p>
            <a:pPr lvl="1"/>
            <a:r>
              <a:rPr lang="en-US" dirty="0"/>
              <a:t>Violating old agreements raises geopolitical tension</a:t>
            </a:r>
          </a:p>
          <a:p>
            <a:pPr lvl="2"/>
            <a:r>
              <a:rPr lang="en-US" dirty="0"/>
              <a:t>Ex: Iran nuclear deal and Korean denuclearization</a:t>
            </a:r>
          </a:p>
          <a:p>
            <a:r>
              <a:rPr lang="en-US" dirty="0"/>
              <a:t>Also, ironic to have </a:t>
            </a:r>
            <a:r>
              <a:rPr lang="en-US" i="1" dirty="0"/>
              <a:t>any </a:t>
            </a:r>
            <a:r>
              <a:rPr lang="en-US" dirty="0"/>
              <a:t>focus on trade for US</a:t>
            </a:r>
          </a:p>
          <a:p>
            <a:pPr lvl="1"/>
            <a:r>
              <a:rPr lang="en-US" dirty="0"/>
              <a:t>Trade matters for employment, wages … but not that much</a:t>
            </a:r>
          </a:p>
          <a:p>
            <a:pPr lvl="2"/>
            <a:r>
              <a:rPr lang="en-US" dirty="0"/>
              <a:t>“China shock” well documented but finite and unusual</a:t>
            </a:r>
          </a:p>
          <a:p>
            <a:pPr lvl="2"/>
            <a:r>
              <a:rPr lang="en-US" dirty="0"/>
              <a:t>Consensus that automation matters much more over long periods of time</a:t>
            </a:r>
          </a:p>
          <a:p>
            <a:pPr lvl="1"/>
            <a:r>
              <a:rPr lang="en-US" dirty="0"/>
              <a:t>Trade just isn’t that important for US</a:t>
            </a:r>
          </a:p>
          <a:p>
            <a:pPr lvl="2"/>
            <a:r>
              <a:rPr lang="en-US" dirty="0"/>
              <a:t>Ordinarily, international is a backwater for American economists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E0044-29A7-4DC4-8D0E-34986630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F4242-C24D-4CE1-9ED0-E2C7C8077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8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2885-846F-4A6E-80C1-A6D7D92A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War,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C21-DB9E-4C35-BECD-6DF1BBCE9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Has it started already?</a:t>
            </a:r>
          </a:p>
          <a:p>
            <a:pPr lvl="1"/>
            <a:r>
              <a:rPr lang="en-US" dirty="0"/>
              <a:t>No </a:t>
            </a:r>
            <a:r>
              <a:rPr lang="en-US" i="1" dirty="0"/>
              <a:t>official</a:t>
            </a:r>
            <a:r>
              <a:rPr lang="en-US" dirty="0"/>
              <a:t> declaration; tariffs often raised/lowered</a:t>
            </a:r>
          </a:p>
          <a:p>
            <a:pPr lvl="1"/>
            <a:r>
              <a:rPr lang="en-US" dirty="0"/>
              <a:t>Trump’s steel/aluminum tariffs (Spring 2018), &lt;5% US imports</a:t>
            </a:r>
          </a:p>
          <a:p>
            <a:pPr lvl="2"/>
            <a:r>
              <a:rPr lang="en-US" dirty="0"/>
              <a:t>Has </a:t>
            </a:r>
            <a:r>
              <a:rPr lang="en-US" i="1" dirty="0"/>
              <a:t>not</a:t>
            </a:r>
            <a:r>
              <a:rPr lang="en-US" dirty="0"/>
              <a:t> exempted allies (Canada, EU, Mexico)</a:t>
            </a:r>
          </a:p>
          <a:p>
            <a:pPr lvl="2"/>
            <a:r>
              <a:rPr lang="en-US" dirty="0"/>
              <a:t>WTO ignored, national security rationalization (section 232) a new (low) first</a:t>
            </a:r>
          </a:p>
          <a:p>
            <a:pPr lvl="2"/>
            <a:r>
              <a:rPr lang="en-US" dirty="0"/>
              <a:t>Little stock market reaction as of now</a:t>
            </a:r>
          </a:p>
          <a:p>
            <a:pPr lvl="1"/>
            <a:r>
              <a:rPr lang="en-US" dirty="0"/>
              <a:t>Canada, EU, Mexico, China </a:t>
            </a:r>
            <a:r>
              <a:rPr lang="en-US" i="1" dirty="0"/>
              <a:t>have </a:t>
            </a:r>
            <a:r>
              <a:rPr lang="en-US" dirty="0"/>
              <a:t>retaliated to steel/aluminum tariffs</a:t>
            </a:r>
          </a:p>
          <a:p>
            <a:pPr lvl="2"/>
            <a:r>
              <a:rPr lang="en-US" dirty="0"/>
              <a:t>Trump threatening further retaliation … and more on European autos</a:t>
            </a:r>
          </a:p>
          <a:p>
            <a:pPr lvl="2"/>
            <a:r>
              <a:rPr lang="en-US" dirty="0"/>
              <a:t>Trump paying farmers for lost sales </a:t>
            </a:r>
          </a:p>
          <a:p>
            <a:pPr lvl="2"/>
            <a:r>
              <a:rPr lang="en-US" dirty="0"/>
              <a:t>China’s response calibrated, restrained thus far … but … spiraling escalation?</a:t>
            </a:r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E0044-29A7-4DC4-8D0E-34986630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F4242-C24D-4CE1-9ED0-E2C7C8077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0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C8D70-EB93-4B0E-A8F6-715E04D06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Trump has had a Large Negative Effect on Global and American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A615B-FBBE-4D24-816B-5485E55F9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Wrong-minded fixation on a) </a:t>
            </a:r>
            <a:r>
              <a:rPr lang="en-US" dirty="0">
                <a:solidFill>
                  <a:srgbClr val="FF0000"/>
                </a:solidFill>
              </a:rPr>
              <a:t>bilateral</a:t>
            </a:r>
            <a:r>
              <a:rPr lang="en-US" dirty="0"/>
              <a:t> b) </a:t>
            </a:r>
            <a:r>
              <a:rPr lang="en-US" dirty="0">
                <a:solidFill>
                  <a:srgbClr val="FF0000"/>
                </a:solidFill>
              </a:rPr>
              <a:t>deficits</a:t>
            </a:r>
            <a:r>
              <a:rPr lang="en-US" dirty="0"/>
              <a:t> in c) </a:t>
            </a:r>
            <a:r>
              <a:rPr lang="en-US" dirty="0">
                <a:solidFill>
                  <a:srgbClr val="FF0000"/>
                </a:solidFill>
              </a:rPr>
              <a:t>goods</a:t>
            </a:r>
          </a:p>
          <a:p>
            <a:r>
              <a:rPr lang="en-US" dirty="0"/>
              <a:t>Ignores economic and political benefits of trade, costs of protectionism, causes of aggregate deficit</a:t>
            </a:r>
          </a:p>
          <a:p>
            <a:r>
              <a:rPr lang="en-US" dirty="0"/>
              <a:t>Inducing retaliation and dollar appreciation</a:t>
            </a:r>
          </a:p>
          <a:p>
            <a:r>
              <a:rPr lang="en-US" dirty="0"/>
              <a:t>Undermining rules-based international order in trade (and security)</a:t>
            </a:r>
          </a:p>
          <a:p>
            <a:r>
              <a:rPr lang="en-US" dirty="0"/>
              <a:t>All </a:t>
            </a:r>
            <a:r>
              <a:rPr lang="en-US" i="1" dirty="0"/>
              <a:t>very</a:t>
            </a:r>
            <a:r>
              <a:rPr lang="en-US" dirty="0"/>
              <a:t> likely to continue/worsen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19AA7-C417-4CA3-9B6D-63C91A3C6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0E15C-AAA8-464A-900E-958C6C30F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0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E1377-BEA6-4B54-A7F1-B4A681D78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Trump’s Ironic Fixation with the Trade Deficit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64EC2-DA9C-43E5-B589-F570A7B1A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9319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Consensus view: Tariffs have minor macroeconomic effects, especially with floating exchange rates (which tend to offset)</a:t>
            </a:r>
          </a:p>
          <a:p>
            <a:pPr lvl="1"/>
            <a:r>
              <a:rPr lang="en-US" dirty="0"/>
              <a:t>Without changing savings or investment, protectionism can’t change current account</a:t>
            </a:r>
          </a:p>
          <a:p>
            <a:pPr lvl="1"/>
            <a:endParaRPr lang="en-US" sz="1400" dirty="0"/>
          </a:p>
          <a:p>
            <a:r>
              <a:rPr lang="en-US" dirty="0"/>
              <a:t>But … Bleak Outlook for US Current Account Improvement</a:t>
            </a:r>
          </a:p>
          <a:p>
            <a:pPr lvl="1"/>
            <a:r>
              <a:rPr lang="en-US" dirty="0"/>
              <a:t>American fiscal expansion pushing up US interest rates</a:t>
            </a:r>
          </a:p>
          <a:p>
            <a:pPr lvl="1"/>
            <a:r>
              <a:rPr lang="en-US" dirty="0"/>
              <a:t>Similarly, monetary tightening is also raising US rates</a:t>
            </a:r>
          </a:p>
          <a:p>
            <a:pPr lvl="1"/>
            <a:r>
              <a:rPr lang="en-US" dirty="0"/>
              <a:t>Both serve to attract capital inflows, appreciate US$</a:t>
            </a:r>
          </a:p>
          <a:p>
            <a:pPr lvl="2"/>
            <a:r>
              <a:rPr lang="en-US" dirty="0"/>
              <a:t>Appreciation of dollar, </a:t>
            </a:r>
            <a:r>
              <a:rPr lang="en-US" i="1" dirty="0"/>
              <a:t>worsening</a:t>
            </a:r>
            <a:r>
              <a:rPr lang="en-US" dirty="0"/>
              <a:t> of US current account seems likely</a:t>
            </a:r>
          </a:p>
          <a:p>
            <a:pPr lvl="2"/>
            <a:r>
              <a:rPr lang="en-US" dirty="0"/>
              <a:t>Will affect all countries in American sphere of financial influence – especially developing and emerging markets in Latin America, Caribbean, Asia-Pacific</a:t>
            </a:r>
          </a:p>
          <a:p>
            <a:pPr lvl="2"/>
            <a:r>
              <a:rPr lang="en-US" dirty="0"/>
              <a:t>Trump concern with current account deficit (≡ Savings – Investment) means that savings should </a:t>
            </a:r>
            <a:r>
              <a:rPr lang="en-US" i="1" dirty="0"/>
              <a:t>rise</a:t>
            </a:r>
            <a:r>
              <a:rPr lang="en-US" dirty="0"/>
              <a:t> not fall to lower current account deficit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7BD586-B824-4C8F-BD80-9141A0CFB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F67C9-6BFA-4C49-A3F5-80BCF25B8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2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2FACE-6003-4B5E-9E24-51FE3D88C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Role of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8B51B-A732-41CD-B755-5879316A7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Traditionally the Underwriter of Global Rules-Based Behavior in Trade and Security</a:t>
            </a:r>
          </a:p>
          <a:p>
            <a:pPr lvl="1"/>
            <a:r>
              <a:rPr lang="en-US" dirty="0"/>
              <a:t>More often responding to, not </a:t>
            </a:r>
            <a:r>
              <a:rPr lang="en-US" i="1" dirty="0"/>
              <a:t>causing</a:t>
            </a:r>
            <a:r>
              <a:rPr lang="en-US" dirty="0"/>
              <a:t> the problems</a:t>
            </a:r>
          </a:p>
          <a:p>
            <a:r>
              <a:rPr lang="en-US" dirty="0"/>
              <a:t>Very special role of US$ (Prasad) as a currency of choice for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Trade invoicing (Gopinath)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Official reserves (BIS)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Private Debt issuance: Banks, Corporations</a:t>
            </a:r>
          </a:p>
          <a:p>
            <a:r>
              <a:rPr lang="en-US" dirty="0"/>
              <a:t>Which Means …</a:t>
            </a:r>
          </a:p>
          <a:p>
            <a:pPr lvl="1"/>
            <a:r>
              <a:rPr lang="en-US" dirty="0"/>
              <a:t>Resulting currency mismatch implies US$ appreciation and access to US markets often leads to problems in developing countries (Shin … Turkey!)</a:t>
            </a:r>
          </a:p>
          <a:p>
            <a:pPr lvl="1"/>
            <a:r>
              <a:rPr lang="en-US" dirty="0"/>
              <a:t>Generator of Rey’s “Global Financial Cycle”</a:t>
            </a:r>
          </a:p>
          <a:p>
            <a:pPr lvl="1"/>
            <a:r>
              <a:rPr lang="en-US" dirty="0"/>
              <a:t>Issuing “safe assets” delivers “exorbitant privilege” (UIP deviations)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7E51B-D4D4-4DE5-9DA7-2C747CD5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19B61-2C69-4D6A-8FDB-8D2E27146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4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42BDA-D78F-45F5-BDEA-DCEFEB266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be Prepared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44BF1-FF76-41AC-8FDF-F51266DE1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US$ appreciation and an American-lead trade war likely</a:t>
            </a:r>
          </a:p>
          <a:p>
            <a:r>
              <a:rPr lang="en-US" dirty="0"/>
              <a:t>Potential Responses?</a:t>
            </a:r>
          </a:p>
          <a:p>
            <a:endParaRPr lang="en-US" dirty="0"/>
          </a:p>
          <a:p>
            <a:r>
              <a:rPr lang="en-US" dirty="0"/>
              <a:t>First Business: Know Yourself</a:t>
            </a:r>
          </a:p>
          <a:p>
            <a:pPr lvl="1"/>
            <a:r>
              <a:rPr lang="en-US" dirty="0"/>
              <a:t>Currency (US$) mis-match important</a:t>
            </a:r>
          </a:p>
          <a:p>
            <a:pPr lvl="1"/>
            <a:r>
              <a:rPr lang="en-US" dirty="0"/>
              <a:t>US$ appreciation eases the burden for exporters … eventually</a:t>
            </a:r>
          </a:p>
          <a:p>
            <a:pPr lvl="1"/>
            <a:r>
              <a:rPr lang="en-US" dirty="0"/>
              <a:t>But makes debt repayment much more burdensome</a:t>
            </a:r>
          </a:p>
          <a:p>
            <a:pPr lvl="1"/>
            <a:r>
              <a:rPr lang="en-US" dirty="0"/>
              <a:t>First task: take stock!  Information on dollar liabilities</a:t>
            </a:r>
          </a:p>
          <a:p>
            <a:pPr lvl="2"/>
            <a:r>
              <a:rPr lang="en-US" dirty="0"/>
              <a:t>Not just banking sector; corporates and households too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DFB08-A1D5-4449-BF44-88A5186FD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96F3A2-1F5F-4EC7-9F18-6F80651BF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8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A7F21-294A-4999-ABDF-F2168E2F2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C7776-69F8-4E8F-86C2-BEF25D6EB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face of US$ mis-match</a:t>
            </a:r>
          </a:p>
          <a:p>
            <a:pPr lvl="1"/>
            <a:r>
              <a:rPr lang="en-US" dirty="0"/>
              <a:t>Be prepared to defend the exchange rate in case of panic (fear of floating)</a:t>
            </a:r>
          </a:p>
          <a:p>
            <a:pPr lvl="1"/>
            <a:r>
              <a:rPr lang="en-US" dirty="0"/>
              <a:t>Few substitutes for international reserves (not an issue in much of Asia)</a:t>
            </a:r>
          </a:p>
          <a:p>
            <a:pPr lvl="2"/>
            <a:r>
              <a:rPr lang="en-US" dirty="0"/>
              <a:t>Renew/review swap-lines … especially with Fed</a:t>
            </a:r>
          </a:p>
          <a:p>
            <a:pPr lvl="1"/>
            <a:r>
              <a:rPr lang="en-US" i="1" dirty="0"/>
              <a:t>Use</a:t>
            </a:r>
            <a:r>
              <a:rPr lang="en-US" dirty="0"/>
              <a:t> the flexibility of the exchange rate</a:t>
            </a:r>
          </a:p>
          <a:p>
            <a:pPr lvl="2"/>
            <a:r>
              <a:rPr lang="en-US" i="1" dirty="0"/>
              <a:t>Many </a:t>
            </a:r>
            <a:r>
              <a:rPr lang="en-US" dirty="0"/>
              <a:t>Asians maintain Inflation Targeting, key to confidence</a:t>
            </a:r>
          </a:p>
          <a:p>
            <a:pPr lvl="1"/>
            <a:r>
              <a:rPr lang="en-US" i="1" dirty="0"/>
              <a:t>Be prepared to do unusual things</a:t>
            </a:r>
            <a:endParaRPr lang="en-US" dirty="0"/>
          </a:p>
          <a:p>
            <a:pPr lvl="2"/>
            <a:r>
              <a:rPr lang="en-US" dirty="0"/>
              <a:t>IMF: had “good” Global Financial Crisis, learned the lessons from 1997-98</a:t>
            </a:r>
          </a:p>
          <a:p>
            <a:pPr lvl="2"/>
            <a:r>
              <a:rPr lang="en-US" dirty="0"/>
              <a:t>Temporary capital controls no longer out of the policy mix</a:t>
            </a:r>
          </a:p>
          <a:p>
            <a:pPr lvl="1"/>
            <a:r>
              <a:rPr lang="en-US" dirty="0"/>
              <a:t>Creating Fiscal Space a longer-term objective</a:t>
            </a:r>
          </a:p>
          <a:p>
            <a:r>
              <a:rPr lang="en-US" dirty="0"/>
              <a:t>Without currency mis-matches, fewer problems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BC2C64-DE18-47A9-9E03-20CDF8D7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ADB Policy Forum: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177FD-F774-4A74-B9B6-38B9A1B3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AA9-5678-43B9-AE7F-ECDF73606A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7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825</Words>
  <Application>Microsoft Office PowerPoint</Application>
  <PresentationFormat>Widescreen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Comments on Regional Responses to Protectionism and Financial Instability Triggered by US Monetary Tightening</vt:lpstr>
      <vt:lpstr>The Fear of Protectionism is Warranted</vt:lpstr>
      <vt:lpstr>Because … the Trade War is Here</vt:lpstr>
      <vt:lpstr>Trade War, continued</vt:lpstr>
      <vt:lpstr>Trump has had a Large Negative Effect on Global and American Trade</vt:lpstr>
      <vt:lpstr>Trump’s Ironic Fixation with the Trade Deficit</vt:lpstr>
      <vt:lpstr>Special Role of US</vt:lpstr>
      <vt:lpstr>How to be Prepared</vt:lpstr>
      <vt:lpstr>Responses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Regional Responses to Protectionism and Financial Instability Triggered by US Monetary Tightening</dc:title>
  <dc:creator>Andrew Rose</dc:creator>
  <cp:lastModifiedBy>Andrew Rose</cp:lastModifiedBy>
  <cp:revision>33</cp:revision>
  <dcterms:created xsi:type="dcterms:W3CDTF">2018-08-16T05:27:33Z</dcterms:created>
  <dcterms:modified xsi:type="dcterms:W3CDTF">2018-08-16T06:58:44Z</dcterms:modified>
</cp:coreProperties>
</file>