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1"/>
  </p:notes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70" r:id="rId14"/>
    <p:sldId id="268" r:id="rId15"/>
    <p:sldId id="272" r:id="rId16"/>
    <p:sldId id="273" r:id="rId17"/>
    <p:sldId id="271" r:id="rId18"/>
    <p:sldId id="275" r:id="rId19"/>
    <p:sldId id="278" r:id="rId20"/>
    <p:sldId id="277" r:id="rId21"/>
    <p:sldId id="279" r:id="rId22"/>
    <p:sldId id="276" r:id="rId23"/>
    <p:sldId id="280" r:id="rId24"/>
    <p:sldId id="281" r:id="rId25"/>
    <p:sldId id="282" r:id="rId26"/>
    <p:sldId id="283" r:id="rId27"/>
    <p:sldId id="284" r:id="rId28"/>
    <p:sldId id="285" r:id="rId29"/>
    <p:sldId id="286" r:id="rId30"/>
    <p:sldId id="293" r:id="rId31"/>
    <p:sldId id="287" r:id="rId32"/>
    <p:sldId id="294" r:id="rId33"/>
    <p:sldId id="290" r:id="rId34"/>
    <p:sldId id="289" r:id="rId35"/>
    <p:sldId id="288" r:id="rId36"/>
    <p:sldId id="295" r:id="rId37"/>
    <p:sldId id="292" r:id="rId38"/>
    <p:sldId id="296"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60"/>
  </p:normalViewPr>
  <p:slideViewPr>
    <p:cSldViewPr snapToGrid="0">
      <p:cViewPr varScale="1">
        <p:scale>
          <a:sx n="58" d="100"/>
          <a:sy n="58" d="100"/>
        </p:scale>
        <p:origin x="7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B5CAD-B81E-48BE-9D0E-6A8FDAF99306}" type="datetimeFigureOut">
              <a:rPr lang="en-US" smtClean="0"/>
              <a:t>5/5/2017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120E4-0EDD-4F83-B836-497363F73FAF}" type="slidenum">
              <a:rPr lang="en-US" smtClean="0"/>
              <a:t>‹#›</a:t>
            </a:fld>
            <a:endParaRPr lang="en-US" dirty="0"/>
          </a:p>
        </p:txBody>
      </p:sp>
    </p:spTree>
    <p:extLst>
      <p:ext uri="{BB962C8B-B14F-4D97-AF65-F5344CB8AC3E}">
        <p14:creationId xmlns:p14="http://schemas.microsoft.com/office/powerpoint/2010/main" val="3728840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120E4-0EDD-4F83-B836-497363F73FAF}" type="slidenum">
              <a:rPr lang="en-US" smtClean="0"/>
              <a:t>1</a:t>
            </a:fld>
            <a:endParaRPr lang="en-US" dirty="0"/>
          </a:p>
        </p:txBody>
      </p:sp>
    </p:spTree>
    <p:extLst>
      <p:ext uri="{BB962C8B-B14F-4D97-AF65-F5344CB8AC3E}">
        <p14:creationId xmlns:p14="http://schemas.microsoft.com/office/powerpoint/2010/main" val="607896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9BE40A-DD2B-41D7-9F3E-26398EBFE16F}"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6" name="Slide Number Placeholder 5"/>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3082831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117BE-1735-4B9E-A426-86B60B1E7EEF}"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6" name="Slide Number Placeholder 5"/>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95554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755D55-BEE0-424F-BED4-5613BB4975F8}"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6" name="Slide Number Placeholder 5"/>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350126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86CDB-F12B-4AFD-966C-54A40C996E17}"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6" name="Slide Number Placeholder 5"/>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175330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E7412-A219-4931-B36D-3B84AB85B29F}"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6" name="Slide Number Placeholder 5"/>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332969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4494B4-CDC6-4710-A979-0E32FFD4FB1E}" type="datetime1">
              <a:rPr lang="en-US" smtClean="0"/>
              <a:t>5/5/2017</a:t>
            </a:fld>
            <a:endParaRPr lang="en-US" dirty="0"/>
          </a:p>
        </p:txBody>
      </p:sp>
      <p:sp>
        <p:nvSpPr>
          <p:cNvPr id="6" name="Footer Placeholder 5"/>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7" name="Slide Number Placeholder 6"/>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248404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700474-FA64-46EF-A771-5230C890B6B0}" type="datetime1">
              <a:rPr lang="en-US" smtClean="0"/>
              <a:t>5/5/2017</a:t>
            </a:fld>
            <a:endParaRPr lang="en-US" dirty="0"/>
          </a:p>
        </p:txBody>
      </p:sp>
      <p:sp>
        <p:nvSpPr>
          <p:cNvPr id="8" name="Footer Placeholder 7"/>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9" name="Slide Number Placeholder 8"/>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2026969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611C2-F8FC-47AE-8B1C-31051D4EED9F}" type="datetime1">
              <a:rPr lang="en-US" smtClean="0"/>
              <a:t>5/5/2017</a:t>
            </a:fld>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97155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53CD8-E9D7-4442-BEBA-1AEFB14B1612}" type="datetime1">
              <a:rPr lang="en-US" smtClean="0"/>
              <a:t>5/5/2017</a:t>
            </a:fld>
            <a:endParaRPr lang="en-US" dirty="0"/>
          </a:p>
        </p:txBody>
      </p:sp>
      <p:sp>
        <p:nvSpPr>
          <p:cNvPr id="3" name="Footer Placeholder 2"/>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4" name="Slide Number Placeholder 3"/>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211367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E805E-8F32-46A0-A5B6-1D4BF03432D0}" type="datetime1">
              <a:rPr lang="en-US" smtClean="0"/>
              <a:t>5/5/2017</a:t>
            </a:fld>
            <a:endParaRPr lang="en-US" dirty="0"/>
          </a:p>
        </p:txBody>
      </p:sp>
      <p:sp>
        <p:nvSpPr>
          <p:cNvPr id="6" name="Footer Placeholder 5"/>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7" name="Slide Number Placeholder 6"/>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187052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B9E4E-C999-4C37-A3EA-3415A429093E}" type="datetime1">
              <a:rPr lang="en-US" smtClean="0"/>
              <a:t>5/5/2017</a:t>
            </a:fld>
            <a:endParaRPr lang="en-US" dirty="0"/>
          </a:p>
        </p:txBody>
      </p:sp>
      <p:sp>
        <p:nvSpPr>
          <p:cNvPr id="6" name="Footer Placeholder 5"/>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7" name="Slide Number Placeholder 6"/>
          <p:cNvSpPr>
            <a:spLocks noGrp="1"/>
          </p:cNvSpPr>
          <p:nvPr>
            <p:ph type="sldNum" sz="quarter" idx="12"/>
          </p:nvPr>
        </p:nvSpPr>
        <p:spPr/>
        <p:txBody>
          <a:bodyPr/>
          <a:lstStyle/>
          <a:p>
            <a:fld id="{C8F1F9CB-4E6C-471E-9D7F-7A6C9C9AF95B}" type="slidenum">
              <a:rPr lang="en-US" smtClean="0"/>
              <a:t>‹#›</a:t>
            </a:fld>
            <a:endParaRPr lang="en-US" dirty="0"/>
          </a:p>
        </p:txBody>
      </p:sp>
    </p:spTree>
    <p:extLst>
      <p:ext uri="{BB962C8B-B14F-4D97-AF65-F5344CB8AC3E}">
        <p14:creationId xmlns:p14="http://schemas.microsoft.com/office/powerpoint/2010/main" val="1085351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25393-97CD-4D7C-A5AD-771C7F1B1DF3}" type="datetime1">
              <a:rPr lang="en-US" smtClean="0"/>
              <a:t>5/5/2017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Rose: Peripheral Effects of Center-Country Monetary Policy</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1F9CB-4E6C-471E-9D7F-7A6C9C9AF95B}" type="slidenum">
              <a:rPr lang="en-US" smtClean="0"/>
              <a:t>‹#›</a:t>
            </a:fld>
            <a:endParaRPr lang="en-US" dirty="0"/>
          </a:p>
        </p:txBody>
      </p:sp>
    </p:spTree>
    <p:extLst>
      <p:ext uri="{BB962C8B-B14F-4D97-AF65-F5344CB8AC3E}">
        <p14:creationId xmlns:p14="http://schemas.microsoft.com/office/powerpoint/2010/main" val="427080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Spillovers or Scapegoats?</a:t>
            </a:r>
            <a:br>
              <a:rPr lang="en-US" dirty="0" smtClean="0"/>
            </a:br>
            <a:r>
              <a:rPr lang="en-US" dirty="0" smtClean="0"/>
              <a:t>Why Small Countries Should Not Fear Center-Country Monetary and Financial Policy</a:t>
            </a:r>
            <a:endParaRPr lang="en-US" dirty="0"/>
          </a:p>
        </p:txBody>
      </p:sp>
      <p:sp>
        <p:nvSpPr>
          <p:cNvPr id="3" name="Subtitle 2"/>
          <p:cNvSpPr>
            <a:spLocks noGrp="1"/>
          </p:cNvSpPr>
          <p:nvPr>
            <p:ph type="subTitle" idx="1"/>
          </p:nvPr>
        </p:nvSpPr>
        <p:spPr/>
        <p:txBody>
          <a:bodyPr>
            <a:normAutofit/>
          </a:bodyPr>
          <a:lstStyle/>
          <a:p>
            <a:r>
              <a:rPr lang="en-US" sz="4400" dirty="0" smtClean="0"/>
              <a:t>Andrew K. Rose</a:t>
            </a:r>
          </a:p>
          <a:p>
            <a:r>
              <a:rPr lang="en-US" sz="4400" dirty="0" smtClean="0"/>
              <a:t>Berkeley-Haas, ABFER, CEPR and NBER</a:t>
            </a:r>
            <a:endParaRPr lang="en-US" sz="4400"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a:t>
            </a:fld>
            <a:endParaRPr lang="en-US" dirty="0"/>
          </a:p>
        </p:txBody>
      </p:sp>
    </p:spTree>
    <p:extLst>
      <p:ext uri="{BB962C8B-B14F-4D97-AF65-F5344CB8AC3E}">
        <p14:creationId xmlns:p14="http://schemas.microsoft.com/office/powerpoint/2010/main" val="3433971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i="1" dirty="0" smtClean="0"/>
              <a:t>Not </a:t>
            </a:r>
            <a:r>
              <a:rPr lang="en-US" dirty="0" smtClean="0"/>
              <a:t>estimating effect of (ex) QE1 on American exports</a:t>
            </a:r>
          </a:p>
          <a:p>
            <a:pPr lvl="1"/>
            <a:r>
              <a:rPr lang="en-US" dirty="0" smtClean="0"/>
              <a:t>All common “monadic” effects absorbed in FE</a:t>
            </a:r>
          </a:p>
          <a:p>
            <a:pPr lvl="2"/>
            <a:r>
              <a:rPr lang="en-US" dirty="0" smtClean="0"/>
              <a:t>Likely causes of UMP (stimulate insufficient American demand …)</a:t>
            </a:r>
          </a:p>
          <a:p>
            <a:pPr lvl="1"/>
            <a:r>
              <a:rPr lang="en-US" dirty="0" smtClean="0"/>
              <a:t>Rather: estimating </a:t>
            </a:r>
            <a:r>
              <a:rPr lang="en-US" i="1" dirty="0" smtClean="0"/>
              <a:t>additional </a:t>
            </a:r>
            <a:r>
              <a:rPr lang="en-US" dirty="0" smtClean="0"/>
              <a:t>effect of UMP by exporter on an importer not engaged in UMP</a:t>
            </a:r>
          </a:p>
          <a:p>
            <a:r>
              <a:rPr lang="en-US" dirty="0" smtClean="0">
                <a:sym typeface="Symbol" panose="05050102010706020507" pitchFamily="18" charset="2"/>
              </a:rPr>
              <a:t> is effect of current war by a particular belligerent on particular defenders, </a:t>
            </a:r>
            <a:r>
              <a:rPr lang="en-US" i="1" dirty="0" smtClean="0">
                <a:sym typeface="Symbol" panose="05050102010706020507" pitchFamily="18" charset="2"/>
              </a:rPr>
              <a:t>after</a:t>
            </a:r>
            <a:r>
              <a:rPr lang="en-US" dirty="0" smtClean="0">
                <a:sym typeface="Symbol" panose="05050102010706020507" pitchFamily="18" charset="2"/>
              </a:rPr>
              <a:t> sweeping out effect of war on belligerent.</a:t>
            </a: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10</a:t>
            </a:fld>
            <a:endParaRPr lang="en-US" dirty="0"/>
          </a:p>
        </p:txBody>
      </p:sp>
    </p:spTree>
    <p:extLst>
      <p:ext uri="{BB962C8B-B14F-4D97-AF65-F5344CB8AC3E}">
        <p14:creationId xmlns:p14="http://schemas.microsoft.com/office/powerpoint/2010/main" val="4003519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Unconventional Monetary Policy Measures</a:t>
            </a:r>
            <a:endParaRPr lang="en-US" dirty="0"/>
          </a:p>
        </p:txBody>
      </p:sp>
      <p:sp>
        <p:nvSpPr>
          <p:cNvPr id="3" name="Content Placeholder 2"/>
          <p:cNvSpPr>
            <a:spLocks noGrp="1"/>
          </p:cNvSpPr>
          <p:nvPr>
            <p:ph idx="1"/>
          </p:nvPr>
        </p:nvSpPr>
        <p:spPr/>
        <p:txBody>
          <a:bodyPr/>
          <a:lstStyle/>
          <a:p>
            <a:r>
              <a:rPr lang="en-US" dirty="0" smtClean="0"/>
              <a:t>Quantitative Easing</a:t>
            </a:r>
          </a:p>
          <a:p>
            <a:pPr lvl="1"/>
            <a:r>
              <a:rPr lang="en-US" dirty="0" smtClean="0"/>
              <a:t>1 for any quarter where CB engages in balance sheet operations, 0 ow (flows)</a:t>
            </a:r>
          </a:p>
          <a:p>
            <a:pPr lvl="1"/>
            <a:r>
              <a:rPr lang="en-US" dirty="0" smtClean="0"/>
              <a:t>Variant with outstanding assets on balance sheet (stocks)</a:t>
            </a:r>
          </a:p>
          <a:p>
            <a:r>
              <a:rPr lang="en-US" dirty="0" smtClean="0"/>
              <a:t>Negative Nominal Interest Rates</a:t>
            </a:r>
          </a:p>
          <a:p>
            <a:pPr lvl="1"/>
            <a:r>
              <a:rPr lang="en-US" dirty="0" smtClean="0"/>
              <a:t>1 for any quarter with negative market rates, 0 ow</a:t>
            </a:r>
          </a:p>
          <a:p>
            <a:pPr lvl="1"/>
            <a:r>
              <a:rPr lang="en-US" dirty="0" smtClean="0"/>
              <a:t>Variant uses official policy (not market) rates</a:t>
            </a:r>
          </a:p>
          <a:p>
            <a:r>
              <a:rPr lang="en-US" dirty="0" smtClean="0"/>
              <a:t>Data from central bank websites</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11</a:t>
            </a:fld>
            <a:endParaRPr lang="en-US" dirty="0"/>
          </a:p>
        </p:txBody>
      </p:sp>
    </p:spTree>
    <p:extLst>
      <p:ext uri="{BB962C8B-B14F-4D97-AF65-F5344CB8AC3E}">
        <p14:creationId xmlns:p14="http://schemas.microsoft.com/office/powerpoint/2010/main" val="333468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Unconventional Monetary Policy thru 2016Q2</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8108745"/>
              </p:ext>
            </p:extLst>
          </p:nvPr>
        </p:nvGraphicFramePr>
        <p:xfrm>
          <a:off x="838200" y="1313411"/>
          <a:ext cx="10515600" cy="5042939"/>
        </p:xfrm>
        <a:graphic>
          <a:graphicData uri="http://schemas.openxmlformats.org/drawingml/2006/table">
            <a:tbl>
              <a:tblPr firstRow="1" bandRow="1">
                <a:tableStyleId>{5C22544A-7EE6-4342-B048-85BDC9FD1C3A}</a:tableStyleId>
              </a:tblPr>
              <a:tblGrid>
                <a:gridCol w="1805247">
                  <a:extLst>
                    <a:ext uri="{9D8B030D-6E8A-4147-A177-3AD203B41FA5}">
                      <a16:colId xmlns:a16="http://schemas.microsoft.com/office/drawing/2014/main" xmlns="" val="20000"/>
                    </a:ext>
                  </a:extLst>
                </a:gridCol>
                <a:gridCol w="4455622">
                  <a:extLst>
                    <a:ext uri="{9D8B030D-6E8A-4147-A177-3AD203B41FA5}">
                      <a16:colId xmlns:a16="http://schemas.microsoft.com/office/drawing/2014/main" xmlns="" val="20001"/>
                    </a:ext>
                  </a:extLst>
                </a:gridCol>
                <a:gridCol w="4254731">
                  <a:extLst>
                    <a:ext uri="{9D8B030D-6E8A-4147-A177-3AD203B41FA5}">
                      <a16:colId xmlns:a16="http://schemas.microsoft.com/office/drawing/2014/main" xmlns="" val="20002"/>
                    </a:ext>
                  </a:extLst>
                </a:gridCol>
              </a:tblGrid>
              <a:tr h="592859">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Quantitative Easing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Negative Nominal Interest Rates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USA, QE1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2008Q4-2010Q1</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1"/>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USA, QE2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2010Q4-2011Q2</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2"/>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USA, QE3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2012Q3-2014Q4</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3"/>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UK, QE1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2009Q1-2010Q1</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4"/>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UK, QE2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2011Q4-2012Q2</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5"/>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UK, QE3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2012Q3-2012Q4</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6"/>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Switzerland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2011Q3-</a:t>
                      </a:r>
                    </a:p>
                  </a:txBody>
                  <a:tcPr marL="68580" marR="68580" marT="0" marB="0"/>
                </a:tc>
                <a:extLst>
                  <a:ext uri="{0D108BD9-81ED-4DB2-BD59-A6C34878D82A}">
                    <a16:rowId xmlns:a16="http://schemas.microsoft.com/office/drawing/2014/main" xmlns="" val="10007"/>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Denmark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2012Q3-</a:t>
                      </a:r>
                    </a:p>
                  </a:txBody>
                  <a:tcPr marL="68580" marR="68580" marT="0" marB="0"/>
                </a:tc>
                <a:extLst>
                  <a:ext uri="{0D108BD9-81ED-4DB2-BD59-A6C34878D82A}">
                    <a16:rowId xmlns:a16="http://schemas.microsoft.com/office/drawing/2014/main" xmlns="" val="10008"/>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Sweden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2015Q1-</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2015Q1-</a:t>
                      </a:r>
                    </a:p>
                  </a:txBody>
                  <a:tcPr marL="68580" marR="68580" marT="0" marB="0"/>
                </a:tc>
                <a:extLst>
                  <a:ext uri="{0D108BD9-81ED-4DB2-BD59-A6C34878D82A}">
                    <a16:rowId xmlns:a16="http://schemas.microsoft.com/office/drawing/2014/main" xmlns="" val="10009"/>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Japan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2001Q1-2006Q1</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10"/>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Japan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2010Q4-</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2016Q1-</a:t>
                      </a:r>
                    </a:p>
                  </a:txBody>
                  <a:tcPr marL="68580" marR="68580" marT="0" marB="0"/>
                </a:tc>
                <a:extLst>
                  <a:ext uri="{0D108BD9-81ED-4DB2-BD59-A6C34878D82A}">
                    <a16:rowId xmlns:a16="http://schemas.microsoft.com/office/drawing/2014/main" xmlns="" val="10011"/>
                  </a:ext>
                </a:extLst>
              </a:tr>
              <a:tr h="370840">
                <a:tc>
                  <a:txBody>
                    <a:bodyPr/>
                    <a:lstStyle/>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EMU</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2015Q1-</a:t>
                      </a: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2014Q2-</a:t>
                      </a:r>
                    </a:p>
                  </a:txBody>
                  <a:tcPr marL="68580" marR="68580" marT="0" marB="0"/>
                </a:tc>
                <a:extLst>
                  <a:ext uri="{0D108BD9-81ED-4DB2-BD59-A6C34878D82A}">
                    <a16:rowId xmlns:a16="http://schemas.microsoft.com/office/drawing/2014/main" xmlns="" val="10012"/>
                  </a:ext>
                </a:extLst>
              </a:tr>
            </a:tbl>
          </a:graphicData>
        </a:graphic>
      </p:graphicFrame>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12</a:t>
            </a:fld>
            <a:endParaRPr lang="en-US" dirty="0"/>
          </a:p>
        </p:txBody>
      </p:sp>
    </p:spTree>
    <p:extLst>
      <p:ext uri="{BB962C8B-B14F-4D97-AF65-F5344CB8AC3E}">
        <p14:creationId xmlns:p14="http://schemas.microsoft.com/office/powerpoint/2010/main" val="484384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QE has small </a:t>
            </a:r>
            <a:r>
              <a:rPr lang="en-US" i="1" dirty="0" smtClean="0"/>
              <a:t>negative</a:t>
            </a:r>
            <a:r>
              <a:rPr lang="en-US" dirty="0" smtClean="0"/>
              <a:t> effect on exports, </a:t>
            </a:r>
            <a:r>
              <a:rPr lang="en-US" i="1" dirty="0" smtClean="0"/>
              <a:t>ceteris paribus</a:t>
            </a:r>
          </a:p>
          <a:p>
            <a:pPr lvl="1"/>
            <a:r>
              <a:rPr lang="en-US" dirty="0" smtClean="0"/>
              <a:t>Reduces exports ≈ 11%</a:t>
            </a:r>
          </a:p>
          <a:p>
            <a:pPr lvl="1"/>
            <a:r>
              <a:rPr lang="en-US" dirty="0" smtClean="0"/>
              <a:t>Statistically significant (|t statistic| &gt;5)</a:t>
            </a:r>
          </a:p>
          <a:p>
            <a:r>
              <a:rPr lang="en-US" dirty="0" smtClean="0"/>
              <a:t>Ditto NNIR</a:t>
            </a:r>
          </a:p>
          <a:p>
            <a:r>
              <a:rPr lang="en-US" dirty="0" smtClean="0"/>
              <a:t>Can’t reject hypothesis of equality (p-value ≈.7)</a:t>
            </a:r>
          </a:p>
          <a:p>
            <a:pPr lvl="1"/>
            <a:r>
              <a:rPr lang="en-US" dirty="0" smtClean="0"/>
              <a:t>Reduces effect to ≈6%</a:t>
            </a:r>
          </a:p>
          <a:p>
            <a:r>
              <a:rPr lang="en-US" dirty="0" smtClean="0"/>
              <a:t>(No effect of state-contingent forward guidance)</a:t>
            </a:r>
          </a:p>
          <a:p>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13</a:t>
            </a:fld>
            <a:endParaRPr lang="en-US" dirty="0"/>
          </a:p>
        </p:txBody>
      </p:sp>
    </p:spTree>
    <p:extLst>
      <p:ext uri="{BB962C8B-B14F-4D97-AF65-F5344CB8AC3E}">
        <p14:creationId xmlns:p14="http://schemas.microsoft.com/office/powerpoint/2010/main" val="278662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14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30396402"/>
              </p:ext>
            </p:extLst>
          </p:nvPr>
        </p:nvGraphicFramePr>
        <p:xfrm>
          <a:off x="1579419" y="393638"/>
          <a:ext cx="8402782" cy="5831599"/>
        </p:xfrm>
        <a:graphic>
          <a:graphicData uri="http://schemas.openxmlformats.org/drawingml/2006/table">
            <a:tbl>
              <a:tblPr firstRow="1" firstCol="1" bandRow="1">
                <a:tableStyleId>{5C22544A-7EE6-4342-B048-85BDC9FD1C3A}</a:tableStyleId>
              </a:tblPr>
              <a:tblGrid>
                <a:gridCol w="2424740">
                  <a:extLst>
                    <a:ext uri="{9D8B030D-6E8A-4147-A177-3AD203B41FA5}">
                      <a16:colId xmlns:a16="http://schemas.microsoft.com/office/drawing/2014/main" xmlns="" val="20000"/>
                    </a:ext>
                  </a:extLst>
                </a:gridCol>
                <a:gridCol w="1054532">
                  <a:extLst>
                    <a:ext uri="{9D8B030D-6E8A-4147-A177-3AD203B41FA5}">
                      <a16:colId xmlns:a16="http://schemas.microsoft.com/office/drawing/2014/main" xmlns="" val="20001"/>
                    </a:ext>
                  </a:extLst>
                </a:gridCol>
                <a:gridCol w="1641170">
                  <a:extLst>
                    <a:ext uri="{9D8B030D-6E8A-4147-A177-3AD203B41FA5}">
                      <a16:colId xmlns:a16="http://schemas.microsoft.com/office/drawing/2014/main" xmlns="" val="20002"/>
                    </a:ext>
                  </a:extLst>
                </a:gridCol>
                <a:gridCol w="1641170">
                  <a:extLst>
                    <a:ext uri="{9D8B030D-6E8A-4147-A177-3AD203B41FA5}">
                      <a16:colId xmlns:a16="http://schemas.microsoft.com/office/drawing/2014/main" xmlns="" val="20003"/>
                    </a:ext>
                  </a:extLst>
                </a:gridCol>
                <a:gridCol w="1641170">
                  <a:extLst>
                    <a:ext uri="{9D8B030D-6E8A-4147-A177-3AD203B41FA5}">
                      <a16:colId xmlns:a16="http://schemas.microsoft.com/office/drawing/2014/main" xmlns="" val="20004"/>
                    </a:ext>
                  </a:extLst>
                </a:gridCol>
              </a:tblGrid>
              <a:tr h="254458">
                <a:tc>
                  <a:txBody>
                    <a:bodyPr/>
                    <a:lstStyle/>
                    <a:p>
                      <a:pPr marL="0" marR="0">
                        <a:lnSpc>
                          <a:spcPct val="107000"/>
                        </a:lnSpc>
                        <a:spcBef>
                          <a:spcPts val="0"/>
                        </a:spcBef>
                        <a:spcAft>
                          <a:spcPts val="0"/>
                        </a:spcAft>
                        <a:tabLst>
                          <a:tab pos="904875" algn="l"/>
                        </a:tabLs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smtClean="0">
                          <a:effectLst/>
                          <a:latin typeface="+mn-lt"/>
                          <a:ea typeface="+mn-ea"/>
                          <a:cs typeface="+mn-cs"/>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763372">
                <a:tc>
                  <a:txBody>
                    <a:bodyPr/>
                    <a:lstStyle/>
                    <a:p>
                      <a:pPr marL="0" marR="0">
                        <a:lnSpc>
                          <a:spcPct val="107000"/>
                        </a:lnSpc>
                        <a:spcBef>
                          <a:spcPts val="0"/>
                        </a:spcBef>
                        <a:spcAft>
                          <a:spcPts val="0"/>
                        </a:spcAft>
                        <a:tabLst>
                          <a:tab pos="904875" algn="l"/>
                        </a:tabLst>
                      </a:pPr>
                      <a:r>
                        <a:rPr lang="en-US" sz="2400" dirty="0" smtClean="0">
                          <a:effectLst/>
                        </a:rPr>
                        <a:t>Exporter (not Imp) QE (2.4</a:t>
                      </a:r>
                      <a:r>
                        <a:rPr lang="en-U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-.11**</a:t>
                      </a:r>
                    </a:p>
                    <a:p>
                      <a:pPr marL="0" marR="0" algn="ctr">
                        <a:lnSpc>
                          <a:spcPct val="107000"/>
                        </a:lnSpc>
                        <a:spcBef>
                          <a:spcPts val="0"/>
                        </a:spcBef>
                        <a:spcAft>
                          <a:spcPts val="0"/>
                        </a:spcAft>
                      </a:pPr>
                      <a:r>
                        <a:rPr lang="en-US" sz="2400" dirty="0">
                          <a:effectLst/>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solidFill>
                            <a:srgbClr val="FF0000"/>
                          </a:solidFill>
                          <a:effectLst/>
                        </a:rPr>
                        <a:t>-.07**</a:t>
                      </a:r>
                    </a:p>
                    <a:p>
                      <a:pPr marL="0" marR="0" algn="ctr">
                        <a:lnSpc>
                          <a:spcPct val="107000"/>
                        </a:lnSpc>
                        <a:spcBef>
                          <a:spcPts val="0"/>
                        </a:spcBef>
                        <a:spcAft>
                          <a:spcPts val="0"/>
                        </a:spcAft>
                      </a:pPr>
                      <a:r>
                        <a:rPr lang="en-US" sz="2400" dirty="0">
                          <a:solidFill>
                            <a:srgbClr val="FF0000"/>
                          </a:solidFill>
                          <a:effectLst/>
                        </a:rPr>
                        <a:t>(.02)</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08914">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dirty="0" smtClean="0">
                          <a:effectLst/>
                        </a:rPr>
                        <a:t>Exporter (not Imp) NNIR (2.5%)</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smtClean="0">
                          <a:effectLst/>
                        </a:rPr>
                        <a:t>-.09**</a:t>
                      </a:r>
                    </a:p>
                    <a:p>
                      <a:pPr marL="0" marR="0" algn="ctr">
                        <a:lnSpc>
                          <a:spcPct val="107000"/>
                        </a:lnSpc>
                        <a:spcBef>
                          <a:spcPts val="0"/>
                        </a:spcBef>
                        <a:spcAft>
                          <a:spcPts val="0"/>
                        </a:spcAft>
                      </a:pPr>
                      <a:r>
                        <a:rPr lang="en-US" sz="2400" dirty="0" smtClean="0">
                          <a:effectLst/>
                        </a:rPr>
                        <a:t>(.02)</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smtClean="0">
                          <a:solidFill>
                            <a:srgbClr val="FF0000"/>
                          </a:solidFill>
                          <a:effectLst/>
                        </a:rPr>
                        <a:t>-.05*</a:t>
                      </a:r>
                    </a:p>
                    <a:p>
                      <a:pPr marL="0" marR="0" algn="ctr">
                        <a:lnSpc>
                          <a:spcPct val="107000"/>
                        </a:lnSpc>
                        <a:spcBef>
                          <a:spcPts val="0"/>
                        </a:spcBef>
                        <a:spcAft>
                          <a:spcPts val="0"/>
                        </a:spcAft>
                      </a:pPr>
                      <a:r>
                        <a:rPr lang="en-US" sz="2400" dirty="0" smtClean="0">
                          <a:solidFill>
                            <a:srgbClr val="FF0000"/>
                          </a:solidFill>
                          <a:effectLst/>
                        </a:rPr>
                        <a:t>(.02)</a:t>
                      </a:r>
                      <a:endParaRPr lang="en-US" sz="2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08914">
                <a:tc>
                  <a:txBody>
                    <a:bodyPr/>
                    <a:lstStyle/>
                    <a:p>
                      <a:pPr marL="0" marR="0">
                        <a:lnSpc>
                          <a:spcPct val="107000"/>
                        </a:lnSpc>
                        <a:spcBef>
                          <a:spcPts val="0"/>
                        </a:spcBef>
                        <a:spcAft>
                          <a:spcPts val="0"/>
                        </a:spcAft>
                      </a:pPr>
                      <a:r>
                        <a:rPr lang="en-US" sz="2400" dirty="0">
                          <a:effectLst/>
                        </a:rPr>
                        <a:t>Currency</a:t>
                      </a:r>
                    </a:p>
                    <a:p>
                      <a:pPr marL="0" marR="0">
                        <a:lnSpc>
                          <a:spcPct val="107000"/>
                        </a:lnSpc>
                        <a:spcBef>
                          <a:spcPts val="0"/>
                        </a:spcBef>
                        <a:spcAft>
                          <a:spcPts val="0"/>
                        </a:spcAft>
                      </a:pPr>
                      <a:r>
                        <a:rPr lang="en-US" sz="2400" dirty="0">
                          <a:effectLst/>
                        </a:rPr>
                        <a:t>Union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.35**</a:t>
                      </a:r>
                    </a:p>
                    <a:p>
                      <a:pPr marL="0" marR="0" algn="ctr">
                        <a:lnSpc>
                          <a:spcPct val="107000"/>
                        </a:lnSpc>
                        <a:spcBef>
                          <a:spcPts val="0"/>
                        </a:spcBef>
                        <a:spcAft>
                          <a:spcPts val="0"/>
                        </a:spcAft>
                      </a:pPr>
                      <a:r>
                        <a:rPr lang="en-US" sz="2400" dirty="0">
                          <a:effectLst/>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.33**</a:t>
                      </a:r>
                    </a:p>
                    <a:p>
                      <a:pPr marL="0" marR="0" algn="ctr">
                        <a:lnSpc>
                          <a:spcPct val="107000"/>
                        </a:lnSpc>
                        <a:spcBef>
                          <a:spcPts val="0"/>
                        </a:spcBef>
                        <a:spcAft>
                          <a:spcPts val="0"/>
                        </a:spcAft>
                      </a:pPr>
                      <a:r>
                        <a:rPr lang="en-US" sz="2400" dirty="0">
                          <a:effectLst/>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.32**</a:t>
                      </a:r>
                    </a:p>
                    <a:p>
                      <a:pPr marL="0" marR="0" algn="ctr">
                        <a:lnSpc>
                          <a:spcPct val="107000"/>
                        </a:lnSpc>
                        <a:spcBef>
                          <a:spcPts val="0"/>
                        </a:spcBef>
                        <a:spcAft>
                          <a:spcPts val="0"/>
                        </a:spcAft>
                      </a:pPr>
                      <a:r>
                        <a:rPr lang="en-US" sz="2400" dirty="0">
                          <a:effectLst/>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.32**</a:t>
                      </a:r>
                    </a:p>
                    <a:p>
                      <a:pPr marL="0" marR="0" algn="ctr">
                        <a:lnSpc>
                          <a:spcPct val="107000"/>
                        </a:lnSpc>
                        <a:spcBef>
                          <a:spcPts val="0"/>
                        </a:spcBef>
                        <a:spcAft>
                          <a:spcPts val="0"/>
                        </a:spcAft>
                      </a:pPr>
                      <a:r>
                        <a:rPr lang="en-US" sz="2400" dirty="0">
                          <a:effectLst/>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08914">
                <a:tc>
                  <a:txBody>
                    <a:bodyPr/>
                    <a:lstStyle/>
                    <a:p>
                      <a:pPr marL="0" marR="0">
                        <a:lnSpc>
                          <a:spcPct val="107000"/>
                        </a:lnSpc>
                        <a:spcBef>
                          <a:spcPts val="0"/>
                        </a:spcBef>
                        <a:spcAft>
                          <a:spcPts val="0"/>
                        </a:spcAft>
                      </a:pPr>
                      <a:r>
                        <a:rPr lang="en-US" sz="2400" dirty="0" smtClean="0">
                          <a:effectLst/>
                        </a:rPr>
                        <a:t>RTA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.04**</a:t>
                      </a:r>
                    </a:p>
                    <a:p>
                      <a:pPr marL="0" marR="0" algn="ctr">
                        <a:lnSpc>
                          <a:spcPct val="107000"/>
                        </a:lnSpc>
                        <a:spcBef>
                          <a:spcPts val="0"/>
                        </a:spcBef>
                        <a:spcAft>
                          <a:spcPts val="0"/>
                        </a:spcAft>
                      </a:pPr>
                      <a:r>
                        <a:rPr lang="en-US" sz="2400" dirty="0">
                          <a:effectLst/>
                        </a:rPr>
                        <a:t>(.01)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.04**</a:t>
                      </a:r>
                    </a:p>
                    <a:p>
                      <a:pPr marL="0" marR="0" algn="ctr">
                        <a:lnSpc>
                          <a:spcPct val="107000"/>
                        </a:lnSpc>
                        <a:spcBef>
                          <a:spcPts val="0"/>
                        </a:spcBef>
                        <a:spcAft>
                          <a:spcPts val="0"/>
                        </a:spcAft>
                      </a:pPr>
                      <a:r>
                        <a:rPr lang="en-US" sz="2400" dirty="0">
                          <a:effectLst/>
                        </a:rPr>
                        <a:t>(.01)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.04**</a:t>
                      </a:r>
                    </a:p>
                    <a:p>
                      <a:pPr marL="0" marR="0" algn="ctr">
                        <a:lnSpc>
                          <a:spcPct val="107000"/>
                        </a:lnSpc>
                        <a:spcBef>
                          <a:spcPts val="0"/>
                        </a:spcBef>
                        <a:spcAft>
                          <a:spcPts val="0"/>
                        </a:spcAft>
                      </a:pPr>
                      <a:r>
                        <a:rPr lang="en-US" sz="2400" dirty="0">
                          <a:effectLst/>
                        </a:rPr>
                        <a:t>(.01)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.04**</a:t>
                      </a:r>
                    </a:p>
                    <a:p>
                      <a:pPr marL="0" marR="0" algn="ctr">
                        <a:lnSpc>
                          <a:spcPct val="107000"/>
                        </a:lnSpc>
                        <a:spcBef>
                          <a:spcPts val="0"/>
                        </a:spcBef>
                        <a:spcAft>
                          <a:spcPts val="0"/>
                        </a:spcAft>
                      </a:pPr>
                      <a:r>
                        <a:rPr lang="en-US" sz="2400" dirty="0">
                          <a:effectLst/>
                        </a:rPr>
                        <a:t>(.01)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08914">
                <a:tc>
                  <a:txBody>
                    <a:bodyPr/>
                    <a:lstStyle/>
                    <a:p>
                      <a:pPr marL="0" marR="0">
                        <a:lnSpc>
                          <a:spcPct val="107000"/>
                        </a:lnSpc>
                        <a:spcBef>
                          <a:spcPts val="0"/>
                        </a:spcBef>
                        <a:spcAft>
                          <a:spcPts val="0"/>
                        </a:spcAft>
                      </a:pPr>
                      <a:r>
                        <a:rPr lang="en-US" sz="2400" dirty="0" smtClean="0"/>
                        <a:t>λ</a:t>
                      </a:r>
                      <a:r>
                        <a:rPr lang="en-US" sz="2400" baseline="-25000" dirty="0" smtClean="0"/>
                        <a:t>it </a:t>
                      </a:r>
                      <a:r>
                        <a:rPr lang="en-US" sz="2400" dirty="0" smtClean="0">
                          <a:effectLst/>
                        </a:rPr>
                        <a:t>(&gt;11k)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508914">
                <a:tc>
                  <a:txBody>
                    <a:bodyPr/>
                    <a:lstStyle/>
                    <a:p>
                      <a:pPr marL="0" marR="0">
                        <a:lnSpc>
                          <a:spcPct val="107000"/>
                        </a:lnSpc>
                        <a:spcBef>
                          <a:spcPts val="0"/>
                        </a:spcBef>
                        <a:spcAft>
                          <a:spcPts val="0"/>
                        </a:spcAft>
                      </a:pPr>
                      <a:r>
                        <a:rPr lang="en-US" sz="2400" dirty="0" smtClean="0"/>
                        <a:t>ψ</a:t>
                      </a:r>
                      <a:r>
                        <a:rPr lang="en-US" sz="2400" baseline="-25000" dirty="0" smtClean="0"/>
                        <a:t>jt </a:t>
                      </a:r>
                      <a:r>
                        <a:rPr lang="en-US" sz="2400" dirty="0" smtClean="0">
                          <a:effectLst/>
                        </a:rPr>
                        <a:t>(≈13k)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508914">
                <a:tc>
                  <a:txBody>
                    <a:bodyPr/>
                    <a:lstStyle/>
                    <a:p>
                      <a:pPr marL="0" marR="0">
                        <a:lnSpc>
                          <a:spcPct val="107000"/>
                        </a:lnSpc>
                        <a:spcBef>
                          <a:spcPts val="0"/>
                        </a:spcBef>
                        <a:spcAft>
                          <a:spcPts val="0"/>
                        </a:spcAft>
                      </a:pPr>
                      <a:r>
                        <a:rPr lang="en-US" sz="2400" dirty="0" smtClean="0"/>
                        <a:t>φ</a:t>
                      </a:r>
                      <a:r>
                        <a:rPr lang="en-US" sz="2400" baseline="-25000" dirty="0" smtClean="0"/>
                        <a:t>ij </a:t>
                      </a:r>
                      <a:r>
                        <a:rPr lang="en-US" sz="2400" dirty="0" smtClean="0">
                          <a:effectLst/>
                        </a:rPr>
                        <a:t>(≈26k)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Yes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54458">
                <a:tc>
                  <a:txBody>
                    <a:bodyPr/>
                    <a:lstStyle/>
                    <a:p>
                      <a:pPr marL="0" marR="0">
                        <a:lnSpc>
                          <a:spcPct val="107000"/>
                        </a:lnSpc>
                        <a:spcBef>
                          <a:spcPts val="0"/>
                        </a:spcBef>
                        <a:spcAft>
                          <a:spcPts val="0"/>
                        </a:spcAft>
                      </a:pPr>
                      <a:r>
                        <a:rPr lang="en-US" sz="2400" dirty="0">
                          <a:effectLst/>
                        </a:rPr>
                        <a:t>R</a:t>
                      </a:r>
                      <a:r>
                        <a:rPr lang="en-US" sz="2400" baseline="300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.89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54458">
                <a:tc>
                  <a:txBody>
                    <a:bodyPr/>
                    <a:lstStyle/>
                    <a:p>
                      <a:pPr marL="0" marR="0">
                        <a:lnSpc>
                          <a:spcPct val="107000"/>
                        </a:lnSpc>
                        <a:spcBef>
                          <a:spcPts val="0"/>
                        </a:spcBef>
                        <a:spcAft>
                          <a:spcPts val="0"/>
                        </a:spcAft>
                      </a:pPr>
                      <a:r>
                        <a:rPr lang="en-US" sz="2400" dirty="0">
                          <a:effectLst/>
                        </a:rPr>
                        <a:t>RMSE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1.37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026510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Insensitive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0493844"/>
              </p:ext>
            </p:extLst>
          </p:nvPr>
        </p:nvGraphicFramePr>
        <p:xfrm>
          <a:off x="838200" y="1512910"/>
          <a:ext cx="10515600" cy="456565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20000"/>
                    </a:ext>
                  </a:extLst>
                </a:gridCol>
                <a:gridCol w="2628900">
                  <a:extLst>
                    <a:ext uri="{9D8B030D-6E8A-4147-A177-3AD203B41FA5}">
                      <a16:colId xmlns:a16="http://schemas.microsoft.com/office/drawing/2014/main" xmlns="" val="20001"/>
                    </a:ext>
                  </a:extLst>
                </a:gridCol>
                <a:gridCol w="2628900">
                  <a:extLst>
                    <a:ext uri="{9D8B030D-6E8A-4147-A177-3AD203B41FA5}">
                      <a16:colId xmlns:a16="http://schemas.microsoft.com/office/drawing/2014/main" xmlns="" val="20002"/>
                    </a:ext>
                  </a:extLst>
                </a:gridCol>
                <a:gridCol w="2628900">
                  <a:extLst>
                    <a:ext uri="{9D8B030D-6E8A-4147-A177-3AD203B41FA5}">
                      <a16:colId xmlns:a16="http://schemas.microsoft.com/office/drawing/2014/main" xmlns="" val="20003"/>
                    </a:ext>
                  </a:extLst>
                </a:gridCol>
              </a:tblGrid>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Quantitative Easing by Exporter, not Importer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Neg. Nom. Int. Rate in Exporter, not Importer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Test for Equality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(p-value)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Default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.66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UMP Variants (Stock QE, Official NNIR)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First lag of UMP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.59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Fourth lag of UMP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First lead of UMP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.66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After 2011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Before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.71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US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UK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.70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bl>
          </a:graphicData>
        </a:graphic>
      </p:graphicFrame>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15</a:t>
            </a:fld>
            <a:endParaRPr lang="en-US" dirty="0"/>
          </a:p>
        </p:txBody>
      </p:sp>
    </p:spTree>
    <p:extLst>
      <p:ext uri="{BB962C8B-B14F-4D97-AF65-F5344CB8AC3E}">
        <p14:creationId xmlns:p14="http://schemas.microsoft.com/office/powerpoint/2010/main" val="86236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377055011"/>
              </p:ext>
            </p:extLst>
          </p:nvPr>
        </p:nvGraphicFramePr>
        <p:xfrm>
          <a:off x="838200" y="887666"/>
          <a:ext cx="10515600" cy="54787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20000"/>
                    </a:ext>
                  </a:extLst>
                </a:gridCol>
                <a:gridCol w="2628900">
                  <a:extLst>
                    <a:ext uri="{9D8B030D-6E8A-4147-A177-3AD203B41FA5}">
                      <a16:colId xmlns:a16="http://schemas.microsoft.com/office/drawing/2014/main" xmlns="" val="20001"/>
                    </a:ext>
                  </a:extLst>
                </a:gridCol>
                <a:gridCol w="2628900">
                  <a:extLst>
                    <a:ext uri="{9D8B030D-6E8A-4147-A177-3AD203B41FA5}">
                      <a16:colId xmlns:a16="http://schemas.microsoft.com/office/drawing/2014/main" xmlns="" val="20002"/>
                    </a:ext>
                  </a:extLst>
                </a:gridCol>
                <a:gridCol w="2628900">
                  <a:extLst>
                    <a:ext uri="{9D8B030D-6E8A-4147-A177-3AD203B41FA5}">
                      <a16:colId xmlns:a16="http://schemas.microsoft.com/office/drawing/2014/main" xmlns="" val="20003"/>
                    </a:ext>
                  </a:extLst>
                </a:gridCol>
              </a:tblGrid>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Quantitative Easing by Exporter, not Importer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Neg. Nom. Int. Rate in Exporter, not Importer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Test for Equality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(p-value)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Japan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.75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Denmark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Sweden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.84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Switzerland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Germany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China, HK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exporter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Advanced Countries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Importers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Asians DCs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importers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Africans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importers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.34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Latin/Caribbean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as importers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.87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413525">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Drop 3σ outliers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&gt;.99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bl>
          </a:graphicData>
        </a:graphic>
      </p:graphicFrame>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16</a:t>
            </a:fld>
            <a:endParaRPr lang="en-US" dirty="0"/>
          </a:p>
        </p:txBody>
      </p:sp>
    </p:spTree>
    <p:extLst>
      <p:ext uri="{BB962C8B-B14F-4D97-AF65-F5344CB8AC3E}">
        <p14:creationId xmlns:p14="http://schemas.microsoft.com/office/powerpoint/2010/main" val="1233696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17</a:t>
            </a:fld>
            <a:endParaRPr lang="en-US" dirty="0"/>
          </a:p>
        </p:txBody>
      </p:sp>
      <p:sp>
        <p:nvSpPr>
          <p:cNvPr id="3" name="Content Placeholder 2"/>
          <p:cNvSpPr>
            <a:spLocks noGrp="1"/>
          </p:cNvSpPr>
          <p:nvPr>
            <p:ph idx="1"/>
          </p:nvPr>
        </p:nvSpPr>
        <p:spPr/>
        <p:txBody>
          <a:bodyPr/>
          <a:lstStyle/>
          <a:p>
            <a:r>
              <a:rPr lang="en-US" dirty="0" smtClean="0"/>
              <a:t>Evidence Quite Clear</a:t>
            </a:r>
          </a:p>
          <a:p>
            <a:r>
              <a:rPr lang="en-US" dirty="0" smtClean="0"/>
              <a:t>Any </a:t>
            </a:r>
            <a:r>
              <a:rPr lang="en-US" dirty="0"/>
              <a:t>Currency Wars have </a:t>
            </a:r>
            <a:r>
              <a:rPr lang="en-US" dirty="0" smtClean="0"/>
              <a:t>been lost!</a:t>
            </a:r>
          </a:p>
          <a:p>
            <a:r>
              <a:rPr lang="en-US" dirty="0" smtClean="0"/>
              <a:t>Countries using Quantitative Easing and/or Negative Nominal Interest Rates have </a:t>
            </a:r>
            <a:r>
              <a:rPr lang="en-US" i="1" dirty="0" smtClean="0"/>
              <a:t>not </a:t>
            </a:r>
            <a:r>
              <a:rPr lang="en-US" dirty="0" smtClean="0"/>
              <a:t>experienced export booms</a:t>
            </a:r>
          </a:p>
          <a:p>
            <a:r>
              <a:rPr lang="en-US" dirty="0" smtClean="0"/>
              <a:t>Unanswered Question: Why do exports actually decline?</a:t>
            </a:r>
          </a:p>
          <a:p>
            <a:pPr lvl="1"/>
            <a:r>
              <a:rPr lang="en-US" dirty="0" smtClean="0"/>
              <a:t>Possibility: negative domestic productivity shocks lower exports, induce UMP, coincide with comparable positive foreign shocks</a:t>
            </a:r>
          </a:p>
          <a:p>
            <a:pPr lvl="1"/>
            <a:r>
              <a:rPr lang="en-US" dirty="0" smtClean="0"/>
              <a:t>Another: expectations of lower foreign demand?</a:t>
            </a:r>
          </a:p>
          <a:p>
            <a:pPr lvl="1"/>
            <a:r>
              <a:rPr lang="en-US" dirty="0" smtClean="0"/>
              <a:t>Awaits more research</a:t>
            </a:r>
          </a:p>
          <a:p>
            <a:endParaRPr lang="en-US" dirty="0"/>
          </a:p>
        </p:txBody>
      </p:sp>
    </p:spTree>
    <p:extLst>
      <p:ext uri="{BB962C8B-B14F-4D97-AF65-F5344CB8AC3E}">
        <p14:creationId xmlns:p14="http://schemas.microsoft.com/office/powerpoint/2010/main" val="2869896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Financial Effects of Central Monetary Policy because of </a:t>
            </a:r>
            <a:r>
              <a:rPr lang="en-US" i="1" dirty="0" smtClean="0"/>
              <a:t>Global Financial Cycle</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GB" dirty="0"/>
              <a:t>“Risky asset prices around the globe, from stocks to corporate bonds, have a strong common component.  So do capital flows … Global financial cycles are associated with surges and retrenchments in capital flows, booms and busts in asset prices and crises.  The picture emerging is that of a world with powerful global financial cycles characterized by large common movements in asset prices, gross flows, and leverage … The global financial cycle can be related to monetary conditions in the centre country and to changes in risk aversion and uncertainty … capital flows, especially credit flows, are largely driven by a global factor … “</a:t>
            </a:r>
            <a:endParaRPr lang="en-US" sz="3600" dirty="0"/>
          </a:p>
          <a:p>
            <a:pPr marL="0" indent="0">
              <a:buNone/>
            </a:pPr>
            <a:r>
              <a:rPr lang="en-GB" dirty="0" smtClean="0"/>
              <a:t>	-- </a:t>
            </a:r>
            <a:r>
              <a:rPr lang="en-GB" dirty="0"/>
              <a:t>Rey </a:t>
            </a:r>
            <a:r>
              <a:rPr lang="en-GB" dirty="0" smtClean="0"/>
              <a:t>at Jackson Hole (2013</a:t>
            </a:r>
            <a:r>
              <a:rPr lang="en-GB" dirty="0"/>
              <a:t>, pp 1-2)</a:t>
            </a:r>
            <a:endParaRPr lang="en-US" sz="3600"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18</a:t>
            </a:fld>
            <a:endParaRPr lang="en-US" dirty="0"/>
          </a:p>
        </p:txBody>
      </p:sp>
    </p:spTree>
    <p:extLst>
      <p:ext uri="{BB962C8B-B14F-4D97-AF65-F5344CB8AC3E}">
        <p14:creationId xmlns:p14="http://schemas.microsoft.com/office/powerpoint/2010/main" val="5089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 continued</a:t>
            </a:r>
            <a:endParaRPr lang="en-US" i="1" dirty="0"/>
          </a:p>
        </p:txBody>
      </p:sp>
      <p:sp>
        <p:nvSpPr>
          <p:cNvPr id="3" name="Content Placeholder 2"/>
          <p:cNvSpPr>
            <a:spLocks noGrp="1"/>
          </p:cNvSpPr>
          <p:nvPr>
            <p:ph idx="1"/>
          </p:nvPr>
        </p:nvSpPr>
        <p:spPr/>
        <p:txBody>
          <a:bodyPr>
            <a:normAutofit/>
          </a:bodyPr>
          <a:lstStyle/>
          <a:p>
            <a:pPr marL="0" indent="0">
              <a:buNone/>
            </a:pPr>
            <a:r>
              <a:rPr lang="en-GB" dirty="0" smtClean="0"/>
              <a:t> </a:t>
            </a:r>
            <a:r>
              <a:rPr lang="en-GB" dirty="0"/>
              <a:t>“Large gross cross-border flows are moving in tandem across countries regardless of the exchange rate regime, they tend to rise in periods of low volatility and risk aversion and decrease in periods of high volatility and risk aversion, as measured by the VIX … There is a global financial cycle.”</a:t>
            </a:r>
            <a:endParaRPr lang="en-US" dirty="0"/>
          </a:p>
          <a:p>
            <a:pPr marL="0" indent="0">
              <a:buNone/>
            </a:pPr>
            <a:r>
              <a:rPr lang="en-GB" dirty="0" smtClean="0"/>
              <a:t>	-</a:t>
            </a:r>
            <a:r>
              <a:rPr lang="en-GB" dirty="0"/>
              <a:t>Passari and Rey (2015, p 693</a:t>
            </a:r>
            <a:r>
              <a:rPr lang="en-GB" dirty="0" smtClean="0"/>
              <a:t>)</a:t>
            </a:r>
          </a:p>
          <a:p>
            <a:pPr marL="0" indent="0">
              <a:buNone/>
            </a:pPr>
            <a:endParaRPr lang="en-GB" dirty="0"/>
          </a:p>
          <a:p>
            <a:pPr marL="0" indent="0">
              <a:buNone/>
            </a:pPr>
            <a:r>
              <a:rPr lang="en-GB" dirty="0" smtClean="0"/>
              <a:t>Also, work by Forbes and Warnock, Bruno and Shin, Ghosh et al …</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19</a:t>
            </a:fld>
            <a:endParaRPr lang="en-US" dirty="0"/>
          </a:p>
        </p:txBody>
      </p:sp>
    </p:spTree>
    <p:extLst>
      <p:ext uri="{BB962C8B-B14F-4D97-AF65-F5344CB8AC3E}">
        <p14:creationId xmlns:p14="http://schemas.microsoft.com/office/powerpoint/2010/main" val="308522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Real</a:t>
            </a:r>
          </a:p>
          <a:p>
            <a:pPr lvl="1"/>
            <a:r>
              <a:rPr lang="en-US" dirty="0" smtClean="0"/>
              <a:t>Center countries engage in unconventional monetary policy</a:t>
            </a:r>
          </a:p>
          <a:p>
            <a:pPr lvl="2"/>
            <a:r>
              <a:rPr lang="en-US" dirty="0" smtClean="0"/>
              <a:t>Quantitative Easing, Negative Nominal Interest Rates, Forward Guidance ...</a:t>
            </a:r>
          </a:p>
          <a:p>
            <a:pPr lvl="1"/>
            <a:r>
              <a:rPr lang="en-US" dirty="0" smtClean="0"/>
              <a:t>Part of Motivation may be exchange rate depreciation</a:t>
            </a:r>
          </a:p>
          <a:p>
            <a:pPr lvl="1"/>
            <a:r>
              <a:rPr lang="en-US" dirty="0" smtClean="0"/>
              <a:t>Such “beggar-thy-neighbor” policies </a:t>
            </a:r>
            <a:r>
              <a:rPr lang="en-US" i="1" dirty="0" smtClean="0"/>
              <a:t>could</a:t>
            </a:r>
            <a:r>
              <a:rPr lang="en-US" dirty="0" smtClean="0"/>
              <a:t> raise center exports</a:t>
            </a:r>
          </a:p>
          <a:p>
            <a:pPr lvl="1"/>
            <a:r>
              <a:rPr lang="en-US" dirty="0" smtClean="0"/>
              <a:t>Is there evidence of “Currency Wars”?</a:t>
            </a:r>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a:t>
            </a:fld>
            <a:endParaRPr lang="en-US" dirty="0"/>
          </a:p>
        </p:txBody>
      </p:sp>
    </p:spTree>
    <p:extLst>
      <p:ext uri="{BB962C8B-B14F-4D97-AF65-F5344CB8AC3E}">
        <p14:creationId xmlns:p14="http://schemas.microsoft.com/office/powerpoint/2010/main" val="2715895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GFCycle </a:t>
            </a:r>
            <a:r>
              <a:rPr lang="en-US" i="1" dirty="0" smtClean="0"/>
              <a:t>Should</a:t>
            </a:r>
            <a:r>
              <a:rPr lang="en-US" dirty="0" smtClean="0"/>
              <a:t> Matter for Small Countries, especially Emerging Markets</a:t>
            </a:r>
            <a:endParaRPr lang="en-US" dirty="0"/>
          </a:p>
        </p:txBody>
      </p:sp>
      <p:sp>
        <p:nvSpPr>
          <p:cNvPr id="3" name="Content Placeholder 2"/>
          <p:cNvSpPr>
            <a:spLocks noGrp="1"/>
          </p:cNvSpPr>
          <p:nvPr>
            <p:ph idx="1"/>
          </p:nvPr>
        </p:nvSpPr>
        <p:spPr/>
        <p:txBody>
          <a:bodyPr>
            <a:normAutofit/>
          </a:bodyPr>
          <a:lstStyle/>
          <a:p>
            <a:r>
              <a:rPr lang="en-GB" i="1" dirty="0" smtClean="0"/>
              <a:t>If</a:t>
            </a:r>
            <a:r>
              <a:rPr lang="en-GB" dirty="0" smtClean="0"/>
              <a:t> GFCycle </a:t>
            </a:r>
            <a:r>
              <a:rPr lang="en-GB" dirty="0"/>
              <a:t>explains </a:t>
            </a:r>
            <a:r>
              <a:rPr lang="en-GB" i="1" dirty="0" smtClean="0"/>
              <a:t>most </a:t>
            </a:r>
            <a:r>
              <a:rPr lang="en-GB" dirty="0" smtClean="0"/>
              <a:t>variation </a:t>
            </a:r>
            <a:r>
              <a:rPr lang="en-GB" dirty="0"/>
              <a:t>in capital </a:t>
            </a:r>
            <a:r>
              <a:rPr lang="en-GB" dirty="0" smtClean="0"/>
              <a:t>flows, then</a:t>
            </a:r>
          </a:p>
          <a:p>
            <a:r>
              <a:rPr lang="en-GB" dirty="0" smtClean="0"/>
              <a:t>Difficult </a:t>
            </a:r>
            <a:r>
              <a:rPr lang="en-GB" dirty="0"/>
              <a:t>for policy-makers </a:t>
            </a:r>
            <a:r>
              <a:rPr lang="en-GB" dirty="0" smtClean="0"/>
              <a:t>to </a:t>
            </a:r>
            <a:r>
              <a:rPr lang="en-GB" dirty="0"/>
              <a:t>do much more than </a:t>
            </a:r>
            <a:r>
              <a:rPr lang="en-GB" dirty="0" smtClean="0"/>
              <a:t>insulate economies with </a:t>
            </a:r>
            <a:r>
              <a:rPr lang="en-GB" dirty="0"/>
              <a:t>capital controls, macro-prudential instruments and the </a:t>
            </a:r>
            <a:r>
              <a:rPr lang="en-GB" dirty="0" smtClean="0"/>
              <a:t>like</a:t>
            </a:r>
          </a:p>
          <a:p>
            <a:pPr marL="0" indent="0">
              <a:buNone/>
            </a:pPr>
            <a:endParaRPr lang="en-GB" dirty="0" smtClean="0"/>
          </a:p>
          <a:p>
            <a:pPr marL="0" indent="0">
              <a:buNone/>
            </a:pPr>
            <a:r>
              <a:rPr lang="en-GB" sz="2400" dirty="0" smtClean="0"/>
              <a:t>“</a:t>
            </a:r>
            <a:r>
              <a:rPr lang="en-GB" sz="2400" dirty="0"/>
              <a:t>As capital flows respond to US monetary policy, they may not be appropriate for the cyclical conditions of many economies.  For some countries, the Global Financial Cycle can lead to excessive credit growth in boom times and excessive retrenchment in bad times. … The Global Financial Cycle can be associated with surges and dry outs in capital flows, booms and busts in asset prices and crises</a:t>
            </a:r>
            <a:r>
              <a:rPr lang="en-GB" sz="2400" dirty="0" smtClean="0"/>
              <a:t>…”</a:t>
            </a:r>
          </a:p>
          <a:p>
            <a:pPr marL="0" indent="0">
              <a:buNone/>
            </a:pPr>
            <a:r>
              <a:rPr lang="en-GB" sz="2400" dirty="0" smtClean="0"/>
              <a:t>	-- Rey (</a:t>
            </a:r>
            <a:r>
              <a:rPr lang="en-GB" sz="2400" dirty="0"/>
              <a:t>2015, pp 9-10</a:t>
            </a:r>
            <a:r>
              <a:rPr lang="en-GB" sz="2400" dirty="0" smtClean="0"/>
              <a:t>)</a:t>
            </a:r>
            <a:endParaRPr lang="en-US" sz="2400"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20</a:t>
            </a:fld>
            <a:endParaRPr lang="en-US" dirty="0"/>
          </a:p>
        </p:txBody>
      </p:sp>
    </p:spTree>
    <p:extLst>
      <p:ext uri="{BB962C8B-B14F-4D97-AF65-F5344CB8AC3E}">
        <p14:creationId xmlns:p14="http://schemas.microsoft.com/office/powerpoint/2010/main" val="246081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Suppose GFCycle is </a:t>
            </a:r>
            <a:r>
              <a:rPr lang="en-US" i="1" dirty="0" smtClean="0"/>
              <a:t>not</a:t>
            </a:r>
            <a:r>
              <a:rPr lang="en-US" dirty="0" smtClean="0"/>
              <a:t> that important</a:t>
            </a:r>
            <a:endParaRPr lang="en-US" dirty="0"/>
          </a:p>
        </p:txBody>
      </p:sp>
      <p:sp>
        <p:nvSpPr>
          <p:cNvPr id="3" name="Content Placeholder 2"/>
          <p:cNvSpPr>
            <a:spLocks noGrp="1"/>
          </p:cNvSpPr>
          <p:nvPr>
            <p:ph idx="1"/>
          </p:nvPr>
        </p:nvSpPr>
        <p:spPr/>
        <p:txBody>
          <a:bodyPr/>
          <a:lstStyle/>
          <a:p>
            <a:r>
              <a:rPr lang="en-GB" dirty="0" smtClean="0"/>
              <a:t>Onus </a:t>
            </a:r>
            <a:r>
              <a:rPr lang="en-GB" dirty="0"/>
              <a:t>shifts back from the </a:t>
            </a:r>
            <a:r>
              <a:rPr lang="en-GB" dirty="0" smtClean="0"/>
              <a:t>center</a:t>
            </a:r>
          </a:p>
          <a:p>
            <a:r>
              <a:rPr lang="en-GB" dirty="0" smtClean="0"/>
              <a:t>Responsibility </a:t>
            </a:r>
            <a:r>
              <a:rPr lang="en-GB" dirty="0"/>
              <a:t>for </a:t>
            </a:r>
            <a:r>
              <a:rPr lang="en-GB" dirty="0" smtClean="0"/>
              <a:t>creating </a:t>
            </a:r>
            <a:r>
              <a:rPr lang="en-GB" dirty="0"/>
              <a:t>and handling capital flows is properly </a:t>
            </a:r>
            <a:r>
              <a:rPr lang="en-GB" dirty="0" smtClean="0"/>
              <a:t>domain </a:t>
            </a:r>
            <a:r>
              <a:rPr lang="en-GB" dirty="0"/>
              <a:t>of the policy authorities in small and/or poor countries.  </a:t>
            </a:r>
            <a:endParaRPr lang="en-GB" dirty="0" smtClean="0"/>
          </a:p>
          <a:p>
            <a:r>
              <a:rPr lang="en-GB" dirty="0" smtClean="0"/>
              <a:t>Inappropriate </a:t>
            </a:r>
            <a:r>
              <a:rPr lang="en-GB" dirty="0"/>
              <a:t>for policy-makers in emerging markets to blame America for their domestic woes if American financial shocks simply do not explain many fluctuations in capital flows </a:t>
            </a:r>
            <a:r>
              <a:rPr lang="en-GB" dirty="0" smtClean="0"/>
              <a:t>and the like.</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21</a:t>
            </a:fld>
            <a:endParaRPr lang="en-US" dirty="0"/>
          </a:p>
        </p:txBody>
      </p:sp>
    </p:spTree>
    <p:extLst>
      <p:ext uri="{BB962C8B-B14F-4D97-AF65-F5344CB8AC3E}">
        <p14:creationId xmlns:p14="http://schemas.microsoft.com/office/powerpoint/2010/main" val="1672029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 How Important is the Global Financial Cycle?</a:t>
            </a:r>
            <a:endParaRPr lang="en-US" dirty="0"/>
          </a:p>
        </p:txBody>
      </p:sp>
      <p:sp>
        <p:nvSpPr>
          <p:cNvPr id="3" name="Content Placeholder 2"/>
          <p:cNvSpPr>
            <a:spLocks noGrp="1"/>
          </p:cNvSpPr>
          <p:nvPr>
            <p:ph idx="1"/>
          </p:nvPr>
        </p:nvSpPr>
        <p:spPr/>
        <p:txBody>
          <a:bodyPr/>
          <a:lstStyle/>
          <a:p>
            <a:r>
              <a:rPr lang="en-US" dirty="0" smtClean="0"/>
              <a:t>Literature leads one to believe: VERY!</a:t>
            </a:r>
          </a:p>
          <a:p>
            <a:r>
              <a:rPr lang="en-US" dirty="0" smtClean="0"/>
              <a:t>But informal (interpretations of plots)</a:t>
            </a:r>
          </a:p>
          <a:p>
            <a:r>
              <a:rPr lang="en-US" dirty="0" smtClean="0"/>
              <a:t>Here: focus on quantifying the importance of GFCycle for capital flows</a:t>
            </a:r>
          </a:p>
          <a:p>
            <a:r>
              <a:rPr lang="en-US" dirty="0" smtClean="0"/>
              <a:t>GFCycle, </a:t>
            </a:r>
            <a:r>
              <a:rPr lang="en-US" i="1" dirty="0" smtClean="0"/>
              <a:t>if significant</a:t>
            </a:r>
            <a:r>
              <a:rPr lang="en-US" dirty="0" smtClean="0"/>
              <a:t>, should be manifest in </a:t>
            </a:r>
            <a:r>
              <a:rPr lang="en-US" i="1" dirty="0" smtClean="0"/>
              <a:t>strong commonality </a:t>
            </a:r>
            <a:r>
              <a:rPr lang="en-US" dirty="0" smtClean="0"/>
              <a:t>of capital flows</a:t>
            </a:r>
          </a:p>
          <a:p>
            <a:pPr lvl="1"/>
            <a:r>
              <a:rPr lang="en-US" dirty="0" smtClean="0"/>
              <a:t>Hence use dynamic factor model to extract common factor (from biggest eigenvalue)</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22</a:t>
            </a:fld>
            <a:endParaRPr lang="en-US" dirty="0"/>
          </a:p>
        </p:txBody>
      </p:sp>
    </p:spTree>
    <p:extLst>
      <p:ext uri="{BB962C8B-B14F-4D97-AF65-F5344CB8AC3E}">
        <p14:creationId xmlns:p14="http://schemas.microsoft.com/office/powerpoint/2010/main" val="1400986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Global Financial Cycle</a:t>
            </a:r>
            <a:r>
              <a:rPr lang="en-US" dirty="0"/>
              <a:t> </a:t>
            </a:r>
            <a:r>
              <a:rPr lang="en-US" dirty="0" smtClean="0"/>
              <a:t>via Observable Fundamentals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VIX: Consensus Measurable “Fundamental” of Global Financial Cycle</a:t>
            </a:r>
          </a:p>
          <a:p>
            <a:pPr lvl="1"/>
            <a:r>
              <a:rPr lang="en-US" dirty="0" smtClean="0"/>
              <a:t>USA typically viewed as center-country, but perhaps EMU? UK?</a:t>
            </a:r>
          </a:p>
          <a:p>
            <a:pPr lvl="1"/>
            <a:r>
              <a:rPr lang="en-US" dirty="0" smtClean="0"/>
              <a:t>Other measures of Uncertainty/Fear (VDAX/VSTOXX/IVI)?</a:t>
            </a:r>
          </a:p>
          <a:p>
            <a:pPr lvl="1"/>
            <a:r>
              <a:rPr lang="en-US" dirty="0" smtClean="0"/>
              <a:t>Other fundamentals (nominal and </a:t>
            </a:r>
            <a:r>
              <a:rPr lang="en-US" i="1" dirty="0" smtClean="0"/>
              <a:t>ex post </a:t>
            </a:r>
            <a:r>
              <a:rPr lang="en-US" dirty="0" smtClean="0"/>
              <a:t>real interest rates, TED spread, yield curve slope, GDP growth, M2 growth)</a:t>
            </a:r>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23</a:t>
            </a:fld>
            <a:endParaRPr lang="en-US" dirty="0"/>
          </a:p>
        </p:txBody>
      </p:sp>
    </p:spTree>
    <p:extLst>
      <p:ext uri="{BB962C8B-B14F-4D97-AF65-F5344CB8AC3E}">
        <p14:creationId xmlns:p14="http://schemas.microsoft.com/office/powerpoint/2010/main" val="1388303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VIX standard in literature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Passari </a:t>
            </a:r>
            <a:r>
              <a:rPr lang="en-US" dirty="0"/>
              <a:t>and Rey (</a:t>
            </a:r>
            <a:r>
              <a:rPr lang="en-US" dirty="0" smtClean="0"/>
              <a:t>2015): VIX is</a:t>
            </a:r>
            <a:r>
              <a:rPr lang="en-GB" dirty="0" smtClean="0"/>
              <a:t> “</a:t>
            </a:r>
            <a:r>
              <a:rPr lang="en-GB" i="1" dirty="0"/>
              <a:t>our proxy for the global financial </a:t>
            </a:r>
            <a:r>
              <a:rPr lang="en-GB" i="1" dirty="0" smtClean="0"/>
              <a:t>cycle </a:t>
            </a:r>
            <a:r>
              <a:rPr lang="en-GB" dirty="0" smtClean="0"/>
              <a:t>… Large </a:t>
            </a:r>
            <a:r>
              <a:rPr lang="en-GB" dirty="0"/>
              <a:t>gross cross-border flows are moving in tandem across countries regardless of the exchange rate regime, they tend to rise in periods of low volatility and risk aversion and decrease in periods of high volatility and risk aversion, </a:t>
            </a:r>
            <a:r>
              <a:rPr lang="en-GB" i="1" dirty="0"/>
              <a:t>as measured by the VIX</a:t>
            </a:r>
            <a:r>
              <a:rPr lang="en-GB" dirty="0"/>
              <a:t>…</a:t>
            </a:r>
            <a:r>
              <a:rPr lang="en-US" dirty="0"/>
              <a:t>”  </a:t>
            </a:r>
            <a:endParaRPr lang="en-US" dirty="0" smtClean="0"/>
          </a:p>
          <a:p>
            <a:r>
              <a:rPr lang="en-US" dirty="0" smtClean="0"/>
              <a:t>Rey </a:t>
            </a:r>
            <a:r>
              <a:rPr lang="en-US" dirty="0"/>
              <a:t>(</a:t>
            </a:r>
            <a:r>
              <a:rPr lang="en-US" dirty="0" smtClean="0"/>
              <a:t>2013): </a:t>
            </a:r>
            <a:r>
              <a:rPr lang="en-US" dirty="0"/>
              <a:t>“</a:t>
            </a:r>
            <a:r>
              <a:rPr lang="en-GB" dirty="0"/>
              <a:t>There is a global financial cycle in capital flows, asset process, and in credit growth.  </a:t>
            </a:r>
            <a:r>
              <a:rPr lang="en-GB" i="1" dirty="0"/>
              <a:t>This cycle co-moves with the VIX</a:t>
            </a:r>
            <a:r>
              <a:rPr lang="en-GB" dirty="0"/>
              <a:t>, a measure of uncertainty and risk aversion of the markets.”  </a:t>
            </a:r>
            <a:endParaRPr lang="en-GB" dirty="0" smtClean="0"/>
          </a:p>
          <a:p>
            <a:r>
              <a:rPr lang="en-GB" dirty="0" smtClean="0"/>
              <a:t>VIX used by: </a:t>
            </a:r>
            <a:r>
              <a:rPr lang="en-GB" dirty="0" err="1"/>
              <a:t>Advjiev</a:t>
            </a:r>
            <a:r>
              <a:rPr lang="en-GB" dirty="0"/>
              <a:t> et al. (2016); Bruno and Shin (2015a, b); Cerutti et al. (2014); </a:t>
            </a:r>
            <a:r>
              <a:rPr lang="en-GB" dirty="0" smtClean="0"/>
              <a:t>Fratzscher </a:t>
            </a:r>
            <a:r>
              <a:rPr lang="en-GB" dirty="0"/>
              <a:t>(2012</a:t>
            </a:r>
            <a:r>
              <a:rPr lang="en-GB" dirty="0" smtClean="0"/>
              <a:t>)</a:t>
            </a:r>
          </a:p>
          <a:p>
            <a:r>
              <a:rPr lang="en-GB" dirty="0" smtClean="0"/>
              <a:t>Forbes </a:t>
            </a:r>
            <a:r>
              <a:rPr lang="en-GB" dirty="0"/>
              <a:t>and Warnock (2012) use </a:t>
            </a:r>
            <a:r>
              <a:rPr lang="en-GB" dirty="0" smtClean="0"/>
              <a:t>closely </a:t>
            </a:r>
            <a:r>
              <a:rPr lang="en-GB" dirty="0"/>
              <a:t>correlated </a:t>
            </a:r>
            <a:r>
              <a:rPr lang="en-GB" dirty="0" smtClean="0"/>
              <a:t>predecessor (VXO)</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24</a:t>
            </a:fld>
            <a:endParaRPr lang="en-US" dirty="0"/>
          </a:p>
        </p:txBody>
      </p:sp>
    </p:spTree>
    <p:extLst>
      <p:ext uri="{BB962C8B-B14F-4D97-AF65-F5344CB8AC3E}">
        <p14:creationId xmlns:p14="http://schemas.microsoft.com/office/powerpoint/2010/main" val="1094848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VIX: uncorrelated with raw capital flows</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25</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62793"/>
            <a:ext cx="10515600" cy="4303489"/>
          </a:xfrm>
          <a:prstGeom prst="rect">
            <a:avLst/>
          </a:prstGeom>
          <a:ln>
            <a:solidFill>
              <a:schemeClr val="accent1"/>
            </a:solidFill>
          </a:ln>
        </p:spPr>
      </p:pic>
    </p:spTree>
    <p:extLst>
      <p:ext uri="{BB962C8B-B14F-4D97-AF65-F5344CB8AC3E}">
        <p14:creationId xmlns:p14="http://schemas.microsoft.com/office/powerpoint/2010/main" val="1774343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Ditto with Dynamic Capital Flow Factors</a:t>
            </a:r>
            <a:br>
              <a:rPr lang="en-US" dirty="0" smtClean="0"/>
            </a:br>
            <a:r>
              <a:rPr lang="en-US" sz="3100" dirty="0" smtClean="0"/>
              <a:t>(And … Different Types of Capital Flows Little Correlated)</a:t>
            </a:r>
            <a:endParaRPr lang="en-US" sz="3100"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26</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29542"/>
            <a:ext cx="10515599" cy="4826808"/>
          </a:xfrm>
          <a:prstGeom prst="rect">
            <a:avLst/>
          </a:prstGeom>
          <a:ln>
            <a:solidFill>
              <a:schemeClr val="accent1"/>
            </a:solidFill>
          </a:ln>
        </p:spPr>
      </p:pic>
    </p:spTree>
    <p:extLst>
      <p:ext uri="{BB962C8B-B14F-4D97-AF65-F5344CB8AC3E}">
        <p14:creationId xmlns:p14="http://schemas.microsoft.com/office/powerpoint/2010/main" val="32817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Center-Country Fundamentals Drive Capital Flows?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Investigate by estimating (a slew of) national capital flow equations:</a:t>
            </a:r>
          </a:p>
          <a:p>
            <a:pPr marL="0" indent="0">
              <a:buNone/>
            </a:pPr>
            <a:endParaRPr lang="en-US" dirty="0"/>
          </a:p>
          <a:p>
            <a:pPr marL="0" indent="0">
              <a:buNone/>
            </a:pPr>
            <a:r>
              <a:rPr lang="en-GB" dirty="0" err="1"/>
              <a:t>CAPFLOW</a:t>
            </a:r>
            <a:r>
              <a:rPr lang="en-GB" baseline="-25000" dirty="0" err="1"/>
              <a:t>d,e,i,t</a:t>
            </a:r>
            <a:r>
              <a:rPr lang="en-GB" dirty="0"/>
              <a:t> = Σβ</a:t>
            </a:r>
            <a:r>
              <a:rPr lang="en-GB" baseline="-25000" dirty="0" err="1"/>
              <a:t>i</a:t>
            </a:r>
            <a:r>
              <a:rPr lang="en-GB" baseline="30000" dirty="0" err="1"/>
              <a:t>j</a:t>
            </a:r>
            <a:r>
              <a:rPr lang="en-GB" dirty="0" err="1"/>
              <a:t>USFUND</a:t>
            </a:r>
            <a:r>
              <a:rPr lang="en-GB" baseline="30000" dirty="0" err="1"/>
              <a:t>j</a:t>
            </a:r>
            <a:r>
              <a:rPr lang="en-GB" baseline="-25000" dirty="0" err="1"/>
              <a:t>t</a:t>
            </a:r>
            <a:r>
              <a:rPr lang="en-GB" dirty="0"/>
              <a:t>  + </a:t>
            </a:r>
            <a:r>
              <a:rPr lang="en-GB" dirty="0" err="1"/>
              <a:t>Σγ</a:t>
            </a:r>
            <a:r>
              <a:rPr lang="en-GB" baseline="30000" dirty="0" err="1"/>
              <a:t>k</a:t>
            </a:r>
            <a:r>
              <a:rPr lang="en-GB" dirty="0" err="1"/>
              <a:t>FAC</a:t>
            </a:r>
            <a:r>
              <a:rPr lang="en-GB" baseline="-25000" dirty="0" err="1"/>
              <a:t>d,e</a:t>
            </a:r>
            <a:r>
              <a:rPr lang="en-GB" baseline="30000" dirty="0" err="1"/>
              <a:t>k</a:t>
            </a:r>
            <a:r>
              <a:rPr lang="en-GB" baseline="-25000" dirty="0" err="1"/>
              <a:t>t</a:t>
            </a:r>
            <a:r>
              <a:rPr lang="en-GB" dirty="0"/>
              <a:t>  + </a:t>
            </a:r>
            <a:r>
              <a:rPr lang="en-GB" dirty="0" err="1"/>
              <a:t>φ</a:t>
            </a:r>
            <a:r>
              <a:rPr lang="en-GB" baseline="-25000" dirty="0" err="1"/>
              <a:t>i</a:t>
            </a:r>
            <a:r>
              <a:rPr lang="en-GB" dirty="0"/>
              <a:t> + </a:t>
            </a:r>
            <a:r>
              <a:rPr lang="en-GB" dirty="0" err="1"/>
              <a:t>ε</a:t>
            </a:r>
            <a:r>
              <a:rPr lang="en-GB" baseline="-25000" dirty="0" err="1"/>
              <a:t>d,e,i,t</a:t>
            </a:r>
            <a:r>
              <a:rPr lang="en-GB" dirty="0"/>
              <a:t>	</a:t>
            </a:r>
            <a:r>
              <a:rPr lang="en-GB" dirty="0" smtClean="0"/>
              <a:t>	across t</a:t>
            </a:r>
          </a:p>
          <a:p>
            <a:pPr marL="0" indent="0">
              <a:buNone/>
            </a:pPr>
            <a:endParaRPr lang="en-GB" dirty="0"/>
          </a:p>
          <a:p>
            <a:r>
              <a:rPr lang="en-US" dirty="0" err="1"/>
              <a:t>CAPFLOW</a:t>
            </a:r>
            <a:r>
              <a:rPr lang="en-US" baseline="-25000" dirty="0" err="1"/>
              <a:t>d,e,i,t</a:t>
            </a:r>
            <a:r>
              <a:rPr lang="en-US" dirty="0"/>
              <a:t> </a:t>
            </a:r>
            <a:r>
              <a:rPr lang="en-US" dirty="0" smtClean="0"/>
              <a:t>is capital </a:t>
            </a:r>
            <a:r>
              <a:rPr lang="en-US" dirty="0"/>
              <a:t>flow </a:t>
            </a:r>
            <a:r>
              <a:rPr lang="en-US" dirty="0" smtClean="0"/>
              <a:t>direction d, type e, country i, quarter t</a:t>
            </a:r>
          </a:p>
          <a:p>
            <a:r>
              <a:rPr lang="en-GB" dirty="0"/>
              <a:t>USFUND</a:t>
            </a:r>
            <a:r>
              <a:rPr lang="en-GB" baseline="30000" dirty="0"/>
              <a:t>i</a:t>
            </a:r>
            <a:r>
              <a:rPr lang="en-GB" baseline="-25000" dirty="0"/>
              <a:t>t</a:t>
            </a:r>
            <a:r>
              <a:rPr lang="en-GB" dirty="0"/>
              <a:t> </a:t>
            </a:r>
            <a:r>
              <a:rPr lang="en-GB" dirty="0" smtClean="0"/>
              <a:t>are </a:t>
            </a:r>
            <a:r>
              <a:rPr lang="en-GB" dirty="0" smtClean="0"/>
              <a:t>8 </a:t>
            </a:r>
            <a:r>
              <a:rPr lang="en-GB" dirty="0" smtClean="0"/>
              <a:t>US </a:t>
            </a:r>
            <a:r>
              <a:rPr lang="en-GB" dirty="0"/>
              <a:t>fundamentals indexed by </a:t>
            </a:r>
            <a:r>
              <a:rPr lang="en-GB" dirty="0" smtClean="0"/>
              <a:t>j</a:t>
            </a:r>
          </a:p>
          <a:p>
            <a:pPr lvl="1"/>
            <a:r>
              <a:rPr lang="en-GB" dirty="0" smtClean="0"/>
              <a:t>1) VIX; 2) nominal policy interest rate; 3) </a:t>
            </a:r>
            <a:r>
              <a:rPr lang="en-GB" i="1" dirty="0" smtClean="0"/>
              <a:t>ex post </a:t>
            </a:r>
            <a:r>
              <a:rPr lang="en-GB" dirty="0" smtClean="0"/>
              <a:t>real rate; 4) TED spread (3m LIBOR-gov’t); 5) yield curve slope (10y-3m gov’t rate); 6) GDP growth; 7) M2 growth</a:t>
            </a:r>
            <a:r>
              <a:rPr lang="en-GB" dirty="0" smtClean="0"/>
              <a:t>); 8) change in REER (CPI).</a:t>
            </a:r>
            <a:endParaRPr lang="en-GB" dirty="0" smtClean="0"/>
          </a:p>
          <a:p>
            <a:r>
              <a:rPr lang="en-GB" dirty="0" smtClean="0"/>
              <a:t>FAC are factors (matched to </a:t>
            </a:r>
            <a:r>
              <a:rPr lang="en-GB" dirty="0" err="1" smtClean="0"/>
              <a:t>d,e</a:t>
            </a:r>
            <a:r>
              <a:rPr lang="en-GB" dirty="0" smtClean="0"/>
              <a:t>) for advanced and emerging countries</a:t>
            </a: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27</a:t>
            </a:fld>
            <a:endParaRPr lang="en-US" dirty="0"/>
          </a:p>
        </p:txBody>
      </p:sp>
    </p:spTree>
    <p:extLst>
      <p:ext uri="{BB962C8B-B14F-4D97-AF65-F5344CB8AC3E}">
        <p14:creationId xmlns:p14="http://schemas.microsoft.com/office/powerpoint/2010/main" val="1522487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Equations, hence Many Estimates!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Estimate a t/s capital flow equation for each direction/type/country</a:t>
                </a:r>
              </a:p>
              <a:p>
                <a:pPr lvl="1"/>
                <a:r>
                  <a:rPr lang="en-US" dirty="0" smtClean="0"/>
                  <a:t>2 </a:t>
                </a:r>
                <a:r>
                  <a:rPr lang="en-US" dirty="0"/>
                  <a:t>directions (in/out), 4 types (FDI, equity, debt, bank credit), 63 countries</a:t>
                </a:r>
              </a:p>
              <a:p>
                <a:pPr lvl="1"/>
                <a:r>
                  <a:rPr lang="en-US" dirty="0" smtClean="0"/>
                  <a:t>So hundreds of equations</a:t>
                </a:r>
              </a:p>
              <a:p>
                <a:r>
                  <a:rPr lang="en-US" dirty="0" smtClean="0"/>
                  <a:t>Analyze histograms of goodness of fit for each equation</a:t>
                </a:r>
              </a:p>
              <a:p>
                <a:r>
                  <a:rPr lang="en-US" dirty="0" smtClean="0"/>
                  <a:t>Use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GB">
                                <a:latin typeface="Cambria Math" panose="02040503050406030204" pitchFamily="18" charset="0"/>
                              </a:rPr>
                              <m:t>R</m:t>
                            </m:r>
                          </m:e>
                        </m:bar>
                      </m:e>
                      <m:sup>
                        <m:r>
                          <a:rPr lang="en-GB">
                            <a:latin typeface="Cambria Math" panose="02040503050406030204" pitchFamily="18" charset="0"/>
                          </a:rPr>
                          <m:t>2</m:t>
                        </m:r>
                      </m:sup>
                    </m:sSup>
                  </m:oMath>
                </a14:m>
                <a:r>
                  <a:rPr lang="en-GB" dirty="0"/>
                  <a:t> </a:t>
                </a:r>
                <a:r>
                  <a:rPr lang="en-GB" dirty="0" smtClean="0"/>
                  <a:t>to provide familiar statistic, (modest) over-fitting penalty</a:t>
                </a:r>
              </a:p>
              <a:p>
                <a:endParaRPr lang="en-GB" dirty="0"/>
              </a:p>
              <a:p>
                <a:r>
                  <a:rPr lang="en-GB" dirty="0" smtClean="0"/>
                  <a:t>Histograms indicated generically poor fit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28</a:t>
            </a:fld>
            <a:endParaRPr lang="en-US" dirty="0"/>
          </a:p>
        </p:txBody>
      </p:sp>
    </p:spTree>
    <p:extLst>
      <p:ext uri="{BB962C8B-B14F-4D97-AF65-F5344CB8AC3E}">
        <p14:creationId xmlns:p14="http://schemas.microsoft.com/office/powerpoint/2010/main" val="506127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29</a:t>
            </a:fld>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814647" y="654685"/>
            <a:ext cx="10539153" cy="5548630"/>
          </a:xfrm>
          <a:prstGeom prst="rect">
            <a:avLst/>
          </a:prstGeom>
          <a:ln>
            <a:solidFill>
              <a:schemeClr val="tx1"/>
            </a:solidFill>
          </a:ln>
        </p:spPr>
      </p:pic>
    </p:spTree>
    <p:extLst>
      <p:ext uri="{BB962C8B-B14F-4D97-AF65-F5344CB8AC3E}">
        <p14:creationId xmlns:p14="http://schemas.microsoft.com/office/powerpoint/2010/main" val="126364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 cont.</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Financial (joint with Cerutti, Claessens)</a:t>
            </a:r>
          </a:p>
          <a:p>
            <a:pPr lvl="1"/>
            <a:r>
              <a:rPr lang="en-US" dirty="0" smtClean="0"/>
              <a:t>Center countries engage in (monetary) policy for domestic reasons</a:t>
            </a:r>
          </a:p>
          <a:p>
            <a:pPr lvl="1"/>
            <a:r>
              <a:rPr lang="en-US" dirty="0" smtClean="0"/>
              <a:t>This creates a “global financial cycle” (Rey)</a:t>
            </a:r>
          </a:p>
          <a:p>
            <a:pPr lvl="1"/>
            <a:r>
              <a:rPr lang="en-US" dirty="0" smtClean="0"/>
              <a:t>GFC spills over to developing countries and financial periphery in capital flows, asset prices, credit growth</a:t>
            </a:r>
          </a:p>
          <a:p>
            <a:pPr lvl="2"/>
            <a:r>
              <a:rPr lang="en-US" dirty="0" smtClean="0"/>
              <a:t>Rey: exchange rate regime has little effect (dilemma, not trilemma)</a:t>
            </a:r>
          </a:p>
          <a:p>
            <a:pPr lvl="2"/>
            <a:r>
              <a:rPr lang="en-US" dirty="0" smtClean="0"/>
              <a:t>Only capital controls provide insulation</a:t>
            </a:r>
          </a:p>
          <a:p>
            <a:pPr lvl="1"/>
            <a:r>
              <a:rPr lang="en-US" dirty="0" smtClean="0"/>
              <a:t>Is there evidence that GFC quantitatively important for capital flows?</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3</a:t>
            </a:fld>
            <a:endParaRPr lang="en-US" dirty="0"/>
          </a:p>
        </p:txBody>
      </p:sp>
    </p:spTree>
    <p:extLst>
      <p:ext uri="{BB962C8B-B14F-4D97-AF65-F5344CB8AC3E}">
        <p14:creationId xmlns:p14="http://schemas.microsoft.com/office/powerpoint/2010/main" val="986369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Plots: Same Information, More Efficient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GB" dirty="0" smtClean="0"/>
                  <a:t>Distribution of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GB">
                                <a:latin typeface="Cambria Math" panose="02040503050406030204" pitchFamily="18" charset="0"/>
                              </a:rPr>
                              <m:t>R</m:t>
                            </m:r>
                          </m:e>
                        </m:bar>
                      </m:e>
                      <m:sup>
                        <m:r>
                          <a:rPr lang="en-GB">
                            <a:latin typeface="Cambria Math" panose="02040503050406030204" pitchFamily="18" charset="0"/>
                          </a:rPr>
                          <m:t>2</m:t>
                        </m:r>
                      </m:sup>
                    </m:sSup>
                  </m:oMath>
                </a14:m>
                <a:r>
                  <a:rPr lang="en-GB" dirty="0" smtClean="0"/>
                  <a:t> portrayed with horizontal </a:t>
                </a:r>
                <a:r>
                  <a:rPr lang="en-GB" dirty="0"/>
                  <a:t>box </a:t>
                </a:r>
                <a:r>
                  <a:rPr lang="en-GB" dirty="0" smtClean="0"/>
                  <a:t>plots</a:t>
                </a:r>
              </a:p>
              <a:p>
                <a:r>
                  <a:rPr lang="en-GB" dirty="0" smtClean="0"/>
                  <a:t>Box: 25</a:t>
                </a:r>
                <a:r>
                  <a:rPr lang="en-GB" baseline="30000" dirty="0" smtClean="0"/>
                  <a:t>th</a:t>
                </a:r>
                <a:r>
                  <a:rPr lang="en-GB" dirty="0" smtClean="0"/>
                  <a:t> </a:t>
                </a:r>
                <a:r>
                  <a:rPr lang="en-GB" dirty="0"/>
                  <a:t>to 75</a:t>
                </a:r>
                <a:r>
                  <a:rPr lang="en-GB" baseline="30000" dirty="0"/>
                  <a:t>th</a:t>
                </a:r>
                <a:r>
                  <a:rPr lang="en-GB" dirty="0"/>
                  <a:t> </a:t>
                </a:r>
                <a:r>
                  <a:rPr lang="en-GB" dirty="0" smtClean="0"/>
                  <a:t>percentiles</a:t>
                </a:r>
              </a:p>
              <a:p>
                <a:pPr lvl="1"/>
                <a:r>
                  <a:rPr lang="en-GB" dirty="0" smtClean="0"/>
                  <a:t>Median </a:t>
                </a:r>
                <a:r>
                  <a:rPr lang="en-GB" dirty="0"/>
                  <a:t>marked by a vertical </a:t>
                </a:r>
                <a:r>
                  <a:rPr lang="en-GB" dirty="0" smtClean="0"/>
                  <a:t>bar</a:t>
                </a:r>
              </a:p>
              <a:p>
                <a:r>
                  <a:rPr lang="en-GB" dirty="0" smtClean="0"/>
                  <a:t>Whiskers </a:t>
                </a:r>
                <a:r>
                  <a:rPr lang="en-GB" dirty="0"/>
                  <a:t>extend out to </a:t>
                </a:r>
                <a:r>
                  <a:rPr lang="en-GB" dirty="0" smtClean="0"/>
                  <a:t>“</a:t>
                </a:r>
                <a:r>
                  <a:rPr lang="en-GB" dirty="0"/>
                  <a:t>adjacent </a:t>
                </a:r>
                <a:r>
                  <a:rPr lang="en-GB" dirty="0" smtClean="0"/>
                  <a:t>values”</a:t>
                </a:r>
              </a:p>
              <a:p>
                <a:pPr lvl="1"/>
                <a:r>
                  <a:rPr lang="en-GB" dirty="0" smtClean="0"/>
                  <a:t>Defined </a:t>
                </a:r>
                <a:r>
                  <a:rPr lang="en-GB" dirty="0"/>
                  <a:t>as </a:t>
                </a:r>
                <a:r>
                  <a:rPr lang="en-GB" dirty="0" smtClean="0"/>
                  <a:t>most </a:t>
                </a:r>
                <a:r>
                  <a:rPr lang="en-GB" dirty="0"/>
                  <a:t>extreme values within 150% of the interquartile range of </a:t>
                </a:r>
                <a:r>
                  <a:rPr lang="en-GB" dirty="0" smtClean="0"/>
                  <a:t>nearest quartile</a:t>
                </a:r>
              </a:p>
              <a:p>
                <a:r>
                  <a:rPr lang="en-GB" dirty="0" smtClean="0"/>
                  <a:t>Outliers individually marked</a:t>
                </a:r>
                <a:endParaRPr lang="en-GB" dirty="0"/>
              </a:p>
              <a:p>
                <a:r>
                  <a:rPr lang="en-GB" dirty="0" smtClean="0"/>
                  <a:t>Note vertical line at .25!</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30</a:t>
            </a:fld>
            <a:endParaRPr lang="en-US" dirty="0"/>
          </a:p>
        </p:txBody>
      </p:sp>
    </p:spTree>
    <p:extLst>
      <p:ext uri="{BB962C8B-B14F-4D97-AF65-F5344CB8AC3E}">
        <p14:creationId xmlns:p14="http://schemas.microsoft.com/office/powerpoint/2010/main" val="979417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31</a:t>
            </a:fld>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47651" y="654685"/>
            <a:ext cx="10406149" cy="5548630"/>
          </a:xfrm>
          <a:prstGeom prst="rect">
            <a:avLst/>
          </a:prstGeom>
          <a:ln>
            <a:solidFill>
              <a:schemeClr val="tx1"/>
            </a:solidFill>
          </a:ln>
        </p:spPr>
      </p:pic>
    </p:spTree>
    <p:extLst>
      <p:ext uri="{BB962C8B-B14F-4D97-AF65-F5344CB8AC3E}">
        <p14:creationId xmlns:p14="http://schemas.microsoft.com/office/powerpoint/2010/main" val="3461397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to Establish Robustness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32</a:t>
            </a:fld>
            <a:endParaRPr lang="en-US" dirty="0"/>
          </a:p>
        </p:txBody>
      </p:sp>
    </p:spTree>
    <p:extLst>
      <p:ext uri="{BB962C8B-B14F-4D97-AF65-F5344CB8AC3E}">
        <p14:creationId xmlns:p14="http://schemas.microsoft.com/office/powerpoint/2010/main" val="1256756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33</a:t>
            </a:fld>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14401" y="654685"/>
            <a:ext cx="10439400" cy="5548630"/>
          </a:xfrm>
          <a:prstGeom prst="rect">
            <a:avLst/>
          </a:prstGeom>
          <a:ln>
            <a:solidFill>
              <a:schemeClr val="tx1"/>
            </a:solidFill>
          </a:ln>
        </p:spPr>
      </p:pic>
    </p:spTree>
    <p:extLst>
      <p:ext uri="{BB962C8B-B14F-4D97-AF65-F5344CB8AC3E}">
        <p14:creationId xmlns:p14="http://schemas.microsoft.com/office/powerpoint/2010/main" val="16060712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34</a:t>
            </a:fld>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80903" y="654685"/>
            <a:ext cx="10372898" cy="5548630"/>
          </a:xfrm>
          <a:prstGeom prst="rect">
            <a:avLst/>
          </a:prstGeom>
          <a:ln>
            <a:solidFill>
              <a:schemeClr val="tx1"/>
            </a:solidFill>
          </a:ln>
        </p:spPr>
      </p:pic>
    </p:spTree>
    <p:extLst>
      <p:ext uri="{BB962C8B-B14F-4D97-AF65-F5344CB8AC3E}">
        <p14:creationId xmlns:p14="http://schemas.microsoft.com/office/powerpoint/2010/main" val="40168476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35</a:t>
            </a:fld>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831273" y="654685"/>
            <a:ext cx="10522527" cy="5548630"/>
          </a:xfrm>
          <a:prstGeom prst="rect">
            <a:avLst/>
          </a:prstGeom>
          <a:ln>
            <a:solidFill>
              <a:schemeClr val="tx1"/>
            </a:solidFill>
          </a:ln>
        </p:spPr>
      </p:pic>
    </p:spTree>
    <p:extLst>
      <p:ext uri="{BB962C8B-B14F-4D97-AF65-F5344CB8AC3E}">
        <p14:creationId xmlns:p14="http://schemas.microsoft.com/office/powerpoint/2010/main" val="24824609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Perhaps GFCycle a Crisis (not Tranquility) Phenomenon?</a:t>
            </a:r>
            <a:endParaRPr lang="en-US" dirty="0"/>
          </a:p>
        </p:txBody>
      </p:sp>
      <p:sp>
        <p:nvSpPr>
          <p:cNvPr id="3" name="Content Placeholder 2"/>
          <p:cNvSpPr>
            <a:spLocks noGrp="1"/>
          </p:cNvSpPr>
          <p:nvPr>
            <p:ph idx="1"/>
          </p:nvPr>
        </p:nvSpPr>
        <p:spPr/>
        <p:txBody>
          <a:bodyPr/>
          <a:lstStyle/>
          <a:p>
            <a:r>
              <a:rPr lang="en-US" dirty="0" smtClean="0"/>
              <a:t>Examine capital flows during periods of crisis</a:t>
            </a:r>
          </a:p>
          <a:p>
            <a:pPr lvl="1"/>
            <a:r>
              <a:rPr lang="en-US" dirty="0" smtClean="0"/>
              <a:t>Define crisis as high VIX values</a:t>
            </a:r>
          </a:p>
          <a:p>
            <a:r>
              <a:rPr lang="en-US" dirty="0" smtClean="0"/>
              <a:t>No indication of systematic movement around crises</a:t>
            </a:r>
          </a:p>
          <a:p>
            <a:pPr lvl="1"/>
            <a:r>
              <a:rPr lang="en-US" dirty="0" smtClean="0"/>
              <a:t>Sensitivity analysis indicates robustness</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36</a:t>
            </a:fld>
            <a:endParaRPr lang="en-US" dirty="0"/>
          </a:p>
        </p:txBody>
      </p:sp>
    </p:spTree>
    <p:extLst>
      <p:ext uri="{BB962C8B-B14F-4D97-AF65-F5344CB8AC3E}">
        <p14:creationId xmlns:p14="http://schemas.microsoft.com/office/powerpoint/2010/main" val="2006262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Rose: Peripheral Effects of Center-Country Monetary Policy</a:t>
            </a:r>
            <a:endParaRPr lang="en-US" dirty="0"/>
          </a:p>
        </p:txBody>
      </p:sp>
      <p:sp>
        <p:nvSpPr>
          <p:cNvPr id="3" name="Slide Number Placeholder 2"/>
          <p:cNvSpPr>
            <a:spLocks noGrp="1"/>
          </p:cNvSpPr>
          <p:nvPr>
            <p:ph type="sldNum" sz="quarter" idx="12"/>
          </p:nvPr>
        </p:nvSpPr>
        <p:spPr/>
        <p:txBody>
          <a:bodyPr/>
          <a:lstStyle/>
          <a:p>
            <a:fld id="{C8F1F9CB-4E6C-471E-9D7F-7A6C9C9AF95B}" type="slidenum">
              <a:rPr lang="en-US" smtClean="0"/>
              <a:t>37</a:t>
            </a:fld>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64276" y="654685"/>
            <a:ext cx="10389524" cy="5548630"/>
          </a:xfrm>
          <a:prstGeom prst="rect">
            <a:avLst/>
          </a:prstGeom>
          <a:ln>
            <a:solidFill>
              <a:schemeClr val="tx1"/>
            </a:solidFill>
          </a:ln>
        </p:spPr>
      </p:pic>
    </p:spTree>
    <p:extLst>
      <p:ext uri="{BB962C8B-B14F-4D97-AF65-F5344CB8AC3E}">
        <p14:creationId xmlns:p14="http://schemas.microsoft.com/office/powerpoint/2010/main" val="3864212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GFCycle: Summary</a:t>
            </a:r>
            <a:endParaRPr lang="en-US" dirty="0"/>
          </a:p>
        </p:txBody>
      </p:sp>
      <p:sp>
        <p:nvSpPr>
          <p:cNvPr id="3" name="Content Placeholder 2"/>
          <p:cNvSpPr>
            <a:spLocks noGrp="1"/>
          </p:cNvSpPr>
          <p:nvPr>
            <p:ph idx="1"/>
          </p:nvPr>
        </p:nvSpPr>
        <p:spPr/>
        <p:txBody>
          <a:bodyPr/>
          <a:lstStyle/>
          <a:p>
            <a:r>
              <a:rPr lang="en-US" dirty="0" smtClean="0"/>
              <a:t>Hard to find GFCycle!</a:t>
            </a:r>
          </a:p>
          <a:p>
            <a:pPr lvl="1"/>
            <a:r>
              <a:rPr lang="en-US" dirty="0" smtClean="0"/>
              <a:t>VIX (and other fundamentals) not correlated with capital flows</a:t>
            </a:r>
          </a:p>
          <a:p>
            <a:pPr lvl="1"/>
            <a:r>
              <a:rPr lang="en-US" dirty="0" smtClean="0"/>
              <a:t>Capital flows have </a:t>
            </a:r>
            <a:r>
              <a:rPr lang="en-US" i="1" dirty="0" smtClean="0"/>
              <a:t>very</a:t>
            </a:r>
            <a:r>
              <a:rPr lang="en-US" dirty="0" smtClean="0"/>
              <a:t> limited comovement!</a:t>
            </a:r>
          </a:p>
          <a:p>
            <a:r>
              <a:rPr lang="en-US" dirty="0" smtClean="0"/>
              <a:t>Capital flows not much driven by center-country phenomena </a:t>
            </a:r>
            <a:r>
              <a:rPr lang="en-US" i="1" dirty="0" smtClean="0"/>
              <a:t>or</a:t>
            </a:r>
            <a:r>
              <a:rPr lang="en-US" dirty="0" smtClean="0"/>
              <a:t> commonality embedded in capital flows</a:t>
            </a:r>
          </a:p>
          <a:p>
            <a:pPr lvl="1"/>
            <a:r>
              <a:rPr lang="en-US" dirty="0" smtClean="0"/>
              <a:t>GFCycle rarely explains 25% of capital flows</a:t>
            </a:r>
          </a:p>
          <a:p>
            <a:r>
              <a:rPr lang="en-US" dirty="0" smtClean="0"/>
              <a:t>So small economies can’t blame vagaries of GFCycle (US monetary policy?) for capital flows</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38</a:t>
            </a:fld>
            <a:endParaRPr lang="en-US" dirty="0"/>
          </a:p>
        </p:txBody>
      </p:sp>
    </p:spTree>
    <p:extLst>
      <p:ext uri="{BB962C8B-B14F-4D97-AF65-F5344CB8AC3E}">
        <p14:creationId xmlns:p14="http://schemas.microsoft.com/office/powerpoint/2010/main" val="21406160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Fed/Northern monetary policy a convenient scape-goat</a:t>
            </a:r>
          </a:p>
          <a:p>
            <a:pPr lvl="1"/>
            <a:r>
              <a:rPr lang="en-US" dirty="0" smtClean="0"/>
              <a:t>Easier to blame outsiders for domestic woes</a:t>
            </a:r>
          </a:p>
          <a:p>
            <a:r>
              <a:rPr lang="en-US" dirty="0" smtClean="0"/>
              <a:t>But … little evidence that woes of EMs due to Northern monetary policy</a:t>
            </a:r>
          </a:p>
          <a:p>
            <a:pPr lvl="1"/>
            <a:r>
              <a:rPr lang="en-US" dirty="0" smtClean="0"/>
              <a:t>Southern exports </a:t>
            </a:r>
            <a:r>
              <a:rPr lang="en-US" i="1" dirty="0" smtClean="0"/>
              <a:t>grew</a:t>
            </a:r>
            <a:r>
              <a:rPr lang="en-US" dirty="0" smtClean="0"/>
              <a:t> during periods of unconventional monetary policy</a:t>
            </a:r>
          </a:p>
          <a:p>
            <a:pPr lvl="1"/>
            <a:r>
              <a:rPr lang="en-US" dirty="0" smtClean="0"/>
              <a:t>No sign that capital flows much affected by GFCycle</a:t>
            </a:r>
          </a:p>
          <a:p>
            <a:pPr lvl="2"/>
            <a:r>
              <a:rPr lang="en-US" dirty="0" smtClean="0"/>
              <a:t>GFCycle hard to detect!  Odd for supposedly pervasive common element</a:t>
            </a:r>
          </a:p>
          <a:p>
            <a:r>
              <a:rPr lang="en-US" dirty="0" smtClean="0"/>
              <a:t>Responsibility for troubles in EMs does </a:t>
            </a:r>
            <a:r>
              <a:rPr lang="en-US" i="1" dirty="0" smtClean="0"/>
              <a:t>not </a:t>
            </a:r>
            <a:r>
              <a:rPr lang="en-US" dirty="0" smtClean="0"/>
              <a:t>lie in Washington!</a:t>
            </a:r>
            <a:endParaRPr lang="en-US" dirty="0"/>
          </a:p>
        </p:txBody>
      </p:sp>
      <p:sp>
        <p:nvSpPr>
          <p:cNvPr id="4" name="Footer Placeholder 3"/>
          <p:cNvSpPr>
            <a:spLocks noGrp="1"/>
          </p:cNvSpPr>
          <p:nvPr>
            <p:ph type="ftr" sz="quarter" idx="11"/>
          </p:nvPr>
        </p:nvSpPr>
        <p:spPr/>
        <p:txBody>
          <a:bodyPr/>
          <a:lstStyle/>
          <a:p>
            <a:r>
              <a:rPr lang="en-US"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39</a:t>
            </a:fld>
            <a:endParaRPr lang="en-US" dirty="0"/>
          </a:p>
        </p:txBody>
      </p:sp>
    </p:spTree>
    <p:extLst>
      <p:ext uri="{BB962C8B-B14F-4D97-AF65-F5344CB8AC3E}">
        <p14:creationId xmlns:p14="http://schemas.microsoft.com/office/powerpoint/2010/main" val="69710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Effects of Unconventional Central Monetary Policy: Motivation</a:t>
            </a:r>
            <a:endParaRPr lang="en-US" dirty="0"/>
          </a:p>
        </p:txBody>
      </p:sp>
      <p:sp>
        <p:nvSpPr>
          <p:cNvPr id="3" name="Content Placeholder 2"/>
          <p:cNvSpPr>
            <a:spLocks noGrp="1"/>
          </p:cNvSpPr>
          <p:nvPr>
            <p:ph idx="1"/>
          </p:nvPr>
        </p:nvSpPr>
        <p:spPr/>
        <p:txBody>
          <a:bodyPr/>
          <a:lstStyle/>
          <a:p>
            <a:pPr marL="457200" lvl="1" indent="0">
              <a:buNone/>
            </a:pPr>
            <a:r>
              <a:rPr lang="en-US" dirty="0"/>
              <a:t>“I heard two related complaints at international meetings and through the media: First, that the United States was engaging in ‘currency wars’ – a phrase used most prominently by Brazilian finance minister Guido Mantega in 2010, following the Fed’s introduction of a second round of quantitative easing – by choosing policies that would weaken the dollar and thereby unfairly increase US competitiveness at the expense of trading partners </a:t>
            </a:r>
            <a:r>
              <a:rPr lang="en-US" dirty="0" smtClean="0"/>
              <a:t>…“</a:t>
            </a:r>
          </a:p>
          <a:p>
            <a:pPr marL="457200" lvl="1" indent="0">
              <a:buNone/>
            </a:pPr>
            <a:r>
              <a:rPr lang="en-US" dirty="0" smtClean="0"/>
              <a:t>“ ‘</a:t>
            </a:r>
            <a:r>
              <a:rPr lang="en-US" dirty="0"/>
              <a:t>Currency wars’ is a colorful synonym for the familiar concept of competitive depreciation of exchange rates, with the goal of diverting world demand toward one’s own exports while suppressing imports </a:t>
            </a:r>
            <a:r>
              <a:rPr lang="en-US" dirty="0" smtClean="0"/>
              <a:t>…”</a:t>
            </a:r>
          </a:p>
          <a:p>
            <a:pPr lvl="2"/>
            <a:r>
              <a:rPr lang="en-US" dirty="0" smtClean="0"/>
              <a:t>Bernanke (2015 Mundell-Fleming lecture)</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4</a:t>
            </a:fld>
            <a:endParaRPr lang="en-US" dirty="0"/>
          </a:p>
        </p:txBody>
      </p:sp>
    </p:spTree>
    <p:extLst>
      <p:ext uri="{BB962C8B-B14F-4D97-AF65-F5344CB8AC3E}">
        <p14:creationId xmlns:p14="http://schemas.microsoft.com/office/powerpoint/2010/main" val="332711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Evidence?</a:t>
            </a:r>
            <a:endParaRPr lang="en-US" dirty="0"/>
          </a:p>
        </p:txBody>
      </p:sp>
      <p:sp>
        <p:nvSpPr>
          <p:cNvPr id="3" name="Content Placeholder 2"/>
          <p:cNvSpPr>
            <a:spLocks noGrp="1"/>
          </p:cNvSpPr>
          <p:nvPr>
            <p:ph idx="1"/>
          </p:nvPr>
        </p:nvSpPr>
        <p:spPr/>
        <p:txBody>
          <a:bodyPr/>
          <a:lstStyle/>
          <a:p>
            <a:r>
              <a:rPr lang="en-US" dirty="0" smtClean="0"/>
              <a:t>Little/No evidence in literature</a:t>
            </a:r>
          </a:p>
          <a:p>
            <a:r>
              <a:rPr lang="en-US" dirty="0" smtClean="0"/>
              <a:t>Three Currency Wars Characterizations/Assumptions</a:t>
            </a:r>
          </a:p>
          <a:p>
            <a:pPr marL="914400" lvl="1" indent="-457200">
              <a:buFont typeface="+mj-lt"/>
              <a:buAutoNum type="arabicPeriod"/>
            </a:pPr>
            <a:r>
              <a:rPr lang="en-US" dirty="0" smtClean="0"/>
              <a:t>Result from Unconventional Monetary Policy (UMP) of Center Countries</a:t>
            </a:r>
          </a:p>
          <a:p>
            <a:pPr marL="914400" lvl="1" indent="-457200">
              <a:buFont typeface="+mj-lt"/>
              <a:buAutoNum type="arabicPeriod"/>
            </a:pPr>
            <a:r>
              <a:rPr lang="en-US" dirty="0" smtClean="0"/>
              <a:t>Bilateral: involve economies engaged in UMP (“aggressors”) and those not (“victims”)</a:t>
            </a:r>
          </a:p>
          <a:p>
            <a:pPr marL="914400" lvl="2" indent="0">
              <a:buNone/>
            </a:pPr>
            <a:r>
              <a:rPr lang="en-US" dirty="0" smtClean="0"/>
              <a:t>“The </a:t>
            </a:r>
            <a:r>
              <a:rPr lang="en-US" dirty="0"/>
              <a:t>advanced countries are seeking to devalue their </a:t>
            </a:r>
            <a:r>
              <a:rPr lang="en-US" dirty="0" smtClean="0"/>
              <a:t>currencies </a:t>
            </a:r>
            <a:r>
              <a:rPr lang="en-US" dirty="0"/>
              <a:t>in order to increase exports, naming the United States, Europe and Japan …” </a:t>
            </a:r>
            <a:endParaRPr lang="en-US" dirty="0" smtClean="0"/>
          </a:p>
          <a:p>
            <a:pPr lvl="2"/>
            <a:r>
              <a:rPr lang="en-US" dirty="0" smtClean="0"/>
              <a:t>Mantega (2010)</a:t>
            </a:r>
          </a:p>
          <a:p>
            <a:pPr marL="914400" lvl="1" indent="-457200">
              <a:buFont typeface="+mj-lt"/>
              <a:buAutoNum type="arabicPeriod"/>
            </a:pPr>
            <a:r>
              <a:rPr lang="en-US" dirty="0" smtClean="0"/>
              <a:t>If successful, should raise exports</a:t>
            </a:r>
          </a:p>
          <a:p>
            <a:pPr lvl="2"/>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5</a:t>
            </a:fld>
            <a:endParaRPr lang="en-US" dirty="0"/>
          </a:p>
        </p:txBody>
      </p:sp>
    </p:spTree>
    <p:extLst>
      <p:ext uri="{BB962C8B-B14F-4D97-AF65-F5344CB8AC3E}">
        <p14:creationId xmlns:p14="http://schemas.microsoft.com/office/powerpoint/2010/main" val="2673383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Look at US Trade around QE</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99191"/>
            <a:ext cx="10515600" cy="4646428"/>
          </a:xfrm>
        </p:spPr>
      </p:pic>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6</a:t>
            </a:fld>
            <a:endParaRPr lang="en-US" dirty="0"/>
          </a:p>
        </p:txBody>
      </p:sp>
    </p:spTree>
    <p:extLst>
      <p:ext uri="{BB962C8B-B14F-4D97-AF65-F5344CB8AC3E}">
        <p14:creationId xmlns:p14="http://schemas.microsoft.com/office/powerpoint/2010/main" val="1040877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clear pattern</a:t>
            </a:r>
            <a:endParaRPr lang="en-US" dirty="0"/>
          </a:p>
        </p:txBody>
      </p:sp>
      <p:sp>
        <p:nvSpPr>
          <p:cNvPr id="3" name="Content Placeholder 2"/>
          <p:cNvSpPr>
            <a:spLocks noGrp="1"/>
          </p:cNvSpPr>
          <p:nvPr>
            <p:ph idx="1"/>
          </p:nvPr>
        </p:nvSpPr>
        <p:spPr/>
        <p:txBody>
          <a:bodyPr/>
          <a:lstStyle/>
          <a:p>
            <a:r>
              <a:rPr lang="en-US" dirty="0" smtClean="0"/>
              <a:t>Both exports, imports continue to drop after QE1</a:t>
            </a:r>
          </a:p>
          <a:p>
            <a:r>
              <a:rPr lang="en-US" dirty="0" smtClean="0"/>
              <a:t>QE2 makes little difference</a:t>
            </a:r>
          </a:p>
          <a:p>
            <a:r>
              <a:rPr lang="en-US" dirty="0" smtClean="0"/>
              <a:t>QE3 followed by trade flattening</a:t>
            </a:r>
          </a:p>
          <a:p>
            <a:endParaRPr lang="en-US" dirty="0"/>
          </a:p>
          <a:p>
            <a:r>
              <a:rPr lang="en-US" dirty="0" smtClean="0"/>
              <a:t>But ... Superficial!</a:t>
            </a:r>
          </a:p>
          <a:p>
            <a:pPr lvl="1"/>
            <a:r>
              <a:rPr lang="en-US" dirty="0" smtClean="0"/>
              <a:t>Only one country examined</a:t>
            </a:r>
          </a:p>
          <a:p>
            <a:pPr lvl="1"/>
            <a:r>
              <a:rPr lang="en-US" dirty="0" smtClean="0"/>
              <a:t>Data multilateral (some US partners engaged in UMP)</a:t>
            </a:r>
          </a:p>
          <a:p>
            <a:pPr lvl="1"/>
            <a:r>
              <a:rPr lang="en-US" dirty="0" smtClean="0"/>
              <a:t>No attempt at </a:t>
            </a:r>
            <a:r>
              <a:rPr lang="en-US" i="1" dirty="0" smtClean="0"/>
              <a:t>ceteris paribus</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7</a:t>
            </a:fld>
            <a:endParaRPr lang="en-US" dirty="0"/>
          </a:p>
        </p:txBody>
      </p:sp>
    </p:spTree>
    <p:extLst>
      <p:ext uri="{BB962C8B-B14F-4D97-AF65-F5344CB8AC3E}">
        <p14:creationId xmlns:p14="http://schemas.microsoft.com/office/powerpoint/2010/main" val="3375179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to Correct with Gravity Model</a:t>
            </a:r>
            <a:endParaRPr lang="en-US" dirty="0"/>
          </a:p>
        </p:txBody>
      </p:sp>
      <p:sp>
        <p:nvSpPr>
          <p:cNvPr id="3" name="Content Placeholder 2"/>
          <p:cNvSpPr>
            <a:spLocks noGrp="1"/>
          </p:cNvSpPr>
          <p:nvPr>
            <p:ph idx="1"/>
          </p:nvPr>
        </p:nvSpPr>
        <p:spPr/>
        <p:txBody>
          <a:bodyPr/>
          <a:lstStyle/>
          <a:p>
            <a:r>
              <a:rPr lang="en-US" dirty="0" smtClean="0"/>
              <a:t>Plain vanilla LSDV technique (Head-Mayer):</a:t>
            </a:r>
          </a:p>
          <a:p>
            <a:pPr marL="0" indent="0">
              <a:buNone/>
            </a:pPr>
            <a:endParaRPr lang="en-US" dirty="0" smtClean="0"/>
          </a:p>
          <a:p>
            <a:pPr marL="0" indent="0">
              <a:buNone/>
            </a:pPr>
            <a:r>
              <a:rPr lang="en-US" dirty="0" smtClean="0"/>
              <a:t>	ln(X</a:t>
            </a:r>
            <a:r>
              <a:rPr lang="en-US" baseline="-25000" dirty="0" smtClean="0"/>
              <a:t>ijt</a:t>
            </a:r>
            <a:r>
              <a:rPr lang="en-US" dirty="0"/>
              <a:t>) = </a:t>
            </a:r>
            <a:r>
              <a:rPr lang="en-US" dirty="0">
                <a:solidFill>
                  <a:srgbClr val="FF0000"/>
                </a:solidFill>
                <a:sym typeface="Symbol" panose="05050102010706020507" pitchFamily="18" charset="2"/>
              </a:rPr>
              <a:t></a:t>
            </a:r>
            <a:r>
              <a:rPr lang="en-US" dirty="0"/>
              <a:t>UMP</a:t>
            </a:r>
            <a:r>
              <a:rPr lang="en-US" baseline="-25000" dirty="0"/>
              <a:t>ijt</a:t>
            </a:r>
            <a:r>
              <a:rPr lang="en-US" dirty="0"/>
              <a:t> + </a:t>
            </a:r>
            <a:r>
              <a:rPr lang="en-US" dirty="0">
                <a:sym typeface="Symbol" panose="05050102010706020507" pitchFamily="18" charset="2"/>
              </a:rPr>
              <a:t></a:t>
            </a:r>
            <a:r>
              <a:rPr lang="en-US" dirty="0"/>
              <a:t>Z</a:t>
            </a:r>
            <a:r>
              <a:rPr lang="en-US" baseline="-25000" dirty="0"/>
              <a:t>ijt </a:t>
            </a:r>
            <a:r>
              <a:rPr lang="en-US" dirty="0"/>
              <a:t>+ {λ</a:t>
            </a:r>
            <a:r>
              <a:rPr lang="en-US" baseline="-25000" dirty="0"/>
              <a:t>it</a:t>
            </a:r>
            <a:r>
              <a:rPr lang="en-US" dirty="0"/>
              <a:t>} + {ψ</a:t>
            </a:r>
            <a:r>
              <a:rPr lang="en-US" baseline="-25000" dirty="0"/>
              <a:t>jt</a:t>
            </a:r>
            <a:r>
              <a:rPr lang="en-US" dirty="0"/>
              <a:t>} + {φ</a:t>
            </a:r>
            <a:r>
              <a:rPr lang="en-US" baseline="-25000" dirty="0"/>
              <a:t>ij</a:t>
            </a:r>
            <a:r>
              <a:rPr lang="en-US" dirty="0"/>
              <a:t>} + </a:t>
            </a:r>
            <a:r>
              <a:rPr lang="en-US" dirty="0">
                <a:sym typeface="Symbol" panose="05050102010706020507" pitchFamily="18" charset="2"/>
              </a:rPr>
              <a:t></a:t>
            </a:r>
            <a:r>
              <a:rPr lang="en-US" baseline="-25000" dirty="0" smtClean="0"/>
              <a:t>ijt</a:t>
            </a:r>
          </a:p>
          <a:p>
            <a:pPr marL="0" indent="0">
              <a:buNone/>
            </a:pPr>
            <a:endParaRPr lang="en-US" baseline="-25000" dirty="0"/>
          </a:p>
          <a:p>
            <a:r>
              <a:rPr lang="en-US" dirty="0" smtClean="0"/>
              <a:t>Links exports (X) to controls (RTA, CU</a:t>
            </a:r>
            <a:r>
              <a:rPr lang="en-US" dirty="0"/>
              <a:t>)</a:t>
            </a:r>
            <a:r>
              <a:rPr lang="en-US" dirty="0" smtClean="0"/>
              <a:t>, time-varying exporter/importer fixed effects</a:t>
            </a:r>
          </a:p>
          <a:p>
            <a:r>
              <a:rPr lang="en-US" dirty="0" smtClean="0"/>
              <a:t>Long history of success as empirical model of trade</a:t>
            </a:r>
          </a:p>
          <a:p>
            <a:r>
              <a:rPr lang="en-US" dirty="0" smtClean="0"/>
              <a:t>Key coefficient (</a:t>
            </a:r>
            <a:r>
              <a:rPr lang="en-US" dirty="0" smtClean="0">
                <a:solidFill>
                  <a:srgbClr val="FF0000"/>
                </a:solidFill>
                <a:sym typeface="Symbol" panose="05050102010706020507" pitchFamily="18" charset="2"/>
              </a:rPr>
              <a:t></a:t>
            </a:r>
            <a:r>
              <a:rPr lang="en-US" dirty="0" smtClean="0"/>
              <a:t>) on UMP dummy</a:t>
            </a:r>
          </a:p>
          <a:p>
            <a:pPr lvl="1"/>
            <a:r>
              <a:rPr lang="en-US" dirty="0" smtClean="0"/>
              <a:t>1 if i has UMP and j does not, 0 ow</a:t>
            </a:r>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8</a:t>
            </a:fld>
            <a:endParaRPr lang="en-US" dirty="0"/>
          </a:p>
        </p:txBody>
      </p:sp>
    </p:spTree>
    <p:extLst>
      <p:ext uri="{BB962C8B-B14F-4D97-AF65-F5344CB8AC3E}">
        <p14:creationId xmlns:p14="http://schemas.microsoft.com/office/powerpoint/2010/main" val="336810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Minutiae</a:t>
            </a:r>
            <a:endParaRPr lang="en-US" dirty="0"/>
          </a:p>
        </p:txBody>
      </p:sp>
      <p:sp>
        <p:nvSpPr>
          <p:cNvPr id="3" name="Content Placeholder 2"/>
          <p:cNvSpPr>
            <a:spLocks noGrp="1"/>
          </p:cNvSpPr>
          <p:nvPr>
            <p:ph idx="1"/>
          </p:nvPr>
        </p:nvSpPr>
        <p:spPr/>
        <p:txBody>
          <a:bodyPr/>
          <a:lstStyle/>
          <a:p>
            <a:r>
              <a:rPr lang="en-US" dirty="0" smtClean="0"/>
              <a:t>Conventional data sources</a:t>
            </a:r>
          </a:p>
          <a:p>
            <a:pPr lvl="1"/>
            <a:r>
              <a:rPr lang="en-US" dirty="0" smtClean="0"/>
              <a:t>Quarterly DoTS data 2000Q1-2016Q2, &gt;200 countries, &gt;1.3 million obs.</a:t>
            </a:r>
          </a:p>
          <a:p>
            <a:r>
              <a:rPr lang="en-US" dirty="0" smtClean="0"/>
              <a:t>Key to model: over 50,000 fixed effects</a:t>
            </a:r>
          </a:p>
          <a:p>
            <a:r>
              <a:rPr lang="en-US" dirty="0"/>
              <a:t>Hold constant </a:t>
            </a:r>
            <a:r>
              <a:rPr lang="en-US" dirty="0" smtClean="0"/>
              <a:t>all dyadic time-invariant phenomena</a:t>
            </a:r>
          </a:p>
          <a:p>
            <a:pPr lvl="1"/>
            <a:r>
              <a:rPr lang="en-US" dirty="0" smtClean="0"/>
              <a:t>Language, distance, colonial history, common geography, …</a:t>
            </a:r>
            <a:endParaRPr lang="en-US" dirty="0"/>
          </a:p>
          <a:p>
            <a:r>
              <a:rPr lang="en-US" dirty="0" smtClean="0"/>
              <a:t>Hold constant all country-specific phenomena</a:t>
            </a:r>
          </a:p>
          <a:p>
            <a:pPr lvl="1"/>
            <a:r>
              <a:rPr lang="en-US" dirty="0" smtClean="0"/>
              <a:t>Time-invariant (land area, sea access, …)</a:t>
            </a:r>
          </a:p>
          <a:p>
            <a:pPr lvl="1"/>
            <a:r>
              <a:rPr lang="en-US" dirty="0" smtClean="0"/>
              <a:t>Time-varying (business cycle, financial distress, protectionism, …)</a:t>
            </a:r>
          </a:p>
          <a:p>
            <a:pPr lvl="1"/>
            <a:endParaRPr lang="en-US" dirty="0"/>
          </a:p>
        </p:txBody>
      </p:sp>
      <p:sp>
        <p:nvSpPr>
          <p:cNvPr id="4" name="Footer Placeholder 3"/>
          <p:cNvSpPr>
            <a:spLocks noGrp="1"/>
          </p:cNvSpPr>
          <p:nvPr>
            <p:ph type="ftr" sz="quarter" idx="11"/>
          </p:nvPr>
        </p:nvSpPr>
        <p:spPr/>
        <p:txBody>
          <a:bodyPr/>
          <a:lstStyle/>
          <a:p>
            <a:r>
              <a:rPr lang="en-US" dirty="0" smtClean="0"/>
              <a:t>Rose: Peripheral Effects of Center-Country Monetary Policy</a:t>
            </a:r>
            <a:endParaRPr lang="en-US" dirty="0"/>
          </a:p>
        </p:txBody>
      </p:sp>
      <p:sp>
        <p:nvSpPr>
          <p:cNvPr id="5" name="Slide Number Placeholder 4"/>
          <p:cNvSpPr>
            <a:spLocks noGrp="1"/>
          </p:cNvSpPr>
          <p:nvPr>
            <p:ph type="sldNum" sz="quarter" idx="12"/>
          </p:nvPr>
        </p:nvSpPr>
        <p:spPr/>
        <p:txBody>
          <a:bodyPr/>
          <a:lstStyle/>
          <a:p>
            <a:fld id="{C8F1F9CB-4E6C-471E-9D7F-7A6C9C9AF95B}" type="slidenum">
              <a:rPr lang="en-US" smtClean="0"/>
              <a:t>9</a:t>
            </a:fld>
            <a:endParaRPr lang="en-US" dirty="0"/>
          </a:p>
        </p:txBody>
      </p:sp>
    </p:spTree>
    <p:extLst>
      <p:ext uri="{BB962C8B-B14F-4D97-AF65-F5344CB8AC3E}">
        <p14:creationId xmlns:p14="http://schemas.microsoft.com/office/powerpoint/2010/main" val="3889537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2584</Words>
  <Application>Microsoft Office PowerPoint</Application>
  <PresentationFormat>Widescreen</PresentationFormat>
  <Paragraphs>493</Paragraphs>
  <Slides>39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Cambria Math</vt:lpstr>
      <vt:lpstr>Symbol</vt:lpstr>
      <vt:lpstr>Times New Roman</vt:lpstr>
      <vt:lpstr>Office Theme</vt:lpstr>
      <vt:lpstr>Spillovers or Scapegoats? Why Small Countries Should Not Fear Center-Country Monetary and Financial Policy</vt:lpstr>
      <vt:lpstr>Two Approaches</vt:lpstr>
      <vt:lpstr>Two Approaches, cont.</vt:lpstr>
      <vt:lpstr>Trade Effects of Unconventional Central Monetary Policy: Motivation</vt:lpstr>
      <vt:lpstr>Quantitative Evidence?</vt:lpstr>
      <vt:lpstr>Naïve Look at US Trade around QE</vt:lpstr>
      <vt:lpstr>No clear pattern</vt:lpstr>
      <vt:lpstr>Easy to Correct with Gravity Model</vt:lpstr>
      <vt:lpstr>Estimation Minutiae</vt:lpstr>
      <vt:lpstr>Notes</vt:lpstr>
      <vt:lpstr>Unconventional Monetary Policy Measures</vt:lpstr>
      <vt:lpstr>Unconventional Monetary Policy thru 2016Q2</vt:lpstr>
      <vt:lpstr>Results</vt:lpstr>
      <vt:lpstr>PowerPoint Presentation</vt:lpstr>
      <vt:lpstr>Results Insensitive</vt:lpstr>
      <vt:lpstr>PowerPoint Presentation</vt:lpstr>
      <vt:lpstr>Summary</vt:lpstr>
      <vt:lpstr>Next: Financial Effects of Central Monetary Policy because of Global Financial Cycle</vt:lpstr>
      <vt:lpstr>Motivation, continued</vt:lpstr>
      <vt:lpstr>The GFCycle Should Matter for Small Countries, especially Emerging Markets</vt:lpstr>
      <vt:lpstr>But … Suppose GFCycle is not that important</vt:lpstr>
      <vt:lpstr>So … How Important is the Global Financial Cycle?</vt:lpstr>
      <vt:lpstr>Measuring Global Financial Cycle via Observable Fundamentals</vt:lpstr>
      <vt:lpstr>VIX standard in literature</vt:lpstr>
      <vt:lpstr>VIX: uncorrelated with raw capital flows</vt:lpstr>
      <vt:lpstr>Ditto with Dynamic Capital Flow Factors (And … Different Types of Capital Flows Little Correlated)</vt:lpstr>
      <vt:lpstr>Do Center-Country Fundamentals Drive Capital Flows?</vt:lpstr>
      <vt:lpstr>Many Equations, hence Many Estimates!</vt:lpstr>
      <vt:lpstr>PowerPoint Presentation</vt:lpstr>
      <vt:lpstr>Box Plots: Same Information, More Efficient</vt:lpstr>
      <vt:lpstr>PowerPoint Presentation</vt:lpstr>
      <vt:lpstr>Easy to Establish Robustness</vt:lpstr>
      <vt:lpstr>PowerPoint Presentation</vt:lpstr>
      <vt:lpstr>PowerPoint Presentation</vt:lpstr>
      <vt:lpstr>PowerPoint Presentation</vt:lpstr>
      <vt:lpstr>Perhaps GFCycle a Crisis (not Tranquility) Phenomenon?</vt:lpstr>
      <vt:lpstr>PowerPoint Presentation</vt:lpstr>
      <vt:lpstr>GFCycle: Summary</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Peripheral Effects of Center-Country Monetary Policy</dc:title>
  <dc:creator>Andrew Rose</dc:creator>
  <cp:lastModifiedBy>Andrew Rose</cp:lastModifiedBy>
  <cp:revision>51</cp:revision>
  <dcterms:created xsi:type="dcterms:W3CDTF">2017-03-08T19:01:53Z</dcterms:created>
  <dcterms:modified xsi:type="dcterms:W3CDTF">2017-05-05T22:38:46Z</dcterms:modified>
</cp:coreProperties>
</file>