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73" r:id="rId4"/>
    <p:sldId id="270" r:id="rId5"/>
    <p:sldId id="275" r:id="rId6"/>
    <p:sldId id="286" r:id="rId7"/>
    <p:sldId id="281" r:id="rId8"/>
    <p:sldId id="285" r:id="rId9"/>
    <p:sldId id="274" r:id="rId10"/>
    <p:sldId id="283" r:id="rId11"/>
    <p:sldId id="260" r:id="rId12"/>
    <p:sldId id="282" r:id="rId13"/>
    <p:sldId id="284" r:id="rId14"/>
    <p:sldId id="278" r:id="rId15"/>
    <p:sldId id="271" r:id="rId16"/>
    <p:sldId id="280" r:id="rId17"/>
    <p:sldId id="263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48" y="14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540F4-0EF5-4897-BEB5-EF34CBAA3F15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B3154-C480-4505-BEC5-7DCCF3EDD6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7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C5DF1-8291-4D14-8C58-F9EC40511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ED67A-4529-4ED9-B0BF-484A8A2FA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CC153-1553-403A-A8B7-C036FBE1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7070-177E-4E7A-B5FD-868F07A15543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E454F-04C6-4D6A-B8C2-6FACD9071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80047-5ABF-4BC7-B52C-4A9187329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7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D9A8-ACB7-47CE-807B-8069318B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6CFCB-B518-4DC9-874C-66366B9DA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357BA-F091-4B34-80A7-B541AC813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A156-5235-4719-BC2F-E49507E2FBBD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784C-9DAE-481D-8542-5DE34F00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35BF6-A6F3-4454-8595-A7752567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6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7BD4F6-0D92-4251-9ACE-23849A14A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B8904-DB53-40F3-9ED9-F7021C9F6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A6618-E1A6-4801-8C89-5B1D05C24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68B3-8005-4223-AE65-9E13297DED9E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77B7F-341C-4D42-89E1-8F5A1F58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180C9-E58C-4619-9663-E2D696EA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9362E-DADD-4428-A650-C92677B95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E0A67-2E92-4DB8-B567-735EA4BD4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6176B-CDD3-4ED4-BA5D-CF68858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5242-BFED-49A9-B61B-91E9DBC3DFC1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0E3CA-1FA7-4EAE-8766-3019C417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BCF63-2299-4BC2-98F9-4CEF69A5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6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D2CFF-3AEB-43B6-BCF4-A4F52906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F1FA4-5A91-4EBF-B592-13AFA58BF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75A1A-080A-418C-97D0-9F0B94FF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D7CD-BB9A-4CCA-8FFC-05F424F69149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5E57A-8FD0-46BF-B665-CB212D80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8CA38-503C-4FAC-B762-3394DA42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6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C461A-9192-41CF-B340-8EA46187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7B96A-BF43-4C9E-B5DA-61D189288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9FFFD-C19D-4793-849C-7AF223733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2FD24-C425-4CA9-93BC-B922718B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044-397C-41C4-99E8-5343230E1ED1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04F0C-0FE5-4532-A990-912274F27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2B435-9F00-41D1-AFCF-41780DCF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0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248D-1664-4CE2-BD64-DE7A037C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5FE0A-D353-452F-8CFF-F6AC6B65F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9332C-577E-4526-8BB6-5A6F752A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C51B3-B8F7-4C6D-95B0-B7FA46008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2F76C-1845-4286-9BA4-3D2B3A267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B9173-A8D8-4142-8D72-04109AFF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7128-341A-4ABC-B7F7-DD8690D588F0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66DEF-7671-481C-925B-C006D286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12EF66-100F-4895-A88B-F806480D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3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37C6-4047-4B69-8247-58D257DA5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B870C4-A968-426C-BE02-BC3F7732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189F-7313-4605-80E7-FB9BEA5A4A6A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FE42E1-DDB9-4E2A-B2A3-22FF440BE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A986F-80BF-461F-B5D1-EAC6B811A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1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7E192-CBC4-420F-BD90-2CAE2EFF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FAF2-B342-495C-9B39-0F804B90A8A8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5EFE2-5203-4571-B199-36823518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28DD3-FC42-4344-BED6-F3E00C2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4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D0487-8EBE-4E2C-A42A-D54E0D3B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EF77F-F204-412B-A6E7-488485F97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58D50-8F81-45C5-88A4-DC19F514B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098EA-FB04-490B-8B9D-D54F0151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2C22-B26B-46FE-B3AB-A21FE719C431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BA313-B422-4727-92E2-4A15EB3B2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1B77D-81A3-4403-A11E-A3038DBE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3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8A9E0-9674-4D14-8DEC-2553F4429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43B9E8-3D75-4A24-84D4-8B24BA943C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F7026-A24E-40CA-9224-FE57B3CCB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38CF1-5597-4191-8C76-D0F7156A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3205-9BC9-4528-9DC8-B90B95F5E956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FAF52-24C2-49C6-83BD-64B676762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F6C4C-6BA3-4E2A-83F6-24ED4C1FE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6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C07BA-90E7-4F40-9C57-A27E2434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83DB8-1FBB-42C4-B26C-2606A6099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BE678-D179-4FBF-9E91-4646DE7C0C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C6D8E-D807-4D79-B052-79927386AC3F}" type="datetime1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080AE-D19A-4C74-9BF8-EC9EA9298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68B10-05A6-4DD4-B1BA-F6590C6FA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D0DD3-2002-47B2-A896-00DC81429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8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1A1D2-DE0B-4E07-AD1D-02B6C296E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93973"/>
          </a:xfrm>
        </p:spPr>
        <p:txBody>
          <a:bodyPr>
            <a:normAutofit fontScale="90000"/>
          </a:bodyPr>
          <a:lstStyle/>
          <a:p>
            <a:r>
              <a:rPr lang="en-US" dirty="0"/>
              <a:t>Comments on</a:t>
            </a:r>
            <a:br>
              <a:rPr lang="en-US" dirty="0"/>
            </a:br>
            <a:r>
              <a:rPr lang="en-US" dirty="0"/>
              <a:t>“The Implications of Digital Currencies for Monetary Policy and the International Monetary System”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23D54-07C9-446C-A9DD-14C72EF48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7600"/>
            <a:ext cx="9144000" cy="1016000"/>
          </a:xfrm>
        </p:spPr>
        <p:txBody>
          <a:bodyPr/>
          <a:lstStyle/>
          <a:p>
            <a:r>
              <a:rPr lang="en-US" dirty="0"/>
              <a:t>Andrew K. Rose</a:t>
            </a:r>
          </a:p>
          <a:p>
            <a:r>
              <a:rPr lang="en-US" dirty="0"/>
              <a:t>Berkeley-Haas, ABFER, CEPR and NBER</a:t>
            </a:r>
          </a:p>
        </p:txBody>
      </p:sp>
    </p:spTree>
    <p:extLst>
      <p:ext uri="{BB962C8B-B14F-4D97-AF65-F5344CB8AC3E}">
        <p14:creationId xmlns:p14="http://schemas.microsoft.com/office/powerpoint/2010/main" val="189617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7E27D-CD0F-45EC-884A-8EAEDE35F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Discretionary monetary policy </a:t>
            </a:r>
            <a:r>
              <a:rPr lang="en-US" i="1" dirty="0"/>
              <a:t>key</a:t>
            </a:r>
            <a:r>
              <a:rPr lang="en-US" dirty="0"/>
              <a:t> to titular issue!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07D5C-509F-44C7-B28E-99C446659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Could </a:t>
            </a:r>
            <a:r>
              <a:rPr lang="en-US" sz="3200" i="1" dirty="0"/>
              <a:t>decentralized</a:t>
            </a:r>
            <a:r>
              <a:rPr lang="en-US" sz="3200" dirty="0"/>
              <a:t> (private) cryptocurrencies be designed with monetary policies that include feedback or even discretion?</a:t>
            </a:r>
          </a:p>
          <a:p>
            <a:pPr lvl="1"/>
            <a:r>
              <a:rPr lang="en-US" sz="2800" dirty="0"/>
              <a:t>Need to if want to substitute for Central Bank roles: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Avoid inflation/deflation (“Cross of Crypto”)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Provide counter-cyclic monetary policy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Act as lender of last resort in crises, support financial stability</a:t>
            </a:r>
          </a:p>
          <a:p>
            <a:pPr lvl="1"/>
            <a:r>
              <a:rPr lang="en-US" sz="2800" dirty="0"/>
              <a:t>A future of algorithmic central banking?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EBFC6-79D5-48EF-8553-AF775DD8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AF657-4E09-4E88-9F49-3680C8E2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2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9AD3-8DBD-46D0-9C89-0C1EC2725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write </a:t>
            </a:r>
            <a:r>
              <a:rPr lang="en-US" i="1" dirty="0"/>
              <a:t>complete</a:t>
            </a:r>
            <a:r>
              <a:rPr lang="en-US" dirty="0"/>
              <a:t> rules for monetary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00176-91CE-4617-B702-B3FB3E429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Could we eliminate </a:t>
            </a:r>
            <a:r>
              <a:rPr lang="en-US" sz="3200" i="1" dirty="0"/>
              <a:t>all</a:t>
            </a:r>
            <a:r>
              <a:rPr lang="en-US" sz="3200" dirty="0"/>
              <a:t> discretion?  (Would we?)</a:t>
            </a:r>
          </a:p>
          <a:p>
            <a:r>
              <a:rPr lang="en-US" sz="3200" dirty="0"/>
              <a:t>If so, can write central bank reaction function into mining rules</a:t>
            </a:r>
          </a:p>
          <a:p>
            <a:r>
              <a:rPr lang="en-US" sz="3200" dirty="0"/>
              <a:t>But if we could, why do we still have central bankers?</a:t>
            </a:r>
          </a:p>
          <a:p>
            <a:r>
              <a:rPr lang="en-US" sz="3200" dirty="0"/>
              <a:t>Knightian uncertainty: we’re a long way from this knowledge!</a:t>
            </a:r>
          </a:p>
          <a:p>
            <a:pPr lvl="1"/>
            <a:r>
              <a:rPr lang="en-US" sz="2800" dirty="0"/>
              <a:t>Hard to believe we will </a:t>
            </a:r>
            <a:r>
              <a:rPr lang="en-US" sz="2800" i="1" dirty="0"/>
              <a:t>ever</a:t>
            </a:r>
            <a:r>
              <a:rPr lang="en-US" sz="2800" dirty="0"/>
              <a:t> be there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8700F-184D-4F52-BAA6-88A6DC47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B8692-26CD-4E82-AA70-87DD8C2D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2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7E27D-CD0F-45EC-884A-8EAEDE35F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even ignoring all this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07D5C-509F-44C7-B28E-99C446659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should </a:t>
            </a:r>
            <a:r>
              <a:rPr lang="en-US" i="1" dirty="0"/>
              <a:t>any </a:t>
            </a:r>
            <a:r>
              <a:rPr lang="en-US" dirty="0"/>
              <a:t>form of </a:t>
            </a:r>
            <a:r>
              <a:rPr lang="en-US" b="1" dirty="0"/>
              <a:t>money</a:t>
            </a:r>
            <a:r>
              <a:rPr lang="en-US" dirty="0"/>
              <a:t> matter, even in principle?</a:t>
            </a:r>
          </a:p>
          <a:p>
            <a:pPr lvl="1"/>
            <a:r>
              <a:rPr lang="en-US" dirty="0"/>
              <a:t>Indeed, why should the stock of money matter?</a:t>
            </a:r>
          </a:p>
          <a:p>
            <a:pPr lvl="1"/>
            <a:r>
              <a:rPr lang="en-US" dirty="0"/>
              <a:t>Central banks use prices/interest rates, not money supplies/growth</a:t>
            </a:r>
          </a:p>
          <a:p>
            <a:pPr lvl="1"/>
            <a:endParaRPr lang="en-US" dirty="0"/>
          </a:p>
          <a:p>
            <a:r>
              <a:rPr lang="en-US" i="1" dirty="0"/>
              <a:t>Highly</a:t>
            </a:r>
            <a:r>
              <a:rPr lang="en-US" dirty="0"/>
              <a:t> relevant in this context because cash does create effective lower bound on nominal interest rates</a:t>
            </a:r>
          </a:p>
          <a:p>
            <a:pPr lvl="1"/>
            <a:r>
              <a:rPr lang="en-US" dirty="0"/>
              <a:t>So digital currency facilitates negative nominal interest rates, more counter-cyclic monetary policy</a:t>
            </a:r>
          </a:p>
          <a:p>
            <a:pPr lvl="1"/>
            <a:r>
              <a:rPr lang="en-US" dirty="0"/>
              <a:t>Can reduce exchange rate/currency war issues associated with ZLB/ELB (Caballero, Farhi and Gourinchas)</a:t>
            </a:r>
          </a:p>
          <a:p>
            <a:pPr lvl="1"/>
            <a:r>
              <a:rPr lang="en-US" dirty="0"/>
              <a:t>More analysis here warranted</a:t>
            </a:r>
          </a:p>
          <a:p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EBFC6-79D5-48EF-8553-AF775DD8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AF657-4E09-4E88-9F49-3680C8E2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8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9AD3-8DBD-46D0-9C89-0C1EC2725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leads to central bank digital 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00176-91CE-4617-B702-B3FB3E429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Modern Central Bank could issue e-currency</a:t>
            </a:r>
          </a:p>
          <a:p>
            <a:r>
              <a:rPr lang="en-US" sz="3600" dirty="0"/>
              <a:t>Not (private) cryptocurrency, merely another digital form of money</a:t>
            </a:r>
          </a:p>
          <a:p>
            <a:r>
              <a:rPr lang="en-US" sz="3600" i="1" dirty="0"/>
              <a:t>Could</a:t>
            </a:r>
            <a:r>
              <a:rPr lang="en-US" sz="3600" dirty="0"/>
              <a:t> lower costs, increase access to money</a:t>
            </a:r>
          </a:p>
          <a:p>
            <a:r>
              <a:rPr lang="en-US" sz="3600" dirty="0"/>
              <a:t>But without offering anonymity of private cryptocurrency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8700F-184D-4F52-BAA6-88A6DC47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B8692-26CD-4E82-AA70-87DD8C2D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77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6B12A-0A9F-4BFF-827F-F5E28928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issues are micro, not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D4BBD-29CC-4FE7-BBA3-483811699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 problems in providing fast transactions, prevent hacking</a:t>
            </a:r>
          </a:p>
          <a:p>
            <a:r>
              <a:rPr lang="en-US" dirty="0"/>
              <a:t>Do central banks want money launderers and bad consumers to deposit directly, encouraging illicit behavior?</a:t>
            </a:r>
          </a:p>
          <a:p>
            <a:r>
              <a:rPr lang="en-US" dirty="0"/>
              <a:t>How much does digital money </a:t>
            </a:r>
            <a:r>
              <a:rPr lang="en-US" i="1" dirty="0"/>
              <a:t>per se </a:t>
            </a:r>
            <a:r>
              <a:rPr lang="en-US" dirty="0"/>
              <a:t>facilitate settlement, esp. international?</a:t>
            </a:r>
          </a:p>
          <a:p>
            <a:r>
              <a:rPr lang="en-US" dirty="0"/>
              <a:t>Does central bank have an obligation to provide public with access to risk-free central bank money like currency </a:t>
            </a:r>
            <a:r>
              <a:rPr lang="en-US" i="1" dirty="0"/>
              <a:t>if latter fails market test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4ADD92-A812-4BA6-824E-4F5B9E4BE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B84407-C40A-4A15-9E41-332FBDCE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8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FC41-682D-41B1-81A6-40BA42EEB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some are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0D769-8940-4426-BE71-62FD98AFD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Suppose anyone could deposit directly with central bank</a:t>
            </a:r>
          </a:p>
          <a:p>
            <a:r>
              <a:rPr lang="en-US" dirty="0"/>
              <a:t>Small Pro: (even) easier to have negative interest rates</a:t>
            </a:r>
          </a:p>
          <a:p>
            <a:pPr lvl="1"/>
            <a:r>
              <a:rPr lang="en-US" dirty="0"/>
              <a:t>Easier to handle business cycles, avoid de/inflation with time-varying/low real rates</a:t>
            </a:r>
          </a:p>
          <a:p>
            <a:pPr lvl="1"/>
            <a:r>
              <a:rPr lang="en-US" dirty="0"/>
              <a:t>But … doesn’t require central bank deposits for all: just less cash, more commercial bank digital money (Rogoff)</a:t>
            </a:r>
          </a:p>
          <a:p>
            <a:r>
              <a:rPr lang="en-US" dirty="0"/>
              <a:t>Big Con: bad for commercial banks</a:t>
            </a:r>
          </a:p>
          <a:p>
            <a:pPr lvl="1"/>
            <a:r>
              <a:rPr lang="en-US" dirty="0"/>
              <a:t>Central Bank Digital Currency: totally safe</a:t>
            </a:r>
          </a:p>
          <a:p>
            <a:pPr lvl="1"/>
            <a:r>
              <a:rPr lang="en-US" dirty="0"/>
              <a:t>So raises risk and spreads for commercial banks, reduces private credit, monitoring</a:t>
            </a:r>
          </a:p>
          <a:p>
            <a:pPr lvl="1"/>
            <a:r>
              <a:rPr lang="en-US" dirty="0"/>
              <a:t>Commercial banks already squawking about negative nominal interest rates</a:t>
            </a:r>
          </a:p>
          <a:p>
            <a:r>
              <a:rPr lang="en-US" dirty="0"/>
              <a:t>Agree with Engel: tradeoff likely to seem bad for society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B51FA-2C32-4B98-B922-987DEF436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F2FF8-E7D4-4F5F-AF8C-D610912E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5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A8E4F-ED87-423C-871C-7E5F2672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even if central bank Issues digital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BADA-BE15-460D-A41C-D731F34EC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Central bank still controls central bank deposits</a:t>
            </a:r>
          </a:p>
          <a:p>
            <a:pPr lvl="1"/>
            <a:r>
              <a:rPr lang="en-US" sz="2800" dirty="0"/>
              <a:t>No obvious negative effect on ability to conduct monetary policy</a:t>
            </a:r>
          </a:p>
          <a:p>
            <a:pPr lvl="1"/>
            <a:r>
              <a:rPr lang="en-US" sz="2800" dirty="0"/>
              <a:t>Keeps ability to control monetary policy for cyclic, counter-in/deflationary reasons</a:t>
            </a:r>
          </a:p>
          <a:p>
            <a:pPr lvl="1"/>
            <a:r>
              <a:rPr lang="en-US" sz="2800" dirty="0"/>
              <a:t>Seigniorage retained (small)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941FB-A741-4AEA-A35E-F9D40631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ED52A-24A3-4EBD-B2C6-63BB3A36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0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DBB2-3CC4-44EF-BD16-66DDF0EE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central banks ever surrender monopoly on money creation?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FEC10-BE91-4E09-AC20-16EC8BF00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central bank is NOT monopoly supplier of reserves, it loses its ability to control interest rates and carry out monetary policy</a:t>
            </a:r>
          </a:p>
          <a:p>
            <a:pPr lvl="1"/>
            <a:r>
              <a:rPr lang="en-US" dirty="0"/>
              <a:t>If central bank does not control unit of account, its monetary policy becomes irrelevant (think of dollarized economies)</a:t>
            </a:r>
          </a:p>
          <a:p>
            <a:pPr lvl="1"/>
            <a:r>
              <a:rPr lang="en-US" dirty="0"/>
              <a:t>Seems unlikely for almost any central bank (Venezuela)</a:t>
            </a:r>
          </a:p>
          <a:p>
            <a:r>
              <a:rPr lang="en-US" dirty="0"/>
              <a:t>Society wouldn’t </a:t>
            </a:r>
            <a:r>
              <a:rPr lang="en-US" i="1" dirty="0"/>
              <a:t>allow</a:t>
            </a:r>
            <a:r>
              <a:rPr lang="en-US" dirty="0"/>
              <a:t> central banks to lose power</a:t>
            </a:r>
          </a:p>
          <a:p>
            <a:pPr lvl="1"/>
            <a:r>
              <a:rPr lang="en-US" dirty="0"/>
              <a:t>Social contract: central bank power and independence to create stable money in return for trust-generating accountability</a:t>
            </a:r>
          </a:p>
          <a:p>
            <a:pPr lvl="2"/>
            <a:r>
              <a:rPr lang="en-US" dirty="0"/>
              <a:t>Checks and balances required for durable institutions like money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D0722-B4B3-42D5-A632-A5ED4E0C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36D53E-9487-4B48-8038-E497921C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9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6B9F5-A0E3-4CB4-9C8E-135B46DBF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7A644-1179-4510-9EE2-1C5D38211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Seems like private cryptocurrency may </a:t>
            </a:r>
            <a:r>
              <a:rPr lang="en-US" sz="3200" i="1" dirty="0"/>
              <a:t>eventually</a:t>
            </a:r>
            <a:r>
              <a:rPr lang="en-US" sz="3200" dirty="0"/>
              <a:t> facilitate some transactions</a:t>
            </a:r>
          </a:p>
          <a:p>
            <a:pPr lvl="1"/>
            <a:r>
              <a:rPr lang="en-US" sz="2800" dirty="0"/>
              <a:t>Will enhance capital mobility </a:t>
            </a:r>
            <a:r>
              <a:rPr lang="en-US" sz="2800" i="1" dirty="0"/>
              <a:t>a little</a:t>
            </a:r>
          </a:p>
          <a:p>
            <a:pPr lvl="2"/>
            <a:r>
              <a:rPr lang="en-US" sz="2400" dirty="0"/>
              <a:t>A </a:t>
            </a:r>
            <a:r>
              <a:rPr lang="en-US" sz="2400" i="1" dirty="0"/>
              <a:t>little </a:t>
            </a:r>
            <a:r>
              <a:rPr lang="en-US" sz="2400" dirty="0"/>
              <a:t>more pressure on fixers</a:t>
            </a:r>
          </a:p>
          <a:p>
            <a:pPr lvl="1"/>
            <a:r>
              <a:rPr lang="en-US" sz="2800" dirty="0"/>
              <a:t>Unlikely to change monetary policy</a:t>
            </a:r>
          </a:p>
          <a:p>
            <a:pPr lvl="1"/>
            <a:endParaRPr lang="en-US" sz="2800" dirty="0"/>
          </a:p>
          <a:p>
            <a:r>
              <a:rPr lang="en-US" sz="3200" dirty="0"/>
              <a:t>An analogy</a:t>
            </a:r>
          </a:p>
          <a:p>
            <a:pPr lvl="1"/>
            <a:r>
              <a:rPr lang="en-US" sz="2800" dirty="0"/>
              <a:t>Transition from paper airline tickets to electronic tickets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879FD1-EE16-4827-8B8B-CA141ACCB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9FDA4-0EA1-48B6-9FA9-BD67B6203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4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FB54-FD17-48F6-826B-B2F885831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Much that is good, little that is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5A94D-F703-4513-AEA6-761E795D4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… and some that is irrelevant (to the topic)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Agree wholeheartedly with the main conclusion:</a:t>
            </a:r>
          </a:p>
          <a:p>
            <a:r>
              <a:rPr lang="en-US" dirty="0"/>
              <a:t>No immediate effects on monetary policy and/or international monetary system</a:t>
            </a:r>
          </a:p>
          <a:p>
            <a:pPr lvl="1"/>
            <a:r>
              <a:rPr lang="en-US" dirty="0"/>
              <a:t>Exception: loosening of capital controls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Disagree (mildly) about long-run</a:t>
            </a:r>
          </a:p>
          <a:p>
            <a:r>
              <a:rPr lang="en-US" dirty="0"/>
              <a:t>Uncertainty overstated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Caveat: hard to have clarity in slides!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A90ED3-9FA8-4890-8D16-171CC164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0C7CD-EE55-4AD2-B50C-E308068F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93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176BD-C202-46CC-9032-F6A588CA9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like most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AD1D2-6545-41F0-9CAB-7BEA99F91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Digital Currency has </a:t>
            </a:r>
            <a:r>
              <a:rPr lang="en-US" i="1" dirty="0"/>
              <a:t>Potential</a:t>
            </a:r>
            <a:r>
              <a:rPr lang="en-US" dirty="0"/>
              <a:t> for Increase in Capital Mobility</a:t>
            </a:r>
          </a:p>
          <a:p>
            <a:r>
              <a:rPr lang="en-US" dirty="0"/>
              <a:t>Lowered costs of currency substitution</a:t>
            </a:r>
          </a:p>
          <a:p>
            <a:r>
              <a:rPr lang="en-US" dirty="0"/>
              <a:t>Could have worked harder on implications (e.g., through Mundell’s Trilemma)</a:t>
            </a:r>
          </a:p>
          <a:p>
            <a:r>
              <a:rPr lang="en-US" dirty="0"/>
              <a:t>More importantly: how important is this effect?</a:t>
            </a:r>
          </a:p>
          <a:p>
            <a:pPr lvl="1"/>
            <a:r>
              <a:rPr lang="en-US" dirty="0"/>
              <a:t>Crypto currencies are </a:t>
            </a:r>
            <a:r>
              <a:rPr lang="en-US" sz="1300" dirty="0"/>
              <a:t>small</a:t>
            </a:r>
            <a:r>
              <a:rPr lang="en-US" dirty="0"/>
              <a:t> compared to current capital flows </a:t>
            </a:r>
          </a:p>
          <a:p>
            <a:pPr lvl="1"/>
            <a:r>
              <a:rPr lang="en-US" dirty="0"/>
              <a:t>Currency substitutes already exist (foreign currencies), as Engel points out</a:t>
            </a:r>
          </a:p>
          <a:p>
            <a:pPr lvl="2"/>
            <a:r>
              <a:rPr lang="en-US" dirty="0"/>
              <a:t>Most foreign currencies inconvertible/small and hence irrelevant … just like most cryptocurrencies</a:t>
            </a:r>
          </a:p>
          <a:p>
            <a:pPr lvl="2"/>
            <a:r>
              <a:rPr lang="en-US" dirty="0"/>
              <a:t>Introduction of a cryptocurrency similar to entry of a new country with its own currency</a:t>
            </a:r>
          </a:p>
          <a:p>
            <a:pPr lvl="3"/>
            <a:r>
              <a:rPr lang="en-US" dirty="0"/>
              <a:t>How much of an effect have South Sudan, Kosovo, and Montenegro had on capital mobility?</a:t>
            </a:r>
          </a:p>
          <a:p>
            <a:pPr lvl="2"/>
            <a:r>
              <a:rPr lang="en-US" dirty="0"/>
              <a:t>How different are cryptocurrencies?</a:t>
            </a:r>
          </a:p>
          <a:p>
            <a:r>
              <a:rPr lang="en-US" dirty="0"/>
              <a:t>Seems reasonable that the choice between fixing and monetary sovereignty will slowly become sharper</a:t>
            </a:r>
          </a:p>
          <a:p>
            <a:pPr lvl="1"/>
            <a:r>
              <a:rPr lang="en-US" dirty="0"/>
              <a:t>But little GDP in countries that fix … so little relevance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C3D7A-97FA-45E1-8DA3-646C81F17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F441E4-C2FF-425D-8820-9A82FF32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8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FAB07-501F-4F1F-80D8-762CF6433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Worth remembering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D0F-D303-49C4-BC47-CF828CF0B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116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Most Money is </a:t>
            </a:r>
            <a:r>
              <a:rPr lang="en-US" i="1" dirty="0"/>
              <a:t>already</a:t>
            </a:r>
            <a:r>
              <a:rPr lang="en-US" dirty="0"/>
              <a:t> digital/electronic</a:t>
            </a:r>
          </a:p>
          <a:p>
            <a:pPr lvl="1"/>
            <a:r>
              <a:rPr lang="en-US" dirty="0"/>
              <a:t>Most of American M2, half of M1 </a:t>
            </a:r>
            <a:r>
              <a:rPr lang="en-US" i="1" dirty="0"/>
              <a:t>de jure, </a:t>
            </a:r>
            <a:r>
              <a:rPr lang="en-US" dirty="0"/>
              <a:t>more in practice ($100 bills are US)</a:t>
            </a:r>
          </a:p>
          <a:p>
            <a:pPr lvl="1"/>
            <a:r>
              <a:rPr lang="en-US" dirty="0"/>
              <a:t>Credit cards, reserves, …</a:t>
            </a:r>
          </a:p>
          <a:p>
            <a:pPr lvl="1"/>
            <a:r>
              <a:rPr lang="en-US" dirty="0"/>
              <a:t>Substitution of cash with electronic money … not a big thing historically</a:t>
            </a:r>
          </a:p>
          <a:p>
            <a:pPr lvl="2"/>
            <a:r>
              <a:rPr lang="en-US" dirty="0"/>
              <a:t>Money has evolved continuously for decades (gold … notes … cheques … credit cards …)</a:t>
            </a:r>
          </a:p>
          <a:p>
            <a:pPr lvl="2"/>
            <a:r>
              <a:rPr lang="en-US" dirty="0"/>
              <a:t>My FX acquisition; direct → traveler’s checks → credit cards → ATM card → Apple Pay</a:t>
            </a:r>
          </a:p>
          <a:p>
            <a:pPr lvl="3"/>
            <a:r>
              <a:rPr lang="en-US" dirty="0"/>
              <a:t>Recent transition from “no cash trip” to “no credit card trip”</a:t>
            </a:r>
          </a:p>
          <a:p>
            <a:r>
              <a:rPr lang="en-US" dirty="0"/>
              <a:t>But these technologies have not compromised effectiveness of monetary policy!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613EB9-A6CF-4827-A142-213F811F6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5FB2E-1845-4033-80BF-24B8038C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6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C3650-C13B-4099-BC49-489FF25E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Size: How big is cryptocurrency?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55276-BA0F-4413-BC3B-B1A706F8C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i="1" dirty="0"/>
              <a:t>Small</a:t>
            </a:r>
          </a:p>
          <a:p>
            <a:r>
              <a:rPr lang="en-US" sz="3200" i="1" dirty="0"/>
              <a:t>All</a:t>
            </a:r>
            <a:r>
              <a:rPr lang="en-US" sz="3200" dirty="0"/>
              <a:t> (&gt;2000) cryptocurrencies at market value (Oct 11, 2018): $202b</a:t>
            </a:r>
          </a:p>
          <a:p>
            <a:pPr lvl="1"/>
            <a:r>
              <a:rPr lang="en-US" sz="2800" dirty="0"/>
              <a:t>About half in Bitcoin (and 35 variants)</a:t>
            </a:r>
          </a:p>
          <a:p>
            <a:pPr lvl="1"/>
            <a:r>
              <a:rPr lang="en-US" sz="2800" dirty="0"/>
              <a:t>10% in Ethereum (and 24 variants)</a:t>
            </a:r>
          </a:p>
          <a:p>
            <a:r>
              <a:rPr lang="en-US" sz="3200" i="1" dirty="0"/>
              <a:t>Very </a:t>
            </a:r>
            <a:r>
              <a:rPr lang="en-US" sz="3200" dirty="0"/>
              <a:t>small compared to relevant benchmarks</a:t>
            </a:r>
          </a:p>
          <a:p>
            <a:pPr lvl="1"/>
            <a:r>
              <a:rPr lang="en-US" sz="2800" dirty="0"/>
              <a:t>&lt;4% of </a:t>
            </a:r>
            <a:r>
              <a:rPr lang="en-US" sz="2800" i="1" dirty="0"/>
              <a:t>daily</a:t>
            </a:r>
            <a:r>
              <a:rPr lang="en-US" sz="2800" dirty="0"/>
              <a:t> FX turnover, capital flows (BIS: $5.1t, April 2016)</a:t>
            </a:r>
          </a:p>
          <a:p>
            <a:pPr lvl="1"/>
            <a:r>
              <a:rPr lang="en-US" sz="2800" dirty="0"/>
              <a:t>Stock of notes and coins (transactions)</a:t>
            </a:r>
          </a:p>
          <a:p>
            <a:pPr lvl="2"/>
            <a:r>
              <a:rPr lang="en-US" sz="2400" dirty="0"/>
              <a:t>&lt;13% of US Federal Reserve currency ($1.6t in circulation, Sept 2018)</a:t>
            </a:r>
          </a:p>
          <a:p>
            <a:pPr lvl="2"/>
            <a:r>
              <a:rPr lang="en-US" sz="2400" dirty="0"/>
              <a:t>&lt;2% of Worldwide currency ($8t)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1FAB9-D149-4F5F-9A09-90D46C3A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7A16D-D0FE-411D-8A2A-DA74D337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6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C3650-C13B-4099-BC49-489FF25E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Compared to money (M1)?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55276-BA0F-4413-BC3B-B1A706F8C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116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/>
              <a:t>Crypto insignificant</a:t>
            </a:r>
          </a:p>
          <a:p>
            <a:r>
              <a:rPr lang="en-US" i="1" dirty="0"/>
              <a:t>To repeat: All</a:t>
            </a:r>
            <a:r>
              <a:rPr lang="en-US" dirty="0"/>
              <a:t> (&gt;2000) cryptocurrencies ≈ $202b</a:t>
            </a:r>
          </a:p>
          <a:p>
            <a:r>
              <a:rPr lang="en-US" dirty="0"/>
              <a:t>US M1 currently $3.7t (18x)</a:t>
            </a:r>
          </a:p>
          <a:p>
            <a:pPr lvl="1"/>
            <a:r>
              <a:rPr lang="en-US" dirty="0"/>
              <a:t>M2 $14.2t (70x)</a:t>
            </a:r>
          </a:p>
          <a:p>
            <a:pPr lvl="1"/>
            <a:r>
              <a:rPr lang="en-US" dirty="0"/>
              <a:t>Crypto currently around size of Danish M1 (26</a:t>
            </a:r>
            <a:r>
              <a:rPr lang="en-US" baseline="30000" dirty="0"/>
              <a:t>th</a:t>
            </a:r>
            <a:r>
              <a:rPr lang="en-US" dirty="0"/>
              <a:t> largest national money supply)</a:t>
            </a:r>
          </a:p>
          <a:p>
            <a:r>
              <a:rPr lang="en-US" dirty="0"/>
              <a:t>Denmark interesting for gauging currency substitution effect</a:t>
            </a:r>
          </a:p>
          <a:p>
            <a:pPr lvl="1"/>
            <a:r>
              <a:rPr lang="en-US" dirty="0"/>
              <a:t>July 2012, short interest rates: Euro (.5%); Norway (2.2%); Sweden (1.1%)</a:t>
            </a:r>
          </a:p>
          <a:p>
            <a:pPr lvl="1"/>
            <a:r>
              <a:rPr lang="en-US" dirty="0"/>
              <a:t>But Denmark still introduced negative nominal interest rates without problems!</a:t>
            </a:r>
          </a:p>
          <a:p>
            <a:pPr lvl="1"/>
            <a:r>
              <a:rPr lang="en-US" dirty="0"/>
              <a:t>So currency substitution effects likely </a:t>
            </a:r>
            <a:r>
              <a:rPr lang="en-US" i="1" dirty="0"/>
              <a:t>small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These are stocks.  But e</a:t>
            </a:r>
            <a:r>
              <a:rPr lang="en-US" i="1" dirty="0"/>
              <a:t>ven</a:t>
            </a:r>
            <a:r>
              <a:rPr lang="en-US" dirty="0"/>
              <a:t> </a:t>
            </a:r>
            <a:r>
              <a:rPr lang="en-US" i="1" dirty="0"/>
              <a:t>smaller</a:t>
            </a:r>
            <a:r>
              <a:rPr lang="en-US" dirty="0"/>
              <a:t> in flow/transaction terms (crypto transactions primitive)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1FAB9-D149-4F5F-9A09-90D46C3A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7A16D-D0FE-411D-8A2A-DA74D337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8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7E27D-CD0F-45EC-884A-8EAEDE35F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money is crypto?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07D5C-509F-44C7-B28E-99C44665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1167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Need clear taxonomy on different types of digital currencies</a:t>
            </a:r>
          </a:p>
          <a:p>
            <a:pPr lvl="1"/>
            <a:r>
              <a:rPr lang="en-US" sz="2800" dirty="0"/>
              <a:t>Engel: private vs central bank cryptocurrencies</a:t>
            </a:r>
          </a:p>
          <a:p>
            <a:r>
              <a:rPr lang="en-US" sz="3200" dirty="0"/>
              <a:t>Private cryptocurrency </a:t>
            </a:r>
            <a:r>
              <a:rPr lang="en-US" sz="3200" i="1" dirty="0"/>
              <a:t>isn’t currently money</a:t>
            </a:r>
          </a:p>
          <a:p>
            <a:pPr lvl="1"/>
            <a:r>
              <a:rPr lang="en-US" sz="2800" dirty="0"/>
              <a:t>Doesn’t satisfy any roles: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Medium of exchange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Unit of account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Store of value</a:t>
            </a:r>
          </a:p>
          <a:p>
            <a:r>
              <a:rPr lang="en-US" sz="3200" dirty="0"/>
              <a:t>Unlike currencies, even of inflationary developing countries!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EBFC6-79D5-48EF-8553-AF775DD8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AF657-4E09-4E88-9F49-3680C8E2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7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7E27D-CD0F-45EC-884A-8EAEDE35F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to see how crypto could, </a:t>
            </a:r>
            <a:r>
              <a:rPr lang="en-US" i="1" dirty="0"/>
              <a:t>in principle</a:t>
            </a:r>
            <a:r>
              <a:rPr lang="en-US" dirty="0"/>
              <a:t>, evolve into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07D5C-509F-44C7-B28E-99C446659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Could</a:t>
            </a:r>
            <a:r>
              <a:rPr lang="en-US" i="1" dirty="0"/>
              <a:t> </a:t>
            </a:r>
            <a:r>
              <a:rPr lang="en-US" dirty="0"/>
              <a:t>private, digital, crypto (enabling peer-to-peer transactions) eventually become </a:t>
            </a:r>
            <a:r>
              <a:rPr lang="en-US" i="1" dirty="0"/>
              <a:t>money</a:t>
            </a:r>
            <a:r>
              <a:rPr lang="en-US" dirty="0"/>
              <a:t>?</a:t>
            </a:r>
          </a:p>
          <a:p>
            <a:r>
              <a:rPr lang="en-US" dirty="0"/>
              <a:t>Far from it now!</a:t>
            </a:r>
          </a:p>
          <a:p>
            <a:pPr lvl="1"/>
            <a:r>
              <a:rPr lang="en-US" dirty="0"/>
              <a:t>Money is a social institution</a:t>
            </a:r>
          </a:p>
          <a:p>
            <a:pPr lvl="1"/>
            <a:r>
              <a:rPr lang="en-US" dirty="0"/>
              <a:t>Historically, currencies are successful with stable value and large user network</a:t>
            </a:r>
          </a:p>
          <a:p>
            <a:pPr lvl="1"/>
            <a:r>
              <a:rPr lang="en-US" dirty="0"/>
              <a:t>Crypto </a:t>
            </a:r>
            <a:r>
              <a:rPr lang="en-US" i="1" dirty="0"/>
              <a:t>WAY </a:t>
            </a:r>
            <a:r>
              <a:rPr lang="en-US" dirty="0"/>
              <a:t>short of that now, for </a:t>
            </a:r>
            <a:r>
              <a:rPr lang="en-US" i="1" dirty="0"/>
              <a:t>intrinsic reasons</a:t>
            </a:r>
          </a:p>
          <a:p>
            <a:pPr lvl="2"/>
            <a:r>
              <a:rPr lang="en-US" i="1" dirty="0"/>
              <a:t>Volatility</a:t>
            </a:r>
            <a:r>
              <a:rPr lang="en-US" dirty="0"/>
              <a:t> stems from inelastic supply (also unstable demand)</a:t>
            </a:r>
          </a:p>
          <a:p>
            <a:pPr lvl="2"/>
            <a:r>
              <a:rPr lang="en-US" dirty="0"/>
              <a:t>This instability precludes use as either unit of account or store of value</a:t>
            </a:r>
          </a:p>
          <a:p>
            <a:pPr lvl="2"/>
            <a:r>
              <a:rPr lang="en-US" dirty="0"/>
              <a:t>High transactions costs also limit network size, use as medium of exchange</a:t>
            </a:r>
          </a:p>
          <a:p>
            <a:pPr lvl="2"/>
            <a:r>
              <a:rPr lang="en-US" dirty="0"/>
              <a:t>Private crypto has no extrinsic backing or possibility of coercion</a:t>
            </a:r>
          </a:p>
          <a:p>
            <a:pPr lvl="1"/>
            <a:r>
              <a:rPr lang="en-US" dirty="0"/>
              <a:t>So currently a speculative asset (not money) and will remain so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EBFC6-79D5-48EF-8553-AF775DD8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AF657-4E09-4E88-9F49-3680C8E2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9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7E27D-CD0F-45EC-884A-8EAEDE35F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leads to inelastic supply of crypto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07D5C-509F-44C7-B28E-99C446659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Little direct confrontation of issue posed in title</a:t>
            </a:r>
          </a:p>
          <a:p>
            <a:pPr lvl="1"/>
            <a:r>
              <a:rPr lang="en-US" sz="2800" dirty="0"/>
              <a:t>Part of Bitcoin idea was to limit inflation via formulaic growth</a:t>
            </a:r>
          </a:p>
          <a:p>
            <a:pPr lvl="1"/>
            <a:r>
              <a:rPr lang="en-US" sz="2800" dirty="0"/>
              <a:t>Preclusion of discretionary policy might be inseparable from idea of crypto currencies</a:t>
            </a:r>
          </a:p>
          <a:p>
            <a:pPr lvl="2"/>
            <a:r>
              <a:rPr lang="en-US" sz="2400" dirty="0"/>
              <a:t>Inelastic supply big part of appeal to libertarians</a:t>
            </a:r>
          </a:p>
          <a:p>
            <a:pPr lvl="2"/>
            <a:r>
              <a:rPr lang="en-US" sz="2400" dirty="0"/>
              <a:t>Built into Bitcoin </a:t>
            </a:r>
          </a:p>
          <a:p>
            <a:pPr lvl="3"/>
            <a:r>
              <a:rPr lang="en-US" sz="2000" dirty="0"/>
              <a:t>Potentially modifiable with widespread consensus</a:t>
            </a:r>
          </a:p>
          <a:p>
            <a:pPr lvl="3"/>
            <a:r>
              <a:rPr lang="en-US" sz="2000" dirty="0"/>
              <a:t>Not part of all cryptocurrencies (</a:t>
            </a:r>
            <a:r>
              <a:rPr lang="en-US" sz="2000" i="1" dirty="0"/>
              <a:t>many</a:t>
            </a:r>
            <a:r>
              <a:rPr lang="en-US" sz="2000" dirty="0"/>
              <a:t> Bitcoin splinters … Basis …)</a:t>
            </a:r>
          </a:p>
          <a:p>
            <a:pPr lvl="3"/>
            <a:r>
              <a:rPr lang="en-US" sz="2000" dirty="0"/>
              <a:t>But most cryptos are failures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EBFC6-79D5-48EF-8553-AF775DD8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Comments on Engel's "Implications of Digital Currencies"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AF657-4E09-4E88-9F49-3680C8E2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0DD3-2002-47B2-A896-00DC81429F9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7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1579</Words>
  <Application>Microsoft Office PowerPoint</Application>
  <PresentationFormat>Widescreen</PresentationFormat>
  <Paragraphs>183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Comments on “The Implications of Digital Currencies for Monetary Policy and the International Monetary System”</vt:lpstr>
      <vt:lpstr>Much that is good, little that is not</vt:lpstr>
      <vt:lpstr>What I like most</vt:lpstr>
      <vt:lpstr>Worth remembering</vt:lpstr>
      <vt:lpstr>Size: How big is cryptocurrency?</vt:lpstr>
      <vt:lpstr>Compared to money (M1)?</vt:lpstr>
      <vt:lpstr>How money is crypto?</vt:lpstr>
      <vt:lpstr>Difficult to see how crypto could, in principle, evolve into money</vt:lpstr>
      <vt:lpstr>Which leads to inelastic supply of crypto</vt:lpstr>
      <vt:lpstr>Discretionary monetary policy key to titular issue!</vt:lpstr>
      <vt:lpstr>Can we write complete rules for monetary policy?</vt:lpstr>
      <vt:lpstr>But even ignoring all this …</vt:lpstr>
      <vt:lpstr>Which leads to central bank digital currency</vt:lpstr>
      <vt:lpstr>Most issues are micro, not macro</vt:lpstr>
      <vt:lpstr>But some are …</vt:lpstr>
      <vt:lpstr>But even if central bank Issues digital money</vt:lpstr>
      <vt:lpstr>Will central banks ever surrender monopoly on money creation?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Rose</dc:creator>
  <cp:lastModifiedBy>Andrew Rose</cp:lastModifiedBy>
  <cp:revision>182</cp:revision>
  <dcterms:created xsi:type="dcterms:W3CDTF">2018-10-11T10:10:29Z</dcterms:created>
  <dcterms:modified xsi:type="dcterms:W3CDTF">2018-11-08T15:09:40Z</dcterms:modified>
</cp:coreProperties>
</file>