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58" r:id="rId5"/>
    <p:sldId id="261" r:id="rId6"/>
    <p:sldId id="262" r:id="rId7"/>
    <p:sldId id="263" r:id="rId8"/>
    <p:sldId id="260"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6" d="100"/>
          <a:sy n="86" d="100"/>
        </p:scale>
        <p:origin x="48" y="1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A8FAD8-DD78-46C3-9F2C-576AD70F779B}" type="datetimeFigureOut">
              <a:rPr lang="en-US" smtClean="0"/>
              <a:t>5/10/2018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DD5BB9-C7DB-4C2D-8700-2780235F5842}" type="slidenum">
              <a:rPr lang="en-US" smtClean="0"/>
              <a:t>‹#›</a:t>
            </a:fld>
            <a:endParaRPr lang="en-US"/>
          </a:p>
        </p:txBody>
      </p:sp>
    </p:spTree>
    <p:extLst>
      <p:ext uri="{BB962C8B-B14F-4D97-AF65-F5344CB8AC3E}">
        <p14:creationId xmlns:p14="http://schemas.microsoft.com/office/powerpoint/2010/main" val="578728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CDA19-28B4-4A0D-A099-05698E7173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CE0DE4-E7D4-47BF-8F3C-FA9F257E7C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58C-5C9D-441A-AD9F-44C890003BD7}"/>
              </a:ext>
            </a:extLst>
          </p:cNvPr>
          <p:cNvSpPr>
            <a:spLocks noGrp="1"/>
          </p:cNvSpPr>
          <p:nvPr>
            <p:ph type="dt" sz="half" idx="10"/>
          </p:nvPr>
        </p:nvSpPr>
        <p:spPr/>
        <p:txBody>
          <a:bodyPr/>
          <a:lstStyle/>
          <a:p>
            <a:fld id="{DEDC275D-D480-4842-90DC-D2EA32DFEE68}" type="datetime1">
              <a:rPr lang="en-US" smtClean="0"/>
              <a:t>5/10/2018</a:t>
            </a:fld>
            <a:endParaRPr lang="en-US"/>
          </a:p>
        </p:txBody>
      </p:sp>
      <p:sp>
        <p:nvSpPr>
          <p:cNvPr id="5" name="Footer Placeholder 4">
            <a:extLst>
              <a:ext uri="{FF2B5EF4-FFF2-40B4-BE49-F238E27FC236}">
                <a16:creationId xmlns:a16="http://schemas.microsoft.com/office/drawing/2014/main" id="{B3E8F01C-BC08-46CF-8302-139ACCED954E}"/>
              </a:ext>
            </a:extLst>
          </p:cNvPr>
          <p:cNvSpPr>
            <a:spLocks noGrp="1"/>
          </p:cNvSpPr>
          <p:nvPr>
            <p:ph type="ftr" sz="quarter" idx="11"/>
          </p:nvPr>
        </p:nvSpPr>
        <p:spPr/>
        <p:txBody>
          <a:bodyPr/>
          <a:lstStyle/>
          <a:p>
            <a:r>
              <a:rPr lang="en-US"/>
              <a:t>Rose Comments on IMF Reform</a:t>
            </a:r>
          </a:p>
        </p:txBody>
      </p:sp>
      <p:sp>
        <p:nvSpPr>
          <p:cNvPr id="6" name="Slide Number Placeholder 5">
            <a:extLst>
              <a:ext uri="{FF2B5EF4-FFF2-40B4-BE49-F238E27FC236}">
                <a16:creationId xmlns:a16="http://schemas.microsoft.com/office/drawing/2014/main" id="{02E85B04-266A-42A8-865D-5597F843960A}"/>
              </a:ext>
            </a:extLst>
          </p:cNvPr>
          <p:cNvSpPr>
            <a:spLocks noGrp="1"/>
          </p:cNvSpPr>
          <p:nvPr>
            <p:ph type="sldNum" sz="quarter" idx="12"/>
          </p:nvPr>
        </p:nvSpPr>
        <p:spPr/>
        <p:txBody>
          <a:bodyPr/>
          <a:lstStyle/>
          <a:p>
            <a:fld id="{1E4A0978-DDEA-4B96-8018-4687722A3DBA}" type="slidenum">
              <a:rPr lang="en-US" smtClean="0"/>
              <a:t>‹#›</a:t>
            </a:fld>
            <a:endParaRPr lang="en-US"/>
          </a:p>
        </p:txBody>
      </p:sp>
    </p:spTree>
    <p:extLst>
      <p:ext uri="{BB962C8B-B14F-4D97-AF65-F5344CB8AC3E}">
        <p14:creationId xmlns:p14="http://schemas.microsoft.com/office/powerpoint/2010/main" val="243336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04DAD-3F8C-49CF-9BB3-DFA2FBEB17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AE8B20-2701-4C26-9CFF-1C09F3ABFFD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4C1E8E-BF93-4321-81B8-75398EF55015}"/>
              </a:ext>
            </a:extLst>
          </p:cNvPr>
          <p:cNvSpPr>
            <a:spLocks noGrp="1"/>
          </p:cNvSpPr>
          <p:nvPr>
            <p:ph type="dt" sz="half" idx="10"/>
          </p:nvPr>
        </p:nvSpPr>
        <p:spPr/>
        <p:txBody>
          <a:bodyPr/>
          <a:lstStyle/>
          <a:p>
            <a:fld id="{429D7C4F-B5EE-45C2-A6AA-DAB28974A7E2}" type="datetime1">
              <a:rPr lang="en-US" smtClean="0"/>
              <a:t>5/10/2018</a:t>
            </a:fld>
            <a:endParaRPr lang="en-US"/>
          </a:p>
        </p:txBody>
      </p:sp>
      <p:sp>
        <p:nvSpPr>
          <p:cNvPr id="5" name="Footer Placeholder 4">
            <a:extLst>
              <a:ext uri="{FF2B5EF4-FFF2-40B4-BE49-F238E27FC236}">
                <a16:creationId xmlns:a16="http://schemas.microsoft.com/office/drawing/2014/main" id="{C3BB704E-4E77-4C9A-A73C-7FFA9711F9F6}"/>
              </a:ext>
            </a:extLst>
          </p:cNvPr>
          <p:cNvSpPr>
            <a:spLocks noGrp="1"/>
          </p:cNvSpPr>
          <p:nvPr>
            <p:ph type="ftr" sz="quarter" idx="11"/>
          </p:nvPr>
        </p:nvSpPr>
        <p:spPr/>
        <p:txBody>
          <a:bodyPr/>
          <a:lstStyle/>
          <a:p>
            <a:r>
              <a:rPr lang="en-US"/>
              <a:t>Rose Comments on IMF Reform</a:t>
            </a:r>
          </a:p>
        </p:txBody>
      </p:sp>
      <p:sp>
        <p:nvSpPr>
          <p:cNvPr id="6" name="Slide Number Placeholder 5">
            <a:extLst>
              <a:ext uri="{FF2B5EF4-FFF2-40B4-BE49-F238E27FC236}">
                <a16:creationId xmlns:a16="http://schemas.microsoft.com/office/drawing/2014/main" id="{B377E750-4542-49AC-90DA-5D2C4A88376C}"/>
              </a:ext>
            </a:extLst>
          </p:cNvPr>
          <p:cNvSpPr>
            <a:spLocks noGrp="1"/>
          </p:cNvSpPr>
          <p:nvPr>
            <p:ph type="sldNum" sz="quarter" idx="12"/>
          </p:nvPr>
        </p:nvSpPr>
        <p:spPr/>
        <p:txBody>
          <a:bodyPr/>
          <a:lstStyle/>
          <a:p>
            <a:fld id="{1E4A0978-DDEA-4B96-8018-4687722A3DBA}" type="slidenum">
              <a:rPr lang="en-US" smtClean="0"/>
              <a:t>‹#›</a:t>
            </a:fld>
            <a:endParaRPr lang="en-US"/>
          </a:p>
        </p:txBody>
      </p:sp>
    </p:spTree>
    <p:extLst>
      <p:ext uri="{BB962C8B-B14F-4D97-AF65-F5344CB8AC3E}">
        <p14:creationId xmlns:p14="http://schemas.microsoft.com/office/powerpoint/2010/main" val="196200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D12C56-ACBC-4189-BA84-64FF2492A5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4D490B-8FFE-40DE-A847-2147287E78F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3C79-644A-4376-9FAE-FE5F073A80D7}"/>
              </a:ext>
            </a:extLst>
          </p:cNvPr>
          <p:cNvSpPr>
            <a:spLocks noGrp="1"/>
          </p:cNvSpPr>
          <p:nvPr>
            <p:ph type="dt" sz="half" idx="10"/>
          </p:nvPr>
        </p:nvSpPr>
        <p:spPr/>
        <p:txBody>
          <a:bodyPr/>
          <a:lstStyle/>
          <a:p>
            <a:fld id="{202AA0BF-4A1A-414B-95AE-16E089648DC8}" type="datetime1">
              <a:rPr lang="en-US" smtClean="0"/>
              <a:t>5/10/2018</a:t>
            </a:fld>
            <a:endParaRPr lang="en-US"/>
          </a:p>
        </p:txBody>
      </p:sp>
      <p:sp>
        <p:nvSpPr>
          <p:cNvPr id="5" name="Footer Placeholder 4">
            <a:extLst>
              <a:ext uri="{FF2B5EF4-FFF2-40B4-BE49-F238E27FC236}">
                <a16:creationId xmlns:a16="http://schemas.microsoft.com/office/drawing/2014/main" id="{87ADE876-D424-4F28-A4B1-05868DA21BFC}"/>
              </a:ext>
            </a:extLst>
          </p:cNvPr>
          <p:cNvSpPr>
            <a:spLocks noGrp="1"/>
          </p:cNvSpPr>
          <p:nvPr>
            <p:ph type="ftr" sz="quarter" idx="11"/>
          </p:nvPr>
        </p:nvSpPr>
        <p:spPr/>
        <p:txBody>
          <a:bodyPr/>
          <a:lstStyle/>
          <a:p>
            <a:r>
              <a:rPr lang="en-US"/>
              <a:t>Rose Comments on IMF Reform</a:t>
            </a:r>
          </a:p>
        </p:txBody>
      </p:sp>
      <p:sp>
        <p:nvSpPr>
          <p:cNvPr id="6" name="Slide Number Placeholder 5">
            <a:extLst>
              <a:ext uri="{FF2B5EF4-FFF2-40B4-BE49-F238E27FC236}">
                <a16:creationId xmlns:a16="http://schemas.microsoft.com/office/drawing/2014/main" id="{9EC15D1F-0F42-496B-A1C8-3086D561F023}"/>
              </a:ext>
            </a:extLst>
          </p:cNvPr>
          <p:cNvSpPr>
            <a:spLocks noGrp="1"/>
          </p:cNvSpPr>
          <p:nvPr>
            <p:ph type="sldNum" sz="quarter" idx="12"/>
          </p:nvPr>
        </p:nvSpPr>
        <p:spPr/>
        <p:txBody>
          <a:bodyPr/>
          <a:lstStyle/>
          <a:p>
            <a:fld id="{1E4A0978-DDEA-4B96-8018-4687722A3DBA}" type="slidenum">
              <a:rPr lang="en-US" smtClean="0"/>
              <a:t>‹#›</a:t>
            </a:fld>
            <a:endParaRPr lang="en-US"/>
          </a:p>
        </p:txBody>
      </p:sp>
    </p:spTree>
    <p:extLst>
      <p:ext uri="{BB962C8B-B14F-4D97-AF65-F5344CB8AC3E}">
        <p14:creationId xmlns:p14="http://schemas.microsoft.com/office/powerpoint/2010/main" val="68578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1295B-5C75-47BF-AEA7-8FA9B17AA3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0EF8BF-465A-427A-BA76-5E7412B706B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5AB8-C6EB-4F50-B52F-647BE159B34B}"/>
              </a:ext>
            </a:extLst>
          </p:cNvPr>
          <p:cNvSpPr>
            <a:spLocks noGrp="1"/>
          </p:cNvSpPr>
          <p:nvPr>
            <p:ph type="dt" sz="half" idx="10"/>
          </p:nvPr>
        </p:nvSpPr>
        <p:spPr/>
        <p:txBody>
          <a:bodyPr/>
          <a:lstStyle/>
          <a:p>
            <a:fld id="{5E616C9B-46EF-4F07-A21F-39439D23DA2A}" type="datetime1">
              <a:rPr lang="en-US" smtClean="0"/>
              <a:t>5/10/2018</a:t>
            </a:fld>
            <a:endParaRPr lang="en-US"/>
          </a:p>
        </p:txBody>
      </p:sp>
      <p:sp>
        <p:nvSpPr>
          <p:cNvPr id="5" name="Footer Placeholder 4">
            <a:extLst>
              <a:ext uri="{FF2B5EF4-FFF2-40B4-BE49-F238E27FC236}">
                <a16:creationId xmlns:a16="http://schemas.microsoft.com/office/drawing/2014/main" id="{A9E174DE-AC73-4D63-9363-25808642852E}"/>
              </a:ext>
            </a:extLst>
          </p:cNvPr>
          <p:cNvSpPr>
            <a:spLocks noGrp="1"/>
          </p:cNvSpPr>
          <p:nvPr>
            <p:ph type="ftr" sz="quarter" idx="11"/>
          </p:nvPr>
        </p:nvSpPr>
        <p:spPr/>
        <p:txBody>
          <a:bodyPr/>
          <a:lstStyle/>
          <a:p>
            <a:r>
              <a:rPr lang="en-US"/>
              <a:t>Rose Comments on IMF Reform</a:t>
            </a:r>
          </a:p>
        </p:txBody>
      </p:sp>
      <p:sp>
        <p:nvSpPr>
          <p:cNvPr id="6" name="Slide Number Placeholder 5">
            <a:extLst>
              <a:ext uri="{FF2B5EF4-FFF2-40B4-BE49-F238E27FC236}">
                <a16:creationId xmlns:a16="http://schemas.microsoft.com/office/drawing/2014/main" id="{A2097D07-6EE8-4E04-A9B8-D719BE856EA0}"/>
              </a:ext>
            </a:extLst>
          </p:cNvPr>
          <p:cNvSpPr>
            <a:spLocks noGrp="1"/>
          </p:cNvSpPr>
          <p:nvPr>
            <p:ph type="sldNum" sz="quarter" idx="12"/>
          </p:nvPr>
        </p:nvSpPr>
        <p:spPr/>
        <p:txBody>
          <a:bodyPr/>
          <a:lstStyle/>
          <a:p>
            <a:fld id="{1E4A0978-DDEA-4B96-8018-4687722A3DBA}" type="slidenum">
              <a:rPr lang="en-US" smtClean="0"/>
              <a:t>‹#›</a:t>
            </a:fld>
            <a:endParaRPr lang="en-US"/>
          </a:p>
        </p:txBody>
      </p:sp>
    </p:spTree>
    <p:extLst>
      <p:ext uri="{BB962C8B-B14F-4D97-AF65-F5344CB8AC3E}">
        <p14:creationId xmlns:p14="http://schemas.microsoft.com/office/powerpoint/2010/main" val="144164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8D724-4377-4B42-A6EB-3D1D45C461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9C23D1-BBF0-4FF4-9A4D-9EC9FC56B0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6933A43-AC10-466F-989C-B413EBFF1772}"/>
              </a:ext>
            </a:extLst>
          </p:cNvPr>
          <p:cNvSpPr>
            <a:spLocks noGrp="1"/>
          </p:cNvSpPr>
          <p:nvPr>
            <p:ph type="dt" sz="half" idx="10"/>
          </p:nvPr>
        </p:nvSpPr>
        <p:spPr/>
        <p:txBody>
          <a:bodyPr/>
          <a:lstStyle/>
          <a:p>
            <a:fld id="{BABAC5C9-91A9-4FEC-B466-03F13A5F6C61}" type="datetime1">
              <a:rPr lang="en-US" smtClean="0"/>
              <a:t>5/10/2018</a:t>
            </a:fld>
            <a:endParaRPr lang="en-US"/>
          </a:p>
        </p:txBody>
      </p:sp>
      <p:sp>
        <p:nvSpPr>
          <p:cNvPr id="5" name="Footer Placeholder 4">
            <a:extLst>
              <a:ext uri="{FF2B5EF4-FFF2-40B4-BE49-F238E27FC236}">
                <a16:creationId xmlns:a16="http://schemas.microsoft.com/office/drawing/2014/main" id="{5C79C913-3534-4EFD-A127-2A7FF7EFA1E2}"/>
              </a:ext>
            </a:extLst>
          </p:cNvPr>
          <p:cNvSpPr>
            <a:spLocks noGrp="1"/>
          </p:cNvSpPr>
          <p:nvPr>
            <p:ph type="ftr" sz="quarter" idx="11"/>
          </p:nvPr>
        </p:nvSpPr>
        <p:spPr/>
        <p:txBody>
          <a:bodyPr/>
          <a:lstStyle/>
          <a:p>
            <a:r>
              <a:rPr lang="en-US"/>
              <a:t>Rose Comments on IMF Reform</a:t>
            </a:r>
          </a:p>
        </p:txBody>
      </p:sp>
      <p:sp>
        <p:nvSpPr>
          <p:cNvPr id="6" name="Slide Number Placeholder 5">
            <a:extLst>
              <a:ext uri="{FF2B5EF4-FFF2-40B4-BE49-F238E27FC236}">
                <a16:creationId xmlns:a16="http://schemas.microsoft.com/office/drawing/2014/main" id="{15CB4424-1F94-4BFE-BE20-3A7ED5410B50}"/>
              </a:ext>
            </a:extLst>
          </p:cNvPr>
          <p:cNvSpPr>
            <a:spLocks noGrp="1"/>
          </p:cNvSpPr>
          <p:nvPr>
            <p:ph type="sldNum" sz="quarter" idx="12"/>
          </p:nvPr>
        </p:nvSpPr>
        <p:spPr/>
        <p:txBody>
          <a:bodyPr/>
          <a:lstStyle/>
          <a:p>
            <a:fld id="{1E4A0978-DDEA-4B96-8018-4687722A3DBA}" type="slidenum">
              <a:rPr lang="en-US" smtClean="0"/>
              <a:t>‹#›</a:t>
            </a:fld>
            <a:endParaRPr lang="en-US"/>
          </a:p>
        </p:txBody>
      </p:sp>
    </p:spTree>
    <p:extLst>
      <p:ext uri="{BB962C8B-B14F-4D97-AF65-F5344CB8AC3E}">
        <p14:creationId xmlns:p14="http://schemas.microsoft.com/office/powerpoint/2010/main" val="231189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93714-1C9A-4D84-80DB-E553A90A98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3B6433-1AC1-437D-BE2E-79C73E3CA3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DFC859-A4E4-48F5-A100-7B5613B4B0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DEC6F9-F005-4F67-BD0A-4F2AC476325F}"/>
              </a:ext>
            </a:extLst>
          </p:cNvPr>
          <p:cNvSpPr>
            <a:spLocks noGrp="1"/>
          </p:cNvSpPr>
          <p:nvPr>
            <p:ph type="dt" sz="half" idx="10"/>
          </p:nvPr>
        </p:nvSpPr>
        <p:spPr/>
        <p:txBody>
          <a:bodyPr/>
          <a:lstStyle/>
          <a:p>
            <a:fld id="{ADE61B78-B50B-46CB-A445-FBCDE7DCD10F}" type="datetime1">
              <a:rPr lang="en-US" smtClean="0"/>
              <a:t>5/10/2018</a:t>
            </a:fld>
            <a:endParaRPr lang="en-US"/>
          </a:p>
        </p:txBody>
      </p:sp>
      <p:sp>
        <p:nvSpPr>
          <p:cNvPr id="6" name="Footer Placeholder 5">
            <a:extLst>
              <a:ext uri="{FF2B5EF4-FFF2-40B4-BE49-F238E27FC236}">
                <a16:creationId xmlns:a16="http://schemas.microsoft.com/office/drawing/2014/main" id="{BCFBB0F6-5E15-436E-8064-BADC283C9F31}"/>
              </a:ext>
            </a:extLst>
          </p:cNvPr>
          <p:cNvSpPr>
            <a:spLocks noGrp="1"/>
          </p:cNvSpPr>
          <p:nvPr>
            <p:ph type="ftr" sz="quarter" idx="11"/>
          </p:nvPr>
        </p:nvSpPr>
        <p:spPr/>
        <p:txBody>
          <a:bodyPr/>
          <a:lstStyle/>
          <a:p>
            <a:r>
              <a:rPr lang="en-US"/>
              <a:t>Rose Comments on IMF Reform</a:t>
            </a:r>
          </a:p>
        </p:txBody>
      </p:sp>
      <p:sp>
        <p:nvSpPr>
          <p:cNvPr id="7" name="Slide Number Placeholder 6">
            <a:extLst>
              <a:ext uri="{FF2B5EF4-FFF2-40B4-BE49-F238E27FC236}">
                <a16:creationId xmlns:a16="http://schemas.microsoft.com/office/drawing/2014/main" id="{4EF3DBB1-FB33-4D29-BE7F-4006D2A6DEB0}"/>
              </a:ext>
            </a:extLst>
          </p:cNvPr>
          <p:cNvSpPr>
            <a:spLocks noGrp="1"/>
          </p:cNvSpPr>
          <p:nvPr>
            <p:ph type="sldNum" sz="quarter" idx="12"/>
          </p:nvPr>
        </p:nvSpPr>
        <p:spPr/>
        <p:txBody>
          <a:bodyPr/>
          <a:lstStyle/>
          <a:p>
            <a:fld id="{1E4A0978-DDEA-4B96-8018-4687722A3DBA}" type="slidenum">
              <a:rPr lang="en-US" smtClean="0"/>
              <a:t>‹#›</a:t>
            </a:fld>
            <a:endParaRPr lang="en-US"/>
          </a:p>
        </p:txBody>
      </p:sp>
    </p:spTree>
    <p:extLst>
      <p:ext uri="{BB962C8B-B14F-4D97-AF65-F5344CB8AC3E}">
        <p14:creationId xmlns:p14="http://schemas.microsoft.com/office/powerpoint/2010/main" val="4080553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6C277-D5B8-42AA-A22D-B2EBAAF5DE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B0A8F5-F2B4-4131-ADF7-838A7BC904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C773A9E-D752-4F76-890A-A3FFE07FFAD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A9999C-B693-4E38-89DA-1E9541D5D3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9CAF8D0-E5A9-44BD-BF5E-7A5EA43900C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B7AB4F-9471-426E-B213-D423C8DACAE6}"/>
              </a:ext>
            </a:extLst>
          </p:cNvPr>
          <p:cNvSpPr>
            <a:spLocks noGrp="1"/>
          </p:cNvSpPr>
          <p:nvPr>
            <p:ph type="dt" sz="half" idx="10"/>
          </p:nvPr>
        </p:nvSpPr>
        <p:spPr/>
        <p:txBody>
          <a:bodyPr/>
          <a:lstStyle/>
          <a:p>
            <a:fld id="{B59D9D5B-DEEE-4DFF-86F2-15BD0A05F892}" type="datetime1">
              <a:rPr lang="en-US" smtClean="0"/>
              <a:t>5/10/2018</a:t>
            </a:fld>
            <a:endParaRPr lang="en-US"/>
          </a:p>
        </p:txBody>
      </p:sp>
      <p:sp>
        <p:nvSpPr>
          <p:cNvPr id="8" name="Footer Placeholder 7">
            <a:extLst>
              <a:ext uri="{FF2B5EF4-FFF2-40B4-BE49-F238E27FC236}">
                <a16:creationId xmlns:a16="http://schemas.microsoft.com/office/drawing/2014/main" id="{FC2B3956-8AFB-45E1-AD2D-0B1CBD132814}"/>
              </a:ext>
            </a:extLst>
          </p:cNvPr>
          <p:cNvSpPr>
            <a:spLocks noGrp="1"/>
          </p:cNvSpPr>
          <p:nvPr>
            <p:ph type="ftr" sz="quarter" idx="11"/>
          </p:nvPr>
        </p:nvSpPr>
        <p:spPr/>
        <p:txBody>
          <a:bodyPr/>
          <a:lstStyle/>
          <a:p>
            <a:r>
              <a:rPr lang="en-US"/>
              <a:t>Rose Comments on IMF Reform</a:t>
            </a:r>
          </a:p>
        </p:txBody>
      </p:sp>
      <p:sp>
        <p:nvSpPr>
          <p:cNvPr id="9" name="Slide Number Placeholder 8">
            <a:extLst>
              <a:ext uri="{FF2B5EF4-FFF2-40B4-BE49-F238E27FC236}">
                <a16:creationId xmlns:a16="http://schemas.microsoft.com/office/drawing/2014/main" id="{E0437C80-DCC7-4D7C-ACF1-C8C208CC9F01}"/>
              </a:ext>
            </a:extLst>
          </p:cNvPr>
          <p:cNvSpPr>
            <a:spLocks noGrp="1"/>
          </p:cNvSpPr>
          <p:nvPr>
            <p:ph type="sldNum" sz="quarter" idx="12"/>
          </p:nvPr>
        </p:nvSpPr>
        <p:spPr/>
        <p:txBody>
          <a:bodyPr/>
          <a:lstStyle/>
          <a:p>
            <a:fld id="{1E4A0978-DDEA-4B96-8018-4687722A3DBA}" type="slidenum">
              <a:rPr lang="en-US" smtClean="0"/>
              <a:t>‹#›</a:t>
            </a:fld>
            <a:endParaRPr lang="en-US"/>
          </a:p>
        </p:txBody>
      </p:sp>
    </p:spTree>
    <p:extLst>
      <p:ext uri="{BB962C8B-B14F-4D97-AF65-F5344CB8AC3E}">
        <p14:creationId xmlns:p14="http://schemas.microsoft.com/office/powerpoint/2010/main" val="751653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6CC1A-850C-499E-9541-82CC355D12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742D1B-06FF-4F1E-9068-76BDD8DAB70E}"/>
              </a:ext>
            </a:extLst>
          </p:cNvPr>
          <p:cNvSpPr>
            <a:spLocks noGrp="1"/>
          </p:cNvSpPr>
          <p:nvPr>
            <p:ph type="dt" sz="half" idx="10"/>
          </p:nvPr>
        </p:nvSpPr>
        <p:spPr/>
        <p:txBody>
          <a:bodyPr/>
          <a:lstStyle/>
          <a:p>
            <a:fld id="{D8E0BC7D-1E99-4295-97F1-B1615B2DE865}" type="datetime1">
              <a:rPr lang="en-US" smtClean="0"/>
              <a:t>5/10/2018</a:t>
            </a:fld>
            <a:endParaRPr lang="en-US"/>
          </a:p>
        </p:txBody>
      </p:sp>
      <p:sp>
        <p:nvSpPr>
          <p:cNvPr id="4" name="Footer Placeholder 3">
            <a:extLst>
              <a:ext uri="{FF2B5EF4-FFF2-40B4-BE49-F238E27FC236}">
                <a16:creationId xmlns:a16="http://schemas.microsoft.com/office/drawing/2014/main" id="{4559DA7E-8880-491F-A25F-F033173DAA59}"/>
              </a:ext>
            </a:extLst>
          </p:cNvPr>
          <p:cNvSpPr>
            <a:spLocks noGrp="1"/>
          </p:cNvSpPr>
          <p:nvPr>
            <p:ph type="ftr" sz="quarter" idx="11"/>
          </p:nvPr>
        </p:nvSpPr>
        <p:spPr/>
        <p:txBody>
          <a:bodyPr/>
          <a:lstStyle/>
          <a:p>
            <a:r>
              <a:rPr lang="en-US"/>
              <a:t>Rose Comments on IMF Reform</a:t>
            </a:r>
          </a:p>
        </p:txBody>
      </p:sp>
      <p:sp>
        <p:nvSpPr>
          <p:cNvPr id="5" name="Slide Number Placeholder 4">
            <a:extLst>
              <a:ext uri="{FF2B5EF4-FFF2-40B4-BE49-F238E27FC236}">
                <a16:creationId xmlns:a16="http://schemas.microsoft.com/office/drawing/2014/main" id="{F1E9F949-EBDD-4DAE-B94B-4DA4CE8A29C3}"/>
              </a:ext>
            </a:extLst>
          </p:cNvPr>
          <p:cNvSpPr>
            <a:spLocks noGrp="1"/>
          </p:cNvSpPr>
          <p:nvPr>
            <p:ph type="sldNum" sz="quarter" idx="12"/>
          </p:nvPr>
        </p:nvSpPr>
        <p:spPr/>
        <p:txBody>
          <a:bodyPr/>
          <a:lstStyle/>
          <a:p>
            <a:fld id="{1E4A0978-DDEA-4B96-8018-4687722A3DBA}" type="slidenum">
              <a:rPr lang="en-US" smtClean="0"/>
              <a:t>‹#›</a:t>
            </a:fld>
            <a:endParaRPr lang="en-US"/>
          </a:p>
        </p:txBody>
      </p:sp>
    </p:spTree>
    <p:extLst>
      <p:ext uri="{BB962C8B-B14F-4D97-AF65-F5344CB8AC3E}">
        <p14:creationId xmlns:p14="http://schemas.microsoft.com/office/powerpoint/2010/main" val="2982357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EE683A-D6D6-476F-831C-3C9F257DED26}"/>
              </a:ext>
            </a:extLst>
          </p:cNvPr>
          <p:cNvSpPr>
            <a:spLocks noGrp="1"/>
          </p:cNvSpPr>
          <p:nvPr>
            <p:ph type="dt" sz="half" idx="10"/>
          </p:nvPr>
        </p:nvSpPr>
        <p:spPr/>
        <p:txBody>
          <a:bodyPr/>
          <a:lstStyle/>
          <a:p>
            <a:fld id="{479C1698-9477-4EDF-97B1-715A85B29715}" type="datetime1">
              <a:rPr lang="en-US" smtClean="0"/>
              <a:t>5/10/2018</a:t>
            </a:fld>
            <a:endParaRPr lang="en-US"/>
          </a:p>
        </p:txBody>
      </p:sp>
      <p:sp>
        <p:nvSpPr>
          <p:cNvPr id="3" name="Footer Placeholder 2">
            <a:extLst>
              <a:ext uri="{FF2B5EF4-FFF2-40B4-BE49-F238E27FC236}">
                <a16:creationId xmlns:a16="http://schemas.microsoft.com/office/drawing/2014/main" id="{3EB3DCF4-5F80-4EB5-B419-34D08EA4CFD4}"/>
              </a:ext>
            </a:extLst>
          </p:cNvPr>
          <p:cNvSpPr>
            <a:spLocks noGrp="1"/>
          </p:cNvSpPr>
          <p:nvPr>
            <p:ph type="ftr" sz="quarter" idx="11"/>
          </p:nvPr>
        </p:nvSpPr>
        <p:spPr/>
        <p:txBody>
          <a:bodyPr/>
          <a:lstStyle/>
          <a:p>
            <a:r>
              <a:rPr lang="en-US"/>
              <a:t>Rose Comments on IMF Reform</a:t>
            </a:r>
          </a:p>
        </p:txBody>
      </p:sp>
      <p:sp>
        <p:nvSpPr>
          <p:cNvPr id="4" name="Slide Number Placeholder 3">
            <a:extLst>
              <a:ext uri="{FF2B5EF4-FFF2-40B4-BE49-F238E27FC236}">
                <a16:creationId xmlns:a16="http://schemas.microsoft.com/office/drawing/2014/main" id="{A9C0A57C-6DF3-408D-AC5C-420FE49F19C8}"/>
              </a:ext>
            </a:extLst>
          </p:cNvPr>
          <p:cNvSpPr>
            <a:spLocks noGrp="1"/>
          </p:cNvSpPr>
          <p:nvPr>
            <p:ph type="sldNum" sz="quarter" idx="12"/>
          </p:nvPr>
        </p:nvSpPr>
        <p:spPr/>
        <p:txBody>
          <a:bodyPr/>
          <a:lstStyle/>
          <a:p>
            <a:fld id="{1E4A0978-DDEA-4B96-8018-4687722A3DBA}" type="slidenum">
              <a:rPr lang="en-US" smtClean="0"/>
              <a:t>‹#›</a:t>
            </a:fld>
            <a:endParaRPr lang="en-US"/>
          </a:p>
        </p:txBody>
      </p:sp>
    </p:spTree>
    <p:extLst>
      <p:ext uri="{BB962C8B-B14F-4D97-AF65-F5344CB8AC3E}">
        <p14:creationId xmlns:p14="http://schemas.microsoft.com/office/powerpoint/2010/main" val="1964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060F3-E7E6-4371-8C0E-EEFC4153DB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6FF391-D6A0-4B13-A9CC-01845E08C5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625BEE-9B35-40BA-A4EE-0C2EB9F6C5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023F28-1A4C-41D2-A81F-09145829BF5A}"/>
              </a:ext>
            </a:extLst>
          </p:cNvPr>
          <p:cNvSpPr>
            <a:spLocks noGrp="1"/>
          </p:cNvSpPr>
          <p:nvPr>
            <p:ph type="dt" sz="half" idx="10"/>
          </p:nvPr>
        </p:nvSpPr>
        <p:spPr/>
        <p:txBody>
          <a:bodyPr/>
          <a:lstStyle/>
          <a:p>
            <a:fld id="{A2EF45BC-F408-4F4F-8261-3054D8E18038}" type="datetime1">
              <a:rPr lang="en-US" smtClean="0"/>
              <a:t>5/10/2018</a:t>
            </a:fld>
            <a:endParaRPr lang="en-US"/>
          </a:p>
        </p:txBody>
      </p:sp>
      <p:sp>
        <p:nvSpPr>
          <p:cNvPr id="6" name="Footer Placeholder 5">
            <a:extLst>
              <a:ext uri="{FF2B5EF4-FFF2-40B4-BE49-F238E27FC236}">
                <a16:creationId xmlns:a16="http://schemas.microsoft.com/office/drawing/2014/main" id="{0E4F8260-E1C2-4533-BA4E-49A897AD1333}"/>
              </a:ext>
            </a:extLst>
          </p:cNvPr>
          <p:cNvSpPr>
            <a:spLocks noGrp="1"/>
          </p:cNvSpPr>
          <p:nvPr>
            <p:ph type="ftr" sz="quarter" idx="11"/>
          </p:nvPr>
        </p:nvSpPr>
        <p:spPr/>
        <p:txBody>
          <a:bodyPr/>
          <a:lstStyle/>
          <a:p>
            <a:r>
              <a:rPr lang="en-US"/>
              <a:t>Rose Comments on IMF Reform</a:t>
            </a:r>
          </a:p>
        </p:txBody>
      </p:sp>
      <p:sp>
        <p:nvSpPr>
          <p:cNvPr id="7" name="Slide Number Placeholder 6">
            <a:extLst>
              <a:ext uri="{FF2B5EF4-FFF2-40B4-BE49-F238E27FC236}">
                <a16:creationId xmlns:a16="http://schemas.microsoft.com/office/drawing/2014/main" id="{C7C03E4F-E6D2-4577-8D49-1351641974DF}"/>
              </a:ext>
            </a:extLst>
          </p:cNvPr>
          <p:cNvSpPr>
            <a:spLocks noGrp="1"/>
          </p:cNvSpPr>
          <p:nvPr>
            <p:ph type="sldNum" sz="quarter" idx="12"/>
          </p:nvPr>
        </p:nvSpPr>
        <p:spPr/>
        <p:txBody>
          <a:bodyPr/>
          <a:lstStyle/>
          <a:p>
            <a:fld id="{1E4A0978-DDEA-4B96-8018-4687722A3DBA}" type="slidenum">
              <a:rPr lang="en-US" smtClean="0"/>
              <a:t>‹#›</a:t>
            </a:fld>
            <a:endParaRPr lang="en-US"/>
          </a:p>
        </p:txBody>
      </p:sp>
    </p:spTree>
    <p:extLst>
      <p:ext uri="{BB962C8B-B14F-4D97-AF65-F5344CB8AC3E}">
        <p14:creationId xmlns:p14="http://schemas.microsoft.com/office/powerpoint/2010/main" val="3730428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35D2E-1232-46C5-8A08-2DC3896490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65555A-BE40-4921-9712-D77809F855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ACFADC-F887-4CA8-9B80-20805D834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1B4B28-5868-49FE-B3FE-7CC276FA0E24}"/>
              </a:ext>
            </a:extLst>
          </p:cNvPr>
          <p:cNvSpPr>
            <a:spLocks noGrp="1"/>
          </p:cNvSpPr>
          <p:nvPr>
            <p:ph type="dt" sz="half" idx="10"/>
          </p:nvPr>
        </p:nvSpPr>
        <p:spPr/>
        <p:txBody>
          <a:bodyPr/>
          <a:lstStyle/>
          <a:p>
            <a:fld id="{F5B8B0DE-12E7-47E0-B12D-B215E136F89B}" type="datetime1">
              <a:rPr lang="en-US" smtClean="0"/>
              <a:t>5/10/2018</a:t>
            </a:fld>
            <a:endParaRPr lang="en-US"/>
          </a:p>
        </p:txBody>
      </p:sp>
      <p:sp>
        <p:nvSpPr>
          <p:cNvPr id="6" name="Footer Placeholder 5">
            <a:extLst>
              <a:ext uri="{FF2B5EF4-FFF2-40B4-BE49-F238E27FC236}">
                <a16:creationId xmlns:a16="http://schemas.microsoft.com/office/drawing/2014/main" id="{A3C8BF47-8BFB-4935-8F7E-AE149AC88837}"/>
              </a:ext>
            </a:extLst>
          </p:cNvPr>
          <p:cNvSpPr>
            <a:spLocks noGrp="1"/>
          </p:cNvSpPr>
          <p:nvPr>
            <p:ph type="ftr" sz="quarter" idx="11"/>
          </p:nvPr>
        </p:nvSpPr>
        <p:spPr/>
        <p:txBody>
          <a:bodyPr/>
          <a:lstStyle/>
          <a:p>
            <a:r>
              <a:rPr lang="en-US"/>
              <a:t>Rose Comments on IMF Reform</a:t>
            </a:r>
          </a:p>
        </p:txBody>
      </p:sp>
      <p:sp>
        <p:nvSpPr>
          <p:cNvPr id="7" name="Slide Number Placeholder 6">
            <a:extLst>
              <a:ext uri="{FF2B5EF4-FFF2-40B4-BE49-F238E27FC236}">
                <a16:creationId xmlns:a16="http://schemas.microsoft.com/office/drawing/2014/main" id="{6CD40E37-79C9-4AF8-A27F-65BD556B22AF}"/>
              </a:ext>
            </a:extLst>
          </p:cNvPr>
          <p:cNvSpPr>
            <a:spLocks noGrp="1"/>
          </p:cNvSpPr>
          <p:nvPr>
            <p:ph type="sldNum" sz="quarter" idx="12"/>
          </p:nvPr>
        </p:nvSpPr>
        <p:spPr/>
        <p:txBody>
          <a:bodyPr/>
          <a:lstStyle/>
          <a:p>
            <a:fld id="{1E4A0978-DDEA-4B96-8018-4687722A3DBA}" type="slidenum">
              <a:rPr lang="en-US" smtClean="0"/>
              <a:t>‹#›</a:t>
            </a:fld>
            <a:endParaRPr lang="en-US"/>
          </a:p>
        </p:txBody>
      </p:sp>
    </p:spTree>
    <p:extLst>
      <p:ext uri="{BB962C8B-B14F-4D97-AF65-F5344CB8AC3E}">
        <p14:creationId xmlns:p14="http://schemas.microsoft.com/office/powerpoint/2010/main" val="40627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BE04CD-B4EF-494B-9D91-047888CAE8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0C78E3-63CA-4462-B47F-8C21182CB1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502347-5D50-481A-BB21-94581FB334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9226B-9EC0-4854-BD83-B1E1D83E5D23}" type="datetime1">
              <a:rPr lang="en-US" smtClean="0"/>
              <a:t>5/10/2018</a:t>
            </a:fld>
            <a:endParaRPr lang="en-US"/>
          </a:p>
        </p:txBody>
      </p:sp>
      <p:sp>
        <p:nvSpPr>
          <p:cNvPr id="5" name="Footer Placeholder 4">
            <a:extLst>
              <a:ext uri="{FF2B5EF4-FFF2-40B4-BE49-F238E27FC236}">
                <a16:creationId xmlns:a16="http://schemas.microsoft.com/office/drawing/2014/main" id="{0EDB4620-0BBB-40B8-97D5-1EBAD21B3B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Rose Comments on IMF Reform</a:t>
            </a:r>
          </a:p>
        </p:txBody>
      </p:sp>
      <p:sp>
        <p:nvSpPr>
          <p:cNvPr id="6" name="Slide Number Placeholder 5">
            <a:extLst>
              <a:ext uri="{FF2B5EF4-FFF2-40B4-BE49-F238E27FC236}">
                <a16:creationId xmlns:a16="http://schemas.microsoft.com/office/drawing/2014/main" id="{31E66053-4283-41E8-AD52-763D988101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A0978-DDEA-4B96-8018-4687722A3DBA}" type="slidenum">
              <a:rPr lang="en-US" smtClean="0"/>
              <a:t>‹#›</a:t>
            </a:fld>
            <a:endParaRPr lang="en-US"/>
          </a:p>
        </p:txBody>
      </p:sp>
    </p:spTree>
    <p:extLst>
      <p:ext uri="{BB962C8B-B14F-4D97-AF65-F5344CB8AC3E}">
        <p14:creationId xmlns:p14="http://schemas.microsoft.com/office/powerpoint/2010/main" val="3080108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06120-A46E-4CD9-B6F2-7E0C741766D5}"/>
              </a:ext>
            </a:extLst>
          </p:cNvPr>
          <p:cNvSpPr>
            <a:spLocks noGrp="1"/>
          </p:cNvSpPr>
          <p:nvPr>
            <p:ph type="ctrTitle"/>
          </p:nvPr>
        </p:nvSpPr>
        <p:spPr/>
        <p:txBody>
          <a:bodyPr>
            <a:normAutofit fontScale="90000"/>
          </a:bodyPr>
          <a:lstStyle/>
          <a:p>
            <a:r>
              <a:rPr lang="en-US" dirty="0"/>
              <a:t>Comments on</a:t>
            </a:r>
            <a:br>
              <a:rPr lang="en-US" dirty="0"/>
            </a:br>
            <a:r>
              <a:rPr lang="en-US" dirty="0"/>
              <a:t>“IMF Reform: The Unfinished Agenda” by De Gregorio, Eichengreen, Ito and </a:t>
            </a:r>
            <a:r>
              <a:rPr lang="en-US" dirty="0" err="1"/>
              <a:t>Wyplosz</a:t>
            </a:r>
            <a:endParaRPr lang="en-US" dirty="0"/>
          </a:p>
        </p:txBody>
      </p:sp>
      <p:sp>
        <p:nvSpPr>
          <p:cNvPr id="3" name="Subtitle 2">
            <a:extLst>
              <a:ext uri="{FF2B5EF4-FFF2-40B4-BE49-F238E27FC236}">
                <a16:creationId xmlns:a16="http://schemas.microsoft.com/office/drawing/2014/main" id="{04BB4CC1-D572-4089-847E-9C3EAE8EADF1}"/>
              </a:ext>
            </a:extLst>
          </p:cNvPr>
          <p:cNvSpPr>
            <a:spLocks noGrp="1"/>
          </p:cNvSpPr>
          <p:nvPr>
            <p:ph type="subTitle" idx="1"/>
          </p:nvPr>
        </p:nvSpPr>
        <p:spPr/>
        <p:txBody>
          <a:bodyPr>
            <a:normAutofit fontScale="92500" lnSpcReduction="20000"/>
          </a:bodyPr>
          <a:lstStyle/>
          <a:p>
            <a:endParaRPr lang="en-US" sz="4000" dirty="0"/>
          </a:p>
          <a:p>
            <a:r>
              <a:rPr lang="en-US" sz="4000" dirty="0"/>
              <a:t>Andrew K. Rose</a:t>
            </a:r>
          </a:p>
          <a:p>
            <a:r>
              <a:rPr lang="en-US" sz="4000" dirty="0"/>
              <a:t>Berkeley-Haas, ABFER, CEPR and NBER</a:t>
            </a:r>
          </a:p>
        </p:txBody>
      </p:sp>
      <p:sp>
        <p:nvSpPr>
          <p:cNvPr id="4" name="Footer Placeholder 3">
            <a:extLst>
              <a:ext uri="{FF2B5EF4-FFF2-40B4-BE49-F238E27FC236}">
                <a16:creationId xmlns:a16="http://schemas.microsoft.com/office/drawing/2014/main" id="{CF8853DF-BD2A-4FC4-A6A1-837ADC1B701E}"/>
              </a:ext>
            </a:extLst>
          </p:cNvPr>
          <p:cNvSpPr>
            <a:spLocks noGrp="1"/>
          </p:cNvSpPr>
          <p:nvPr>
            <p:ph type="ftr" sz="quarter" idx="11"/>
          </p:nvPr>
        </p:nvSpPr>
        <p:spPr/>
        <p:txBody>
          <a:bodyPr/>
          <a:lstStyle/>
          <a:p>
            <a:r>
              <a:rPr lang="en-US"/>
              <a:t>Rose Comments on IMF Reform</a:t>
            </a:r>
          </a:p>
        </p:txBody>
      </p:sp>
      <p:sp>
        <p:nvSpPr>
          <p:cNvPr id="5" name="Slide Number Placeholder 4">
            <a:extLst>
              <a:ext uri="{FF2B5EF4-FFF2-40B4-BE49-F238E27FC236}">
                <a16:creationId xmlns:a16="http://schemas.microsoft.com/office/drawing/2014/main" id="{F59EB25C-A7A1-49D9-B071-8156C5BEDA6E}"/>
              </a:ext>
            </a:extLst>
          </p:cNvPr>
          <p:cNvSpPr>
            <a:spLocks noGrp="1"/>
          </p:cNvSpPr>
          <p:nvPr>
            <p:ph type="sldNum" sz="quarter" idx="12"/>
          </p:nvPr>
        </p:nvSpPr>
        <p:spPr/>
        <p:txBody>
          <a:bodyPr/>
          <a:lstStyle/>
          <a:p>
            <a:fld id="{1E4A0978-DDEA-4B96-8018-4687722A3DBA}" type="slidenum">
              <a:rPr lang="en-US" smtClean="0"/>
              <a:t>1</a:t>
            </a:fld>
            <a:endParaRPr lang="en-US"/>
          </a:p>
        </p:txBody>
      </p:sp>
    </p:spTree>
    <p:extLst>
      <p:ext uri="{BB962C8B-B14F-4D97-AF65-F5344CB8AC3E}">
        <p14:creationId xmlns:p14="http://schemas.microsoft.com/office/powerpoint/2010/main" val="1732949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25C5C-DF48-4910-9921-6378C9413127}"/>
              </a:ext>
            </a:extLst>
          </p:cNvPr>
          <p:cNvSpPr>
            <a:spLocks noGrp="1"/>
          </p:cNvSpPr>
          <p:nvPr>
            <p:ph type="title"/>
          </p:nvPr>
        </p:nvSpPr>
        <p:spPr/>
        <p:txBody>
          <a:bodyPr/>
          <a:lstStyle/>
          <a:p>
            <a:r>
              <a:rPr lang="en-US" dirty="0"/>
              <a:t>The Reveal</a:t>
            </a:r>
          </a:p>
        </p:txBody>
      </p:sp>
      <p:pic>
        <p:nvPicPr>
          <p:cNvPr id="7" name="Content Placeholder 6" descr="A screenshot of a cell phone&#10;&#10;Description generated with very high confidence">
            <a:extLst>
              <a:ext uri="{FF2B5EF4-FFF2-40B4-BE49-F238E27FC236}">
                <a16:creationId xmlns:a16="http://schemas.microsoft.com/office/drawing/2014/main" id="{E5FA83E4-84C3-4D85-A222-569AFF27F10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1" y="1399736"/>
            <a:ext cx="10515600" cy="4777228"/>
          </a:xfrm>
        </p:spPr>
      </p:pic>
      <p:sp>
        <p:nvSpPr>
          <p:cNvPr id="4" name="Footer Placeholder 3">
            <a:extLst>
              <a:ext uri="{FF2B5EF4-FFF2-40B4-BE49-F238E27FC236}">
                <a16:creationId xmlns:a16="http://schemas.microsoft.com/office/drawing/2014/main" id="{4F62F3C4-F976-47E2-A75A-BB5F745A710D}"/>
              </a:ext>
            </a:extLst>
          </p:cNvPr>
          <p:cNvSpPr>
            <a:spLocks noGrp="1"/>
          </p:cNvSpPr>
          <p:nvPr>
            <p:ph type="ftr" sz="quarter" idx="11"/>
          </p:nvPr>
        </p:nvSpPr>
        <p:spPr/>
        <p:txBody>
          <a:bodyPr/>
          <a:lstStyle/>
          <a:p>
            <a:r>
              <a:rPr lang="en-US"/>
              <a:t>Rose Comments on IMF Reform</a:t>
            </a:r>
          </a:p>
        </p:txBody>
      </p:sp>
      <p:sp>
        <p:nvSpPr>
          <p:cNvPr id="5" name="Slide Number Placeholder 4">
            <a:extLst>
              <a:ext uri="{FF2B5EF4-FFF2-40B4-BE49-F238E27FC236}">
                <a16:creationId xmlns:a16="http://schemas.microsoft.com/office/drawing/2014/main" id="{1069D6F1-9F7C-4558-B4BF-CAB3A407FAF2}"/>
              </a:ext>
            </a:extLst>
          </p:cNvPr>
          <p:cNvSpPr>
            <a:spLocks noGrp="1"/>
          </p:cNvSpPr>
          <p:nvPr>
            <p:ph type="sldNum" sz="quarter" idx="12"/>
          </p:nvPr>
        </p:nvSpPr>
        <p:spPr/>
        <p:txBody>
          <a:bodyPr/>
          <a:lstStyle/>
          <a:p>
            <a:fld id="{1E4A0978-DDEA-4B96-8018-4687722A3DBA}" type="slidenum">
              <a:rPr lang="en-US" smtClean="0"/>
              <a:t>2</a:t>
            </a:fld>
            <a:endParaRPr lang="en-US"/>
          </a:p>
        </p:txBody>
      </p:sp>
    </p:spTree>
    <p:extLst>
      <p:ext uri="{BB962C8B-B14F-4D97-AF65-F5344CB8AC3E}">
        <p14:creationId xmlns:p14="http://schemas.microsoft.com/office/powerpoint/2010/main" val="380298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E1901-D4CC-4908-854B-D0B72284FAF7}"/>
              </a:ext>
            </a:extLst>
          </p:cNvPr>
          <p:cNvSpPr>
            <a:spLocks noGrp="1"/>
          </p:cNvSpPr>
          <p:nvPr>
            <p:ph type="title"/>
          </p:nvPr>
        </p:nvSpPr>
        <p:spPr/>
        <p:txBody>
          <a:bodyPr/>
          <a:lstStyle/>
          <a:p>
            <a:r>
              <a:rPr lang="en-US" dirty="0"/>
              <a:t>Critique #1: Berating the Fund</a:t>
            </a:r>
          </a:p>
        </p:txBody>
      </p:sp>
      <p:sp>
        <p:nvSpPr>
          <p:cNvPr id="3" name="Content Placeholder 2">
            <a:extLst>
              <a:ext uri="{FF2B5EF4-FFF2-40B4-BE49-F238E27FC236}">
                <a16:creationId xmlns:a16="http://schemas.microsoft.com/office/drawing/2014/main" id="{F88673E9-276D-4DB1-89B5-081034248CB1}"/>
              </a:ext>
            </a:extLst>
          </p:cNvPr>
          <p:cNvSpPr>
            <a:spLocks noGrp="1"/>
          </p:cNvSpPr>
          <p:nvPr>
            <p:ph idx="1"/>
          </p:nvPr>
        </p:nvSpPr>
        <p:spPr/>
        <p:txBody>
          <a:bodyPr/>
          <a:lstStyle/>
          <a:p>
            <a:r>
              <a:rPr lang="en-US" dirty="0"/>
              <a:t>Some of the criticisms seem minor, even petty</a:t>
            </a:r>
          </a:p>
          <a:p>
            <a:r>
              <a:rPr lang="en-US" dirty="0"/>
              <a:t>Little/grudging acknowledgment of Fund’s considerable reforms</a:t>
            </a:r>
          </a:p>
          <a:p>
            <a:pPr marL="914400" lvl="1" indent="-457200">
              <a:buFont typeface="+mj-lt"/>
              <a:buAutoNum type="arabicPeriod"/>
            </a:pPr>
            <a:r>
              <a:rPr lang="en-US" dirty="0"/>
              <a:t>Increasing focus on financial flows</a:t>
            </a:r>
          </a:p>
          <a:p>
            <a:pPr marL="914400" lvl="1" indent="-457200">
              <a:buFont typeface="+mj-lt"/>
              <a:buAutoNum type="arabicPeriod"/>
            </a:pPr>
            <a:r>
              <a:rPr lang="en-US" dirty="0"/>
              <a:t>More attention paid to emerging markets and developing countries</a:t>
            </a:r>
          </a:p>
          <a:p>
            <a:pPr marL="914400" lvl="1" indent="-457200">
              <a:buFont typeface="+mj-lt"/>
              <a:buAutoNum type="arabicPeriod"/>
            </a:pPr>
            <a:r>
              <a:rPr lang="en-US" dirty="0"/>
              <a:t>Transparency (article IV, conferences, data, reports, papers, blogs)</a:t>
            </a:r>
          </a:p>
          <a:p>
            <a:pPr marL="914400" lvl="1" indent="-457200">
              <a:buFont typeface="+mj-lt"/>
              <a:buAutoNum type="arabicPeriod"/>
            </a:pPr>
            <a:r>
              <a:rPr lang="en-US" dirty="0"/>
              <a:t>Independent Evaluation Office</a:t>
            </a:r>
          </a:p>
          <a:p>
            <a:pPr marL="914400" lvl="1" indent="-457200">
              <a:buFont typeface="+mj-lt"/>
              <a:buAutoNum type="arabicPeriod"/>
            </a:pPr>
            <a:r>
              <a:rPr lang="en-US" dirty="0"/>
              <a:t>“Good Crisis”</a:t>
            </a:r>
          </a:p>
          <a:p>
            <a:pPr marL="457200" lvl="1" indent="0">
              <a:buNone/>
            </a:pPr>
            <a:endParaRPr lang="en-US" dirty="0"/>
          </a:p>
          <a:p>
            <a:pPr lvl="1"/>
            <a:r>
              <a:rPr lang="en-US" dirty="0"/>
              <a:t>Too easy for academics to take pot-shots, so they should be rare, big, and overwhelming</a:t>
            </a:r>
          </a:p>
          <a:p>
            <a:pPr lvl="2"/>
            <a:endParaRPr lang="en-US" dirty="0"/>
          </a:p>
          <a:p>
            <a:pPr lvl="1"/>
            <a:endParaRPr lang="en-US" dirty="0"/>
          </a:p>
        </p:txBody>
      </p:sp>
      <p:sp>
        <p:nvSpPr>
          <p:cNvPr id="4" name="Footer Placeholder 3">
            <a:extLst>
              <a:ext uri="{FF2B5EF4-FFF2-40B4-BE49-F238E27FC236}">
                <a16:creationId xmlns:a16="http://schemas.microsoft.com/office/drawing/2014/main" id="{BF7B0CA7-1B00-44C1-B0C8-B169392F89CD}"/>
              </a:ext>
            </a:extLst>
          </p:cNvPr>
          <p:cNvSpPr>
            <a:spLocks noGrp="1"/>
          </p:cNvSpPr>
          <p:nvPr>
            <p:ph type="ftr" sz="quarter" idx="11"/>
          </p:nvPr>
        </p:nvSpPr>
        <p:spPr/>
        <p:txBody>
          <a:bodyPr/>
          <a:lstStyle/>
          <a:p>
            <a:r>
              <a:rPr lang="en-US"/>
              <a:t>Rose Comments on IMF Reform</a:t>
            </a:r>
          </a:p>
        </p:txBody>
      </p:sp>
      <p:sp>
        <p:nvSpPr>
          <p:cNvPr id="5" name="Slide Number Placeholder 4">
            <a:extLst>
              <a:ext uri="{FF2B5EF4-FFF2-40B4-BE49-F238E27FC236}">
                <a16:creationId xmlns:a16="http://schemas.microsoft.com/office/drawing/2014/main" id="{00DDA725-C9E8-422E-AB55-037F846C6812}"/>
              </a:ext>
            </a:extLst>
          </p:cNvPr>
          <p:cNvSpPr>
            <a:spLocks noGrp="1"/>
          </p:cNvSpPr>
          <p:nvPr>
            <p:ph type="sldNum" sz="quarter" idx="12"/>
          </p:nvPr>
        </p:nvSpPr>
        <p:spPr/>
        <p:txBody>
          <a:bodyPr/>
          <a:lstStyle/>
          <a:p>
            <a:fld id="{1E4A0978-DDEA-4B96-8018-4687722A3DBA}" type="slidenum">
              <a:rPr lang="en-US" smtClean="0"/>
              <a:t>3</a:t>
            </a:fld>
            <a:endParaRPr lang="en-US"/>
          </a:p>
        </p:txBody>
      </p:sp>
    </p:spTree>
    <p:extLst>
      <p:ext uri="{BB962C8B-B14F-4D97-AF65-F5344CB8AC3E}">
        <p14:creationId xmlns:p14="http://schemas.microsoft.com/office/powerpoint/2010/main" val="125012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41127-CF89-44CB-8739-0723092F1193}"/>
              </a:ext>
            </a:extLst>
          </p:cNvPr>
          <p:cNvSpPr>
            <a:spLocks noGrp="1"/>
          </p:cNvSpPr>
          <p:nvPr>
            <p:ph type="title"/>
          </p:nvPr>
        </p:nvSpPr>
        <p:spPr/>
        <p:txBody>
          <a:bodyPr/>
          <a:lstStyle/>
          <a:p>
            <a:r>
              <a:rPr lang="en-US" dirty="0"/>
              <a:t>Critique #2: Where’s the Beef?	</a:t>
            </a:r>
          </a:p>
        </p:txBody>
      </p:sp>
      <p:sp>
        <p:nvSpPr>
          <p:cNvPr id="3" name="Content Placeholder 2">
            <a:extLst>
              <a:ext uri="{FF2B5EF4-FFF2-40B4-BE49-F238E27FC236}">
                <a16:creationId xmlns:a16="http://schemas.microsoft.com/office/drawing/2014/main" id="{E178F49A-68F8-48D8-A763-EA8CBBAEAE03}"/>
              </a:ext>
            </a:extLst>
          </p:cNvPr>
          <p:cNvSpPr>
            <a:spLocks noGrp="1"/>
          </p:cNvSpPr>
          <p:nvPr>
            <p:ph idx="1"/>
          </p:nvPr>
        </p:nvSpPr>
        <p:spPr/>
        <p:txBody>
          <a:bodyPr/>
          <a:lstStyle/>
          <a:p>
            <a:pPr marL="0" indent="0">
              <a:buNone/>
            </a:pPr>
            <a:r>
              <a:rPr lang="en-US" dirty="0"/>
              <a:t>A Characterization of the Report:</a:t>
            </a:r>
          </a:p>
          <a:p>
            <a:pPr marL="971550" lvl="1" indent="-514350">
              <a:buFont typeface="+mj-lt"/>
              <a:buAutoNum type="arabicPeriod"/>
            </a:pPr>
            <a:r>
              <a:rPr lang="en-US" dirty="0"/>
              <a:t>Lots of accurate, fair-minded description</a:t>
            </a:r>
          </a:p>
          <a:p>
            <a:pPr marL="971550" lvl="1" indent="-514350">
              <a:buFont typeface="+mj-lt"/>
              <a:buAutoNum type="arabicPeriod"/>
            </a:pPr>
            <a:r>
              <a:rPr lang="en-US" dirty="0"/>
              <a:t>A little analysis</a:t>
            </a:r>
          </a:p>
          <a:p>
            <a:pPr marL="971550" lvl="1" indent="-514350">
              <a:buFont typeface="+mj-lt"/>
              <a:buAutoNum type="arabicPeriod"/>
            </a:pPr>
            <a:r>
              <a:rPr lang="en-US" dirty="0"/>
              <a:t>Few conclusions/recommendations</a:t>
            </a:r>
          </a:p>
          <a:p>
            <a:pPr marL="0" indent="0">
              <a:buNone/>
            </a:pPr>
            <a:endParaRPr lang="en-US" dirty="0"/>
          </a:p>
          <a:p>
            <a:r>
              <a:rPr lang="en-US" dirty="0"/>
              <a:t>Easy to fix (early draft)</a:t>
            </a:r>
          </a:p>
        </p:txBody>
      </p:sp>
      <p:sp>
        <p:nvSpPr>
          <p:cNvPr id="4" name="Footer Placeholder 3">
            <a:extLst>
              <a:ext uri="{FF2B5EF4-FFF2-40B4-BE49-F238E27FC236}">
                <a16:creationId xmlns:a16="http://schemas.microsoft.com/office/drawing/2014/main" id="{10A9013E-0937-4C61-BAD0-321CADA3403E}"/>
              </a:ext>
            </a:extLst>
          </p:cNvPr>
          <p:cNvSpPr>
            <a:spLocks noGrp="1"/>
          </p:cNvSpPr>
          <p:nvPr>
            <p:ph type="ftr" sz="quarter" idx="11"/>
          </p:nvPr>
        </p:nvSpPr>
        <p:spPr/>
        <p:txBody>
          <a:bodyPr/>
          <a:lstStyle/>
          <a:p>
            <a:r>
              <a:rPr lang="en-US"/>
              <a:t>Rose Comments on IMF Reform</a:t>
            </a:r>
          </a:p>
        </p:txBody>
      </p:sp>
      <p:sp>
        <p:nvSpPr>
          <p:cNvPr id="5" name="Slide Number Placeholder 4">
            <a:extLst>
              <a:ext uri="{FF2B5EF4-FFF2-40B4-BE49-F238E27FC236}">
                <a16:creationId xmlns:a16="http://schemas.microsoft.com/office/drawing/2014/main" id="{4BD72658-69DC-49E2-A51B-B1B1D725E958}"/>
              </a:ext>
            </a:extLst>
          </p:cNvPr>
          <p:cNvSpPr>
            <a:spLocks noGrp="1"/>
          </p:cNvSpPr>
          <p:nvPr>
            <p:ph type="sldNum" sz="quarter" idx="12"/>
          </p:nvPr>
        </p:nvSpPr>
        <p:spPr/>
        <p:txBody>
          <a:bodyPr/>
          <a:lstStyle/>
          <a:p>
            <a:fld id="{1E4A0978-DDEA-4B96-8018-4687722A3DBA}" type="slidenum">
              <a:rPr lang="en-US" smtClean="0"/>
              <a:t>4</a:t>
            </a:fld>
            <a:endParaRPr lang="en-US"/>
          </a:p>
        </p:txBody>
      </p:sp>
    </p:spTree>
    <p:extLst>
      <p:ext uri="{BB962C8B-B14F-4D97-AF65-F5344CB8AC3E}">
        <p14:creationId xmlns:p14="http://schemas.microsoft.com/office/powerpoint/2010/main" val="84292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C9BD6-3D08-42C9-B650-14C558C72C24}"/>
              </a:ext>
            </a:extLst>
          </p:cNvPr>
          <p:cNvSpPr>
            <a:spLocks noGrp="1"/>
          </p:cNvSpPr>
          <p:nvPr>
            <p:ph type="title"/>
          </p:nvPr>
        </p:nvSpPr>
        <p:spPr/>
        <p:txBody>
          <a:bodyPr/>
          <a:lstStyle/>
          <a:p>
            <a:r>
              <a:rPr lang="en-US" dirty="0"/>
              <a:t>Most Proposals Seem Minor</a:t>
            </a:r>
          </a:p>
        </p:txBody>
      </p:sp>
      <p:sp>
        <p:nvSpPr>
          <p:cNvPr id="3" name="Content Placeholder 2">
            <a:extLst>
              <a:ext uri="{FF2B5EF4-FFF2-40B4-BE49-F238E27FC236}">
                <a16:creationId xmlns:a16="http://schemas.microsoft.com/office/drawing/2014/main" id="{6D05432B-6FF4-46DE-8AC3-CD0C47A2F3E2}"/>
              </a:ext>
            </a:extLst>
          </p:cNvPr>
          <p:cNvSpPr>
            <a:spLocks noGrp="1"/>
          </p:cNvSpPr>
          <p:nvPr>
            <p:ph idx="1"/>
          </p:nvPr>
        </p:nvSpPr>
        <p:spPr/>
        <p:txBody>
          <a:bodyPr/>
          <a:lstStyle/>
          <a:p>
            <a:pPr marL="0" indent="0">
              <a:buNone/>
            </a:pPr>
            <a:r>
              <a:rPr lang="en-US" dirty="0"/>
              <a:t>Unfinished Agenda Is Short!</a:t>
            </a:r>
          </a:p>
          <a:p>
            <a:pPr marL="514350" indent="-514350">
              <a:buFont typeface="+mj-lt"/>
              <a:buAutoNum type="arabicPeriod"/>
            </a:pPr>
            <a:r>
              <a:rPr lang="en-US" dirty="0"/>
              <a:t>IMF should try to create formal framework for regional associations</a:t>
            </a:r>
          </a:p>
          <a:p>
            <a:pPr marL="514350" indent="-514350">
              <a:buFont typeface="+mj-lt"/>
              <a:buAutoNum type="arabicPeriod"/>
            </a:pPr>
            <a:r>
              <a:rPr lang="en-US" dirty="0"/>
              <a:t>Replace swaps with another pre-approved fast qualification system</a:t>
            </a:r>
          </a:p>
          <a:p>
            <a:pPr lvl="1"/>
            <a:r>
              <a:rPr lang="en-US" dirty="0"/>
              <a:t>After failure of a) CCL; b) SLF; c) RFI ... this one is different!</a:t>
            </a:r>
          </a:p>
          <a:p>
            <a:pPr marL="514350" indent="-514350">
              <a:buFont typeface="+mj-lt"/>
              <a:buAutoNum type="arabicPeriod"/>
            </a:pPr>
            <a:r>
              <a:rPr lang="en-US" dirty="0">
                <a:solidFill>
                  <a:srgbClr val="FF0000"/>
                </a:solidFill>
              </a:rPr>
              <a:t>Make IMF independent and accountable</a:t>
            </a:r>
          </a:p>
          <a:p>
            <a:pPr marL="514350" indent="-514350">
              <a:buFont typeface="+mj-lt"/>
              <a:buAutoNum type="arabicPeriod"/>
            </a:pPr>
            <a:r>
              <a:rPr lang="en-US" dirty="0"/>
              <a:t>Choose the right voting schemes</a:t>
            </a:r>
          </a:p>
          <a:p>
            <a:pPr lvl="1"/>
            <a:r>
              <a:rPr lang="en-US" dirty="0"/>
              <a:t>Especially to guarantee French MD and American 1</a:t>
            </a:r>
            <a:r>
              <a:rPr lang="en-US" baseline="30000" dirty="0"/>
              <a:t>st</a:t>
            </a:r>
            <a:r>
              <a:rPr lang="en-US" dirty="0"/>
              <a:t> DMD!</a:t>
            </a:r>
          </a:p>
        </p:txBody>
      </p:sp>
      <p:sp>
        <p:nvSpPr>
          <p:cNvPr id="4" name="Footer Placeholder 3">
            <a:extLst>
              <a:ext uri="{FF2B5EF4-FFF2-40B4-BE49-F238E27FC236}">
                <a16:creationId xmlns:a16="http://schemas.microsoft.com/office/drawing/2014/main" id="{1E30426B-E4FC-4369-9D80-EBB1D495AC9B}"/>
              </a:ext>
            </a:extLst>
          </p:cNvPr>
          <p:cNvSpPr>
            <a:spLocks noGrp="1"/>
          </p:cNvSpPr>
          <p:nvPr>
            <p:ph type="ftr" sz="quarter" idx="11"/>
          </p:nvPr>
        </p:nvSpPr>
        <p:spPr/>
        <p:txBody>
          <a:bodyPr/>
          <a:lstStyle/>
          <a:p>
            <a:r>
              <a:rPr lang="en-US"/>
              <a:t>Rose Comments on IMF Reform</a:t>
            </a:r>
          </a:p>
        </p:txBody>
      </p:sp>
      <p:sp>
        <p:nvSpPr>
          <p:cNvPr id="5" name="Slide Number Placeholder 4">
            <a:extLst>
              <a:ext uri="{FF2B5EF4-FFF2-40B4-BE49-F238E27FC236}">
                <a16:creationId xmlns:a16="http://schemas.microsoft.com/office/drawing/2014/main" id="{D49E78F6-1775-4007-A08D-C1511497C4C4}"/>
              </a:ext>
            </a:extLst>
          </p:cNvPr>
          <p:cNvSpPr>
            <a:spLocks noGrp="1"/>
          </p:cNvSpPr>
          <p:nvPr>
            <p:ph type="sldNum" sz="quarter" idx="12"/>
          </p:nvPr>
        </p:nvSpPr>
        <p:spPr/>
        <p:txBody>
          <a:bodyPr/>
          <a:lstStyle/>
          <a:p>
            <a:fld id="{1E4A0978-DDEA-4B96-8018-4687722A3DBA}" type="slidenum">
              <a:rPr lang="en-US" smtClean="0"/>
              <a:t>5</a:t>
            </a:fld>
            <a:endParaRPr lang="en-US"/>
          </a:p>
        </p:txBody>
      </p:sp>
    </p:spTree>
    <p:extLst>
      <p:ext uri="{BB962C8B-B14F-4D97-AF65-F5344CB8AC3E}">
        <p14:creationId xmlns:p14="http://schemas.microsoft.com/office/powerpoint/2010/main" val="220885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6102F-05A8-456A-928F-AEFF3C68C74C}"/>
              </a:ext>
            </a:extLst>
          </p:cNvPr>
          <p:cNvSpPr>
            <a:spLocks noGrp="1"/>
          </p:cNvSpPr>
          <p:nvPr>
            <p:ph type="title"/>
          </p:nvPr>
        </p:nvSpPr>
        <p:spPr/>
        <p:txBody>
          <a:bodyPr/>
          <a:lstStyle/>
          <a:p>
            <a:r>
              <a:rPr lang="en-US" dirty="0"/>
              <a:t>Critique #3: What’s the Case for Independence?</a:t>
            </a:r>
          </a:p>
        </p:txBody>
      </p:sp>
      <p:sp>
        <p:nvSpPr>
          <p:cNvPr id="3" name="Content Placeholder 2">
            <a:extLst>
              <a:ext uri="{FF2B5EF4-FFF2-40B4-BE49-F238E27FC236}">
                <a16:creationId xmlns:a16="http://schemas.microsoft.com/office/drawing/2014/main" id="{844A3279-30F3-4A69-A3A4-00709813501E}"/>
              </a:ext>
            </a:extLst>
          </p:cNvPr>
          <p:cNvSpPr>
            <a:spLocks noGrp="1"/>
          </p:cNvSpPr>
          <p:nvPr>
            <p:ph idx="1"/>
          </p:nvPr>
        </p:nvSpPr>
        <p:spPr/>
        <p:txBody>
          <a:bodyPr/>
          <a:lstStyle/>
          <a:p>
            <a:r>
              <a:rPr lang="en-US" dirty="0"/>
              <a:t>If independent, then accountable … but why independent?</a:t>
            </a:r>
          </a:p>
          <a:p>
            <a:pPr lvl="1"/>
            <a:r>
              <a:rPr lang="en-US" dirty="0"/>
              <a:t>Not like the case for independence of judiciary</a:t>
            </a:r>
          </a:p>
          <a:p>
            <a:pPr lvl="1"/>
            <a:r>
              <a:rPr lang="en-US" dirty="0"/>
              <a:t>Not like the case for central bank independence</a:t>
            </a:r>
          </a:p>
          <a:p>
            <a:pPr lvl="1"/>
            <a:r>
              <a:rPr lang="en-US" dirty="0"/>
              <a:t>What’s the fundamental divergence that makes independence necessary or appropriate?</a:t>
            </a:r>
          </a:p>
          <a:p>
            <a:pPr lvl="2"/>
            <a:r>
              <a:rPr lang="en-US" dirty="0"/>
              <a:t>Ex: What’s the nature of the dynamic inconsistency or special interest?</a:t>
            </a:r>
          </a:p>
          <a:p>
            <a:pPr lvl="1"/>
            <a:r>
              <a:rPr lang="en-US" dirty="0"/>
              <a:t>Ordinarily want governments to make intrinsically political decisions over fiscal affairs</a:t>
            </a:r>
          </a:p>
          <a:p>
            <a:pPr lvl="2"/>
            <a:r>
              <a:rPr lang="en-US" dirty="0"/>
              <a:t>Doesn’t logic extend to IMF?</a:t>
            </a:r>
          </a:p>
          <a:p>
            <a:pPr lvl="2"/>
            <a:r>
              <a:rPr lang="en-US" dirty="0"/>
              <a:t>IMF </a:t>
            </a:r>
            <a:r>
              <a:rPr lang="en-US" b="1" u="sng" dirty="0">
                <a:solidFill>
                  <a:srgbClr val="FF0000"/>
                </a:solidFill>
              </a:rPr>
              <a:t>I</a:t>
            </a:r>
            <a:r>
              <a:rPr lang="en-US" dirty="0"/>
              <a:t>s </a:t>
            </a:r>
            <a:r>
              <a:rPr lang="en-US" b="1" u="sng" dirty="0">
                <a:solidFill>
                  <a:srgbClr val="FF0000"/>
                </a:solidFill>
              </a:rPr>
              <a:t>M</a:t>
            </a:r>
            <a:r>
              <a:rPr lang="en-US" dirty="0"/>
              <a:t>ostly </a:t>
            </a:r>
            <a:r>
              <a:rPr lang="en-US" b="1" u="sng" dirty="0">
                <a:solidFill>
                  <a:srgbClr val="FF0000"/>
                </a:solidFill>
              </a:rPr>
              <a:t>F</a:t>
            </a:r>
            <a:r>
              <a:rPr lang="en-US" dirty="0"/>
              <a:t>iscal</a:t>
            </a:r>
          </a:p>
          <a:p>
            <a:pPr lvl="2"/>
            <a:endParaRPr lang="en-US" dirty="0"/>
          </a:p>
        </p:txBody>
      </p:sp>
      <p:sp>
        <p:nvSpPr>
          <p:cNvPr id="4" name="Footer Placeholder 3">
            <a:extLst>
              <a:ext uri="{FF2B5EF4-FFF2-40B4-BE49-F238E27FC236}">
                <a16:creationId xmlns:a16="http://schemas.microsoft.com/office/drawing/2014/main" id="{5CD116C0-0420-407D-9294-0183ADB3D6F5}"/>
              </a:ext>
            </a:extLst>
          </p:cNvPr>
          <p:cNvSpPr>
            <a:spLocks noGrp="1"/>
          </p:cNvSpPr>
          <p:nvPr>
            <p:ph type="ftr" sz="quarter" idx="11"/>
          </p:nvPr>
        </p:nvSpPr>
        <p:spPr/>
        <p:txBody>
          <a:bodyPr/>
          <a:lstStyle/>
          <a:p>
            <a:r>
              <a:rPr lang="en-US"/>
              <a:t>Rose Comments on IMF Reform</a:t>
            </a:r>
          </a:p>
        </p:txBody>
      </p:sp>
      <p:sp>
        <p:nvSpPr>
          <p:cNvPr id="5" name="Slide Number Placeholder 4">
            <a:extLst>
              <a:ext uri="{FF2B5EF4-FFF2-40B4-BE49-F238E27FC236}">
                <a16:creationId xmlns:a16="http://schemas.microsoft.com/office/drawing/2014/main" id="{DB2E9C26-CAEA-4F4C-9E4B-217D8279ED50}"/>
              </a:ext>
            </a:extLst>
          </p:cNvPr>
          <p:cNvSpPr>
            <a:spLocks noGrp="1"/>
          </p:cNvSpPr>
          <p:nvPr>
            <p:ph type="sldNum" sz="quarter" idx="12"/>
          </p:nvPr>
        </p:nvSpPr>
        <p:spPr/>
        <p:txBody>
          <a:bodyPr/>
          <a:lstStyle/>
          <a:p>
            <a:fld id="{1E4A0978-DDEA-4B96-8018-4687722A3DBA}" type="slidenum">
              <a:rPr lang="en-US" smtClean="0"/>
              <a:t>6</a:t>
            </a:fld>
            <a:endParaRPr lang="en-US"/>
          </a:p>
        </p:txBody>
      </p:sp>
    </p:spTree>
    <p:extLst>
      <p:ext uri="{BB962C8B-B14F-4D97-AF65-F5344CB8AC3E}">
        <p14:creationId xmlns:p14="http://schemas.microsoft.com/office/powerpoint/2010/main" val="295616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6102F-05A8-456A-928F-AEFF3C68C74C}"/>
              </a:ext>
            </a:extLst>
          </p:cNvPr>
          <p:cNvSpPr>
            <a:spLocks noGrp="1"/>
          </p:cNvSpPr>
          <p:nvPr>
            <p:ph type="title"/>
          </p:nvPr>
        </p:nvSpPr>
        <p:spPr/>
        <p:txBody>
          <a:bodyPr/>
          <a:lstStyle/>
          <a:p>
            <a:r>
              <a:rPr lang="en-US" dirty="0"/>
              <a:t>Critique #3: Independence case, </a:t>
            </a:r>
            <a:r>
              <a:rPr lang="en-US" dirty="0" err="1"/>
              <a:t>cntd</a:t>
            </a:r>
            <a:endParaRPr lang="en-US" dirty="0"/>
          </a:p>
        </p:txBody>
      </p:sp>
      <p:sp>
        <p:nvSpPr>
          <p:cNvPr id="3" name="Content Placeholder 2">
            <a:extLst>
              <a:ext uri="{FF2B5EF4-FFF2-40B4-BE49-F238E27FC236}">
                <a16:creationId xmlns:a16="http://schemas.microsoft.com/office/drawing/2014/main" id="{844A3279-30F3-4A69-A3A4-00709813501E}"/>
              </a:ext>
            </a:extLst>
          </p:cNvPr>
          <p:cNvSpPr>
            <a:spLocks noGrp="1"/>
          </p:cNvSpPr>
          <p:nvPr>
            <p:ph idx="1"/>
          </p:nvPr>
        </p:nvSpPr>
        <p:spPr/>
        <p:txBody>
          <a:bodyPr/>
          <a:lstStyle/>
          <a:p>
            <a:r>
              <a:rPr lang="en-US" dirty="0"/>
              <a:t>“The status quo, under which management answers to the Fund’s principal shareholders, makes it hard for the management team to disregard the preferences of the countries with the largest quota and voting shares in the interest of the global good.”</a:t>
            </a:r>
          </a:p>
          <a:p>
            <a:endParaRPr lang="en-US" dirty="0"/>
          </a:p>
          <a:p>
            <a:pPr lvl="1"/>
            <a:r>
              <a:rPr lang="en-US" dirty="0"/>
              <a:t>But who defines “the global good” </a:t>
            </a:r>
            <a:r>
              <a:rPr lang="en-US" i="1" dirty="0"/>
              <a:t>if not the principal shareholders and largest members of the Fund?</a:t>
            </a:r>
          </a:p>
          <a:p>
            <a:pPr lvl="1"/>
            <a:r>
              <a:rPr lang="en-US" dirty="0"/>
              <a:t>Is this a simple argument that quotas are mis-allocated, </a:t>
            </a:r>
            <a:r>
              <a:rPr lang="en-US" i="1" dirty="0"/>
              <a:t>without saying how</a:t>
            </a:r>
            <a:r>
              <a:rPr lang="en-US" dirty="0"/>
              <a:t>?</a:t>
            </a:r>
          </a:p>
          <a:p>
            <a:pPr lvl="2"/>
            <a:r>
              <a:rPr lang="en-US" dirty="0"/>
              <a:t>Special and unvalued role of US$ means that US quota may be </a:t>
            </a:r>
            <a:r>
              <a:rPr lang="en-US" i="1" dirty="0"/>
              <a:t>too low</a:t>
            </a:r>
          </a:p>
          <a:p>
            <a:pPr lvl="1"/>
            <a:r>
              <a:rPr lang="en-US" dirty="0"/>
              <a:t>Is IMF Independence a Solution in search of a problem?</a:t>
            </a:r>
          </a:p>
          <a:p>
            <a:pPr lvl="2"/>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5CD116C0-0420-407D-9294-0183ADB3D6F5}"/>
              </a:ext>
            </a:extLst>
          </p:cNvPr>
          <p:cNvSpPr>
            <a:spLocks noGrp="1"/>
          </p:cNvSpPr>
          <p:nvPr>
            <p:ph type="ftr" sz="quarter" idx="11"/>
          </p:nvPr>
        </p:nvSpPr>
        <p:spPr/>
        <p:txBody>
          <a:bodyPr/>
          <a:lstStyle/>
          <a:p>
            <a:r>
              <a:rPr lang="en-US"/>
              <a:t>Rose Comments on IMF Reform</a:t>
            </a:r>
          </a:p>
        </p:txBody>
      </p:sp>
      <p:sp>
        <p:nvSpPr>
          <p:cNvPr id="5" name="Slide Number Placeholder 4">
            <a:extLst>
              <a:ext uri="{FF2B5EF4-FFF2-40B4-BE49-F238E27FC236}">
                <a16:creationId xmlns:a16="http://schemas.microsoft.com/office/drawing/2014/main" id="{DB2E9C26-CAEA-4F4C-9E4B-217D8279ED50}"/>
              </a:ext>
            </a:extLst>
          </p:cNvPr>
          <p:cNvSpPr>
            <a:spLocks noGrp="1"/>
          </p:cNvSpPr>
          <p:nvPr>
            <p:ph type="sldNum" sz="quarter" idx="12"/>
          </p:nvPr>
        </p:nvSpPr>
        <p:spPr/>
        <p:txBody>
          <a:bodyPr/>
          <a:lstStyle/>
          <a:p>
            <a:fld id="{1E4A0978-DDEA-4B96-8018-4687722A3DBA}" type="slidenum">
              <a:rPr lang="en-US" smtClean="0"/>
              <a:t>7</a:t>
            </a:fld>
            <a:endParaRPr lang="en-US"/>
          </a:p>
        </p:txBody>
      </p:sp>
    </p:spTree>
    <p:extLst>
      <p:ext uri="{BB962C8B-B14F-4D97-AF65-F5344CB8AC3E}">
        <p14:creationId xmlns:p14="http://schemas.microsoft.com/office/powerpoint/2010/main" val="11516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6102F-05A8-456A-928F-AEFF3C68C74C}"/>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44A3279-30F3-4A69-A3A4-00709813501E}"/>
              </a:ext>
            </a:extLst>
          </p:cNvPr>
          <p:cNvSpPr>
            <a:spLocks noGrp="1"/>
          </p:cNvSpPr>
          <p:nvPr>
            <p:ph idx="1"/>
          </p:nvPr>
        </p:nvSpPr>
        <p:spPr/>
        <p:txBody>
          <a:bodyPr/>
          <a:lstStyle/>
          <a:p>
            <a:r>
              <a:rPr lang="en-US" dirty="0"/>
              <a:t>A good beginning to what can be a fine Geneva Report</a:t>
            </a:r>
          </a:p>
          <a:p>
            <a:r>
              <a:rPr lang="en-US" dirty="0"/>
              <a:t>Needs more focus, linkage to IMF</a:t>
            </a:r>
          </a:p>
          <a:p>
            <a:r>
              <a:rPr lang="en-US" dirty="0"/>
              <a:t>Without fawning, perhaps acknowledge IMF’s successes?</a:t>
            </a:r>
          </a:p>
          <a:p>
            <a:r>
              <a:rPr lang="en-US" dirty="0"/>
              <a:t>Make the Case for Independence!</a:t>
            </a:r>
          </a:p>
          <a:p>
            <a:endParaRPr lang="en-US" dirty="0"/>
          </a:p>
          <a:p>
            <a:r>
              <a:rPr lang="en-US" dirty="0"/>
              <a:t>Charles: don’t forget who’s behind you.  We’ve got your back!</a:t>
            </a:r>
          </a:p>
          <a:p>
            <a:pPr lvl="2"/>
            <a:endParaRPr lang="en-US" dirty="0"/>
          </a:p>
        </p:txBody>
      </p:sp>
      <p:sp>
        <p:nvSpPr>
          <p:cNvPr id="4" name="Footer Placeholder 3">
            <a:extLst>
              <a:ext uri="{FF2B5EF4-FFF2-40B4-BE49-F238E27FC236}">
                <a16:creationId xmlns:a16="http://schemas.microsoft.com/office/drawing/2014/main" id="{5CD116C0-0420-407D-9294-0183ADB3D6F5}"/>
              </a:ext>
            </a:extLst>
          </p:cNvPr>
          <p:cNvSpPr>
            <a:spLocks noGrp="1"/>
          </p:cNvSpPr>
          <p:nvPr>
            <p:ph type="ftr" sz="quarter" idx="11"/>
          </p:nvPr>
        </p:nvSpPr>
        <p:spPr/>
        <p:txBody>
          <a:bodyPr/>
          <a:lstStyle/>
          <a:p>
            <a:r>
              <a:rPr lang="en-US"/>
              <a:t>Rose Comments on IMF Reform</a:t>
            </a:r>
          </a:p>
        </p:txBody>
      </p:sp>
      <p:sp>
        <p:nvSpPr>
          <p:cNvPr id="5" name="Slide Number Placeholder 4">
            <a:extLst>
              <a:ext uri="{FF2B5EF4-FFF2-40B4-BE49-F238E27FC236}">
                <a16:creationId xmlns:a16="http://schemas.microsoft.com/office/drawing/2014/main" id="{DB2E9C26-CAEA-4F4C-9E4B-217D8279ED50}"/>
              </a:ext>
            </a:extLst>
          </p:cNvPr>
          <p:cNvSpPr>
            <a:spLocks noGrp="1"/>
          </p:cNvSpPr>
          <p:nvPr>
            <p:ph type="sldNum" sz="quarter" idx="12"/>
          </p:nvPr>
        </p:nvSpPr>
        <p:spPr/>
        <p:txBody>
          <a:bodyPr/>
          <a:lstStyle/>
          <a:p>
            <a:fld id="{1E4A0978-DDEA-4B96-8018-4687722A3DBA}" type="slidenum">
              <a:rPr lang="en-US" smtClean="0"/>
              <a:t>8</a:t>
            </a:fld>
            <a:endParaRPr lang="en-US"/>
          </a:p>
        </p:txBody>
      </p:sp>
    </p:spTree>
    <p:extLst>
      <p:ext uri="{BB962C8B-B14F-4D97-AF65-F5344CB8AC3E}">
        <p14:creationId xmlns:p14="http://schemas.microsoft.com/office/powerpoint/2010/main" val="288091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430F8-E6E6-4C2E-8D56-72837441E2D0}"/>
              </a:ext>
            </a:extLst>
          </p:cNvPr>
          <p:cNvSpPr>
            <a:spLocks noGrp="1"/>
          </p:cNvSpPr>
          <p:nvPr>
            <p:ph type="title"/>
          </p:nvPr>
        </p:nvSpPr>
        <p:spPr/>
        <p:txBody>
          <a:bodyPr/>
          <a:lstStyle/>
          <a:p>
            <a:r>
              <a:rPr lang="en-US" dirty="0"/>
              <a:t>Minor Stuff</a:t>
            </a:r>
          </a:p>
        </p:txBody>
      </p:sp>
      <p:sp>
        <p:nvSpPr>
          <p:cNvPr id="3" name="Content Placeholder 2">
            <a:extLst>
              <a:ext uri="{FF2B5EF4-FFF2-40B4-BE49-F238E27FC236}">
                <a16:creationId xmlns:a16="http://schemas.microsoft.com/office/drawing/2014/main" id="{CB811DC8-4E6A-4D47-B47D-8C69EA423A51}"/>
              </a:ext>
            </a:extLst>
          </p:cNvPr>
          <p:cNvSpPr>
            <a:spLocks noGrp="1"/>
          </p:cNvSpPr>
          <p:nvPr>
            <p:ph idx="1"/>
          </p:nvPr>
        </p:nvSpPr>
        <p:spPr/>
        <p:txBody>
          <a:bodyPr/>
          <a:lstStyle/>
          <a:p>
            <a:r>
              <a:rPr lang="en-US" dirty="0"/>
              <a:t>Text tends to meander</a:t>
            </a:r>
          </a:p>
          <a:p>
            <a:r>
              <a:rPr lang="en-US" dirty="0"/>
              <a:t>Much material tangential to IMF</a:t>
            </a:r>
          </a:p>
          <a:p>
            <a:pPr lvl="1"/>
            <a:r>
              <a:rPr lang="en-US" dirty="0"/>
              <a:t>Ex: excessive detail on capital flows, exchange rate regimes, regional monetary funds</a:t>
            </a:r>
          </a:p>
          <a:p>
            <a:pPr lvl="1"/>
            <a:r>
              <a:rPr lang="en-US" dirty="0"/>
              <a:t>Ex: way too much on voting schemes</a:t>
            </a:r>
          </a:p>
          <a:p>
            <a:r>
              <a:rPr lang="en-US" dirty="0"/>
              <a:t>Any meaningful reform should deal with pre-eminent role of IMF as reserve, invoicing currency, etc.</a:t>
            </a:r>
          </a:p>
          <a:p>
            <a:r>
              <a:rPr lang="en-US" dirty="0"/>
              <a:t>Academics know that all rules come with escape clauses</a:t>
            </a:r>
          </a:p>
          <a:p>
            <a:pPr lvl="1"/>
            <a:r>
              <a:rPr lang="en-US" dirty="0"/>
              <a:t>Could imagine these academics being angry when escape clause NOT used</a:t>
            </a:r>
          </a:p>
          <a:p>
            <a:pPr lvl="1"/>
            <a:r>
              <a:rPr lang="en-US" dirty="0"/>
              <a:t>Ex: systemic exemption, and Bear Stearns vs Lehman.</a:t>
            </a:r>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176FD9E2-1A17-4B46-91B7-88CE8F9F2068}"/>
              </a:ext>
            </a:extLst>
          </p:cNvPr>
          <p:cNvSpPr>
            <a:spLocks noGrp="1"/>
          </p:cNvSpPr>
          <p:nvPr>
            <p:ph type="ftr" sz="quarter" idx="11"/>
          </p:nvPr>
        </p:nvSpPr>
        <p:spPr/>
        <p:txBody>
          <a:bodyPr/>
          <a:lstStyle/>
          <a:p>
            <a:r>
              <a:rPr lang="en-US"/>
              <a:t>Rose Comments on IMF Reform</a:t>
            </a:r>
          </a:p>
        </p:txBody>
      </p:sp>
      <p:sp>
        <p:nvSpPr>
          <p:cNvPr id="5" name="Slide Number Placeholder 4">
            <a:extLst>
              <a:ext uri="{FF2B5EF4-FFF2-40B4-BE49-F238E27FC236}">
                <a16:creationId xmlns:a16="http://schemas.microsoft.com/office/drawing/2014/main" id="{A6883D24-7050-4FC3-9604-A1DDF9F52A3C}"/>
              </a:ext>
            </a:extLst>
          </p:cNvPr>
          <p:cNvSpPr>
            <a:spLocks noGrp="1"/>
          </p:cNvSpPr>
          <p:nvPr>
            <p:ph type="sldNum" sz="quarter" idx="12"/>
          </p:nvPr>
        </p:nvSpPr>
        <p:spPr/>
        <p:txBody>
          <a:bodyPr/>
          <a:lstStyle/>
          <a:p>
            <a:fld id="{1E4A0978-DDEA-4B96-8018-4687722A3DBA}" type="slidenum">
              <a:rPr lang="en-US" smtClean="0"/>
              <a:t>9</a:t>
            </a:fld>
            <a:endParaRPr lang="en-US"/>
          </a:p>
        </p:txBody>
      </p:sp>
    </p:spTree>
    <p:extLst>
      <p:ext uri="{BB962C8B-B14F-4D97-AF65-F5344CB8AC3E}">
        <p14:creationId xmlns:p14="http://schemas.microsoft.com/office/powerpoint/2010/main" val="682740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570</Words>
  <Application>Microsoft Office PowerPoint</Application>
  <PresentationFormat>Widescreen</PresentationFormat>
  <Paragraphs>82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Comments on “IMF Reform: The Unfinished Agenda” by De Gregorio, Eichengreen, Ito and Wyplosz</vt:lpstr>
      <vt:lpstr>The Reveal</vt:lpstr>
      <vt:lpstr>Critique #1: Berating the Fund</vt:lpstr>
      <vt:lpstr>Critique #2: Where’s the Beef? </vt:lpstr>
      <vt:lpstr>Most Proposals Seem Minor</vt:lpstr>
      <vt:lpstr>Critique #3: What’s the Case for Independence?</vt:lpstr>
      <vt:lpstr>Critique #3: Independence case, cntd</vt:lpstr>
      <vt:lpstr>Summary</vt:lpstr>
      <vt:lpstr>Minor Stuff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“IMF Reform: The Unfinished Agenda” by De Gregorio, Eichengreen, Ito and Wyplosz</dc:title>
  <dc:creator>Andrew Rose</dc:creator>
  <cp:lastModifiedBy>Andrew Rose</cp:lastModifiedBy>
  <cp:revision>24</cp:revision>
  <dcterms:created xsi:type="dcterms:W3CDTF">2018-05-03T18:00:40Z</dcterms:created>
  <dcterms:modified xsi:type="dcterms:W3CDTF">2018-05-10T14:40:11Z</dcterms:modified>
</cp:coreProperties>
</file>