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3" r:id="rId4"/>
    <p:sldId id="258" r:id="rId5"/>
    <p:sldId id="259" r:id="rId6"/>
    <p:sldId id="260" r:id="rId7"/>
    <p:sldId id="267" r:id="rId8"/>
    <p:sldId id="268" r:id="rId9"/>
    <p:sldId id="269" r:id="rId10"/>
    <p:sldId id="271" r:id="rId11"/>
    <p:sldId id="264" r:id="rId12"/>
    <p:sldId id="262" r:id="rId13"/>
    <p:sldId id="263" r:id="rId14"/>
    <p:sldId id="261" r:id="rId15"/>
    <p:sldId id="266" r:id="rId16"/>
    <p:sldId id="257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>
        <p:scale>
          <a:sx n="59" d="100"/>
          <a:sy n="59" d="100"/>
        </p:scale>
        <p:origin x="204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6CE7B-0F7B-4325-BDD8-3B9CF5039E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39A18-DA4A-488E-9ADE-2F4455F0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DA2B6-A420-435F-9AE9-9B3F3FF43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613B7-F5DB-439B-B166-A2F609C74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C14F2-C53A-4672-90EE-F489B765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2E6A-C368-4351-965E-20C148A887B9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F4C1A-8952-43CC-946F-EA90128C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E6D29-B522-4984-BA50-EB86AAE1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3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BDA3-C19F-4A38-BC07-D2C404BD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98882-FB95-4051-959D-F77899A0A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24BE5-9B7D-49D4-9B2A-25B8A96F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FF35-8CEF-427E-AC08-C691046AE373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B4855-5C58-4BE1-8421-4B30FA8B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5B1AF-9D22-4EAD-93B1-F5692232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A12F1-A93D-4D80-9349-A896041D1D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E4A2C-3CFC-4155-81CB-2F026362E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3BC6C-8BE2-4D8C-A1C7-1536199C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838D-EE22-49F1-85E8-FC687495897A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3E027-9F6F-4707-8031-194226CC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2EB34-DCE2-4EA0-8FDD-8B752260C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1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3913-3B27-4807-BA6B-5D6A849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8C5C-ADAE-44FB-8428-0A0713C90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023A5-5321-4AF2-8E32-5ABAEFF58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A58-20F1-40E7-B278-69939314D9EB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78723-029C-42BC-8EC2-4FC768FC9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4C992-8F56-486F-B958-BA47C343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9EAFC-DBF5-4ACF-BB2F-1249E7DEB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73003-E84D-4FCB-9A53-5F11568EC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8F146-D99E-4E12-90C9-787888EEA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D618-726E-4B43-8AF7-B4C11E6BE72F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EC56B-9865-40B2-AA82-B97C6D22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63A81-108C-4358-A9BD-A42D82DB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5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9246-0281-4934-BF57-DA7697BB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15279-AB31-44DF-8D16-38C2F70D8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DE159-195F-49FB-92C7-DA3392DE8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058F7-AFBE-4464-B8D0-764D0BDF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086D-2C46-45EA-AFB3-B6F7B4D1DC6A}" type="datetime1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3AD24-3569-4AE8-BAEA-FA04BF0D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6EEE3-F8B9-4DEA-B65F-FCC96190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4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194A8-F711-4FB6-AEB5-4B7B7ADD9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E8525-D5EB-437B-BBDA-3F2BCCB5E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1DFAA-444C-478F-9ABD-BFBEBD49A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DDC8E-7F72-4078-AFAB-A224803A3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C2628-1EC1-41F6-8DEA-77DDB5016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23437-AFB8-4879-A504-3640769B9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87AC-6C0A-4FE8-99BF-D7C917F7C1B5}" type="datetime1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15A46-912E-43A1-B16B-5EEF7F4CF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530E7A-7D85-4F4A-82DD-7DE28554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5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AB1CA-C685-49F0-AA69-70C30088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9B5FCE-89F1-40B6-A807-7A427073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AE86-7D39-45E8-9A65-423A643F0A5F}" type="datetime1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4AE4D-8555-4269-9D8E-9F94A6A07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A8124-D515-4E88-A17E-DD2AB2B4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28481-4C33-4AD4-A993-5C522F70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326-4CC3-463B-9430-F1F50FF72BF4}" type="datetime1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FD0A94-99AA-4799-A8F2-E34F8C99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F6E34-9FAE-47E6-BDD5-E16BAF21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6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E9AF-4A41-4A21-945F-501EB3113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807A7-B74D-4C12-92DF-6ABE43976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6FFDD-BC22-4BCA-9B43-128B58F4D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E1874-DD2C-4E8D-B4C9-B0295DB3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B65-D787-482C-9BCB-784ED880FCF4}" type="datetime1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0DF28-7D4C-483F-9A10-D548D6B0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E0474-038C-47B1-A8DE-E1DD9FA1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9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70F5-0AAA-4E8D-B7E3-C992B80C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200AB1-4948-4DF6-8653-549587647C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8BB32-33E8-4D92-812D-854086FF2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A2A72-D87A-42B0-ADFC-A89D0B2C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7076-309F-4BDC-99EF-CF34B28CB0A0}" type="datetime1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0FF21-B7E6-41E6-A628-D8EA319E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5E556-34A0-4E9F-82C4-30059F50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784295-60E8-4258-A11B-C6C70181A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4148-36E7-489B-BD62-C12814300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F26F5-247B-47C1-91C6-5DA9BD8C3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DD9D2-5696-432D-88B7-48242A4BEA52}" type="datetime1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C95F0-3BD5-4B12-A608-90DFBBF5C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Rose: Discussion of Iacoviello and Navarro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2BCE6-EB91-4B7B-A5A4-2C2762002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9EFC-89F3-4EB4-BD87-06DD9D8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9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83101-24C5-41CD-8ACF-11CFBE715E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on </a:t>
            </a:r>
            <a:r>
              <a:rPr lang="en-US" i="1" dirty="0"/>
              <a:t>Foreign Effects of Higher US Interest Rates</a:t>
            </a:r>
            <a:br>
              <a:rPr lang="en-US" i="1" dirty="0"/>
            </a:br>
            <a:r>
              <a:rPr lang="en-US" dirty="0"/>
              <a:t>by Iacoviello and Navarro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B7521-635A-46DC-89A9-CD056F6B2C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Andrew K. Rose</a:t>
            </a:r>
          </a:p>
          <a:p>
            <a:r>
              <a:rPr lang="en-US" dirty="0"/>
              <a:t>ABFER, CEPR, NBER and Berkeley-Haas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7246F-5C37-42F4-B8CA-01AA9D0A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C721D-F820-4D85-BEFD-46A57D04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45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AD65-1911-4D1D-B6B2-94BDB7797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09747-812F-48A2-84A3-4693FAD4E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“1. The last time the Bank intervened in foreign exchange markets to affect movements in the Canadian dollar was in September 1998.”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Written in March 2011!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11D6A-AEF5-4139-9DE7-3DF0C428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51C9A-37B3-4A40-A7AD-CC6CA0B8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9DE3-A703-47B6-BEC8-F64237AC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Europe: Problematic for $-Bilateral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FDF0-C57A-4BD5-A9DC-0299F332B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99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50 Countries</a:t>
            </a:r>
          </a:p>
          <a:p>
            <a:pPr lvl="1"/>
            <a:r>
              <a:rPr lang="en-US" dirty="0"/>
              <a:t>Some countries moved from 2</a:t>
            </a:r>
            <a:r>
              <a:rPr lang="en-US" baseline="30000" dirty="0"/>
              <a:t>nd</a:t>
            </a:r>
            <a:r>
              <a:rPr lang="en-US" dirty="0"/>
              <a:t> world to 3</a:t>
            </a:r>
            <a:r>
              <a:rPr lang="en-US" baseline="30000" dirty="0"/>
              <a:t>rd</a:t>
            </a:r>
            <a:r>
              <a:rPr lang="en-US" dirty="0"/>
              <a:t> world to 1</a:t>
            </a:r>
            <a:r>
              <a:rPr lang="en-US" baseline="30000" dirty="0"/>
              <a:t>st</a:t>
            </a:r>
            <a:r>
              <a:rPr lang="en-US" dirty="0"/>
              <a:t> world</a:t>
            </a:r>
          </a:p>
          <a:p>
            <a:pPr lvl="2"/>
            <a:r>
              <a:rPr lang="en-US" dirty="0"/>
              <a:t>China, Czech Republic, Hungary, Poland (China has made first step)</a:t>
            </a:r>
          </a:p>
          <a:p>
            <a:pPr lvl="2"/>
            <a:r>
              <a:rPr lang="en-US" dirty="0"/>
              <a:t>Seems odd to estimate time-invariant functions for these</a:t>
            </a:r>
          </a:p>
          <a:p>
            <a:pPr marL="0" indent="0">
              <a:buNone/>
            </a:pPr>
            <a:r>
              <a:rPr lang="en-US" dirty="0"/>
              <a:t>More Serious: Europe </a:t>
            </a:r>
            <a:r>
              <a:rPr lang="en-US" i="1" dirty="0"/>
              <a:t>per se</a:t>
            </a:r>
            <a:endParaRPr lang="en-US" dirty="0"/>
          </a:p>
          <a:p>
            <a:pPr lvl="1"/>
            <a:r>
              <a:rPr lang="en-US" dirty="0"/>
              <a:t>12 countries in EMU – </a:t>
            </a:r>
            <a:r>
              <a:rPr lang="en-US" b="1" i="1" u="sng" dirty="0"/>
              <a:t>a large open economy</a:t>
            </a:r>
            <a:r>
              <a:rPr lang="en-US" dirty="0"/>
              <a:t>, mostly unaffected by America after 1971 (compared with Germany)</a:t>
            </a:r>
          </a:p>
          <a:p>
            <a:pPr lvl="1"/>
            <a:r>
              <a:rPr lang="en-US" dirty="0"/>
              <a:t>8 are affected by EMU/Germany more than America</a:t>
            </a:r>
          </a:p>
          <a:p>
            <a:pPr lvl="2"/>
            <a:r>
              <a:rPr lang="en-US" dirty="0"/>
              <a:t>Czech Rep, Denmark, Iceland, Norway, Poland, Sweden, Switzerland, UK</a:t>
            </a:r>
          </a:p>
          <a:p>
            <a:pPr lvl="1"/>
            <a:r>
              <a:rPr lang="en-US" dirty="0"/>
              <a:t>These 19 should be re-centered on Germany (and Germany dropped)</a:t>
            </a:r>
          </a:p>
          <a:p>
            <a:pPr lvl="2"/>
            <a:r>
              <a:rPr lang="en-US" dirty="0"/>
              <a:t>Reason for excessively large number of rich floating exchange rate observations (80%)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79EF1-DEEE-441F-88AB-BAE5B376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85A06-ABCF-4522-A4CD-09E02DB5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9DE3-A703-47B6-BEC8-F64237AC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FDF0-C57A-4BD5-A9DC-0299F332B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Here: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Exchange Rate Regime against US$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Trade Openness vis-à-vis US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Index of “Financial Conditions” – </a:t>
            </a:r>
            <a:r>
              <a:rPr lang="en-US" i="1" dirty="0"/>
              <a:t>Vulnerability Index</a:t>
            </a:r>
            <a:endParaRPr lang="en-US" dirty="0"/>
          </a:p>
          <a:p>
            <a:pPr lvl="2"/>
            <a:r>
              <a:rPr lang="en-US" dirty="0"/>
              <a:t>Itself a principal component of inflation, output gap, current account deficit</a:t>
            </a:r>
          </a:p>
          <a:p>
            <a:pPr lvl="2"/>
            <a:r>
              <a:rPr lang="en-US" dirty="0"/>
              <a:t>Don’t seem mostly financial</a:t>
            </a:r>
          </a:p>
          <a:p>
            <a:pPr lvl="2"/>
            <a:r>
              <a:rPr lang="en-US" dirty="0"/>
              <a:t>Why this list?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DD4857-259E-4CEE-B44A-6CFC65ED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AEEA7-2CF3-40BC-A7DF-C58C6630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5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9DE3-A703-47B6-BEC8-F64237AC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FDF0-C57A-4BD5-A9DC-0299F332B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International Reserves (East Asians, Frankel)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External Debt (especially if denominated in FX, Calvo)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Capital Controls (most academics)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Credit Growth (</a:t>
            </a:r>
            <a:r>
              <a:rPr lang="en-US" dirty="0" err="1"/>
              <a:t>Borio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Government Debt (Germans)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Asset Price Bubbles (</a:t>
            </a:r>
            <a:r>
              <a:rPr lang="en-US" dirty="0" err="1"/>
              <a:t>MacroPru</a:t>
            </a:r>
            <a:r>
              <a:rPr lang="en-US" dirty="0"/>
              <a:t> types)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D84FA-18F1-4BC8-B76D-31D1EF77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622F6-1CBC-4A60-BEA1-1213EF9B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0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9DE3-A703-47B6-BEC8-F64237AC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FDF0-C57A-4BD5-A9DC-0299F332B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use a PC of 3 variables (inflation …) rather than 9 separately?</a:t>
            </a:r>
          </a:p>
          <a:p>
            <a:r>
              <a:rPr lang="en-US" dirty="0"/>
              <a:t>Foreign GDP is a cause of US monetary shocks (</a:t>
            </a:r>
            <a:r>
              <a:rPr lang="en-US" dirty="0" err="1"/>
              <a:t>eqn</a:t>
            </a:r>
            <a:r>
              <a:rPr lang="en-US" dirty="0"/>
              <a:t> 1)</a:t>
            </a:r>
          </a:p>
          <a:p>
            <a:pPr lvl="1"/>
            <a:r>
              <a:rPr lang="en-US" dirty="0"/>
              <a:t>Legal?</a:t>
            </a:r>
          </a:p>
          <a:p>
            <a:pPr lvl="1"/>
            <a:r>
              <a:rPr lang="en-US" dirty="0"/>
              <a:t>Note: also </a:t>
            </a:r>
            <a:r>
              <a:rPr lang="en-US" i="1" dirty="0"/>
              <a:t>caused</a:t>
            </a:r>
            <a:r>
              <a:rPr lang="en-US" dirty="0"/>
              <a:t> by US monetary shock</a:t>
            </a:r>
          </a:p>
          <a:p>
            <a:pPr lvl="1"/>
            <a:r>
              <a:rPr lang="en-US" dirty="0"/>
              <a:t>Note: also part of transmission mechanism (in index of financial conditions)</a:t>
            </a:r>
          </a:p>
          <a:p>
            <a:pPr lvl="2"/>
            <a:r>
              <a:rPr lang="en-US" dirty="0"/>
              <a:t>May be hard to disentangle roles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99357-1796-4464-B669-5BEC0837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7BBF7-DEFD-47A2-BED5-2B1479E2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0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9DE3-A703-47B6-BEC8-F64237AC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somewhat contrived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FDF0-C57A-4BD5-A9DC-0299F332B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44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 1: Interactions of section 5.1 consists of 5 (!)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Standardization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Logistic transformation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Re-centering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Interacting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Recursively orthogonalizing</a:t>
            </a:r>
          </a:p>
          <a:p>
            <a:r>
              <a:rPr lang="en-US" dirty="0"/>
              <a:t>Ex 2: Index of financial conditions is principal component of 3-year moving averages of 3 fundamentals (inflation, …) truncated at 5%</a:t>
            </a:r>
          </a:p>
          <a:p>
            <a:r>
              <a:rPr lang="en-US" dirty="0"/>
              <a:t>Is this complexity really necessary?</a:t>
            </a:r>
          </a:p>
          <a:p>
            <a:pPr lvl="1"/>
            <a:r>
              <a:rPr lang="en-US" dirty="0"/>
              <a:t>Simpler is more plausible, perhaps less sensitive</a:t>
            </a:r>
          </a:p>
          <a:p>
            <a:pPr lvl="1"/>
            <a:r>
              <a:rPr lang="en-US" dirty="0"/>
              <a:t>Why not just add interactions directly or split sample?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99357-1796-4464-B669-5BEC0837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7BBF7-DEFD-47A2-BED5-2B1479E2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2F3F6-5F93-40BB-BDA5-AE31F9D8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DADB9-381D-4C5A-BCCE-FC16F9E3F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Their conclusions:</a:t>
            </a:r>
          </a:p>
          <a:p>
            <a:pPr lvl="1"/>
            <a:r>
              <a:rPr lang="en-US" i="1" dirty="0"/>
              <a:t>Using a panel </a:t>
            </a:r>
            <a:r>
              <a:rPr lang="en-US" dirty="0"/>
              <a:t>(with cross-section AND time-series variation) is best</a:t>
            </a:r>
          </a:p>
          <a:p>
            <a:pPr lvl="1"/>
            <a:r>
              <a:rPr lang="en-US" i="1" dirty="0"/>
              <a:t>Large </a:t>
            </a:r>
            <a:r>
              <a:rPr lang="en-US" dirty="0"/>
              <a:t>response of foreign output (≈US) to tighter American monetary policy</a:t>
            </a:r>
            <a:endParaRPr lang="en-US" i="1" dirty="0"/>
          </a:p>
          <a:p>
            <a:pPr lvl="1"/>
            <a:r>
              <a:rPr lang="en-US" i="1" dirty="0"/>
              <a:t>Lots of Heterogeneity </a:t>
            </a:r>
            <a:r>
              <a:rPr lang="en-US" dirty="0"/>
              <a:t>in foreign responses</a:t>
            </a:r>
          </a:p>
          <a:p>
            <a:pPr lvl="2"/>
            <a:r>
              <a:rPr lang="en-US" dirty="0"/>
              <a:t>Advanced: Tighter trade and FX links (fixing) make for bigger response (classic SOE)</a:t>
            </a:r>
          </a:p>
          <a:p>
            <a:pPr lvl="2"/>
            <a:r>
              <a:rPr lang="en-US" dirty="0"/>
              <a:t>Emerging: Financial vulnerability makes for bigger response</a:t>
            </a:r>
          </a:p>
          <a:p>
            <a:r>
              <a:rPr lang="en-US" dirty="0"/>
              <a:t>All completely sensible, well-aligned with my priors</a:t>
            </a:r>
          </a:p>
          <a:p>
            <a:r>
              <a:rPr lang="en-US" dirty="0"/>
              <a:t>Large Number of Issues with Empirics</a:t>
            </a:r>
          </a:p>
          <a:p>
            <a:r>
              <a:rPr lang="en-US" dirty="0"/>
              <a:t>So … I believe their conclusions</a:t>
            </a:r>
          </a:p>
          <a:p>
            <a:pPr lvl="1"/>
            <a:r>
              <a:rPr lang="en-US" dirty="0"/>
              <a:t>Don’t believe their evidence</a:t>
            </a:r>
          </a:p>
          <a:p>
            <a:pPr lvl="1"/>
            <a:r>
              <a:rPr lang="en-US" dirty="0"/>
              <a:t>No Bayesian updating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5AB446-EEE7-4281-8E44-E4152062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BDEBC-BBE2-4757-8747-9F40981B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1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498E6-2871-4476-8AC0-5B1E01EC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B6C5E-19C1-4714-ACA8-1459DCEBB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Tabulate results of estimation of (1)</a:t>
            </a:r>
          </a:p>
          <a:p>
            <a:r>
              <a:rPr lang="en-US" dirty="0"/>
              <a:t>Why </a:t>
            </a:r>
            <a:r>
              <a:rPr lang="en-US" b="1" i="1" dirty="0"/>
              <a:t>68%</a:t>
            </a:r>
            <a:r>
              <a:rPr lang="en-US" dirty="0"/>
              <a:t> confidence intervals?</a:t>
            </a:r>
          </a:p>
          <a:p>
            <a:r>
              <a:rPr lang="en-US" dirty="0"/>
              <a:t>Dynamic responses of Figure 4 seem way too slow compared to conventional wisdom of Debt and Tequila crises</a:t>
            </a:r>
          </a:p>
          <a:p>
            <a:pPr lvl="1"/>
            <a:r>
              <a:rPr lang="en-US" dirty="0"/>
              <a:t>Foreign effects look permanent … are they?</a:t>
            </a:r>
          </a:p>
          <a:p>
            <a:r>
              <a:rPr lang="en-US" dirty="0"/>
              <a:t>5.1 and 6.1 are hard to follow</a:t>
            </a:r>
          </a:p>
          <a:p>
            <a:r>
              <a:rPr lang="en-US" dirty="0"/>
              <a:t>Make figures readable in B&amp;W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C0054-F064-4CC4-B0F7-C7A6C21B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0A979-7616-46D3-B245-62226D304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5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75D40-1B2A-4416-95B3-E1B2473F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Important and Under-Studied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15C1-98A2-494F-A949-4CE3CC98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good motivation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8F87B5-2383-46CA-B10B-8A73A60B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6DC58-2AAA-47EF-980C-29984B40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5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75D40-1B2A-4416-95B3-E1B2473F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15C1-98A2-494F-A949-4CE3CC98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None; the paper is wholly empirical!</a:t>
            </a:r>
          </a:p>
          <a:p>
            <a:r>
              <a:rPr lang="en-US" dirty="0"/>
              <a:t>So should judge paper by its two empirical parts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8F87B5-2383-46CA-B10B-8A73A60B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6DC58-2AAA-47EF-980C-29984B40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8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75D40-1B2A-4416-95B3-E1B2473F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First Step (exogenous monetary policy shock)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15C1-98A2-494F-A949-4CE3CC98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8F87B5-2383-46CA-B10B-8A73A60B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6DC58-2AAA-47EF-980C-29984B40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9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75D40-1B2A-4416-95B3-E1B2473F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Only 2 Problems with Second Step (linking foreign output to monetary policy shock)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15C1-98A2-494F-A949-4CE3CC98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Methodology</a:t>
            </a:r>
          </a:p>
          <a:p>
            <a:pPr lvl="1"/>
            <a:r>
              <a:rPr lang="en-US" dirty="0"/>
              <a:t>Especially in Spillovers</a:t>
            </a:r>
          </a:p>
          <a:p>
            <a:pPr lvl="2"/>
            <a:r>
              <a:rPr lang="en-US" dirty="0"/>
              <a:t>Choice of Mechanisms</a:t>
            </a:r>
          </a:p>
          <a:p>
            <a:pPr lvl="2"/>
            <a:r>
              <a:rPr lang="en-US" dirty="0"/>
              <a:t>Methodology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A762F-A3C4-4102-AE94-FC8613805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3CEF0-E465-4845-BD43-73CD408F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5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9DE3-A703-47B6-BEC8-F64237AC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FDF0-C57A-4BD5-A9DC-0299F332B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Countries, 1965Q1-2014Q4</a:t>
            </a:r>
          </a:p>
          <a:p>
            <a:r>
              <a:rPr lang="en-US" dirty="0"/>
              <a:t>“</a:t>
            </a:r>
            <a:r>
              <a:rPr lang="en-US" dirty="0" err="1"/>
              <a:t>Hmm”s</a:t>
            </a:r>
            <a:r>
              <a:rPr lang="en-US" dirty="0"/>
              <a:t> …</a:t>
            </a:r>
          </a:p>
          <a:p>
            <a:pPr lvl="1"/>
            <a:r>
              <a:rPr lang="en-US" dirty="0"/>
              <a:t>Converting annual to quarterly data</a:t>
            </a:r>
          </a:p>
          <a:p>
            <a:pPr lvl="1"/>
            <a:r>
              <a:rPr lang="en-US" dirty="0"/>
              <a:t>Extrapolating data backwards</a:t>
            </a:r>
          </a:p>
          <a:p>
            <a:pPr lvl="2"/>
            <a:r>
              <a:rPr lang="en-US" dirty="0"/>
              <a:t>Footnote 10: “To avoid dropping observations relative to our benchmark analysis, we fill in the missing observations using backward extrapolation.  </a:t>
            </a:r>
            <a:r>
              <a:rPr lang="en-US" b="1" i="1" dirty="0">
                <a:solidFill>
                  <a:srgbClr val="FF0000"/>
                </a:solidFill>
              </a:rPr>
              <a:t>For instance, we assume that the current account position of a country in 1965-1969 is equal to its 1970 value</a:t>
            </a:r>
            <a:r>
              <a:rPr lang="en-US" b="1" i="1" dirty="0"/>
              <a:t>…”</a:t>
            </a:r>
          </a:p>
          <a:p>
            <a:pPr lvl="2"/>
            <a:r>
              <a:rPr lang="en-US" dirty="0"/>
              <a:t>Affects 26/50 countries!</a:t>
            </a:r>
          </a:p>
          <a:p>
            <a:pPr lvl="2"/>
            <a:r>
              <a:rPr lang="en-US" dirty="0"/>
              <a:t>Most missing data is early in sample, during fixed exchange rate regime (selection bias?)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30B55-0597-4D29-A018-AF0E38E2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21A66-CCBD-4B2D-BC3B-C0F5A10A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C5FEF-7488-48B3-B23E-3D4C46EF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Nationalistic Bitching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B0915-AD4E-4FCC-ACEE-9A754F4E3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P13: “Canada, for instance, was closely pegged to the dollar until 2002, kept a managed floating regime between 2002 and 2010 …”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E1677-81B1-4AFD-828A-C4047938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3513B4-A59D-4635-A7A3-408AD991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0FA64D-1374-4A47-BDC7-CFA1607F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E18C3C-1E41-4C15-96E5-36BE4E88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90D602-FB87-4E2D-A412-99E95801C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0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0FA64D-1374-4A47-BDC7-CFA1607F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Discussion of Iacoviello and Navarro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E18C3C-1E41-4C15-96E5-36BE4E88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EFC-89F3-4EB4-BD87-06DD9D8F33BB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D494B0-4A3D-4229-AAF7-080A79237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7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814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Comments on Foreign Effects of Higher US Interest Rates by Iacoviello and Navarro</vt:lpstr>
      <vt:lpstr>An Important and Under-Studied Question</vt:lpstr>
      <vt:lpstr>Issues with Theory</vt:lpstr>
      <vt:lpstr>Issues with First Step (exogenous monetary policy shock)</vt:lpstr>
      <vt:lpstr>Only 2 Problems with Second Step (linking foreign output to monetary policy shock)</vt:lpstr>
      <vt:lpstr>Data Problems</vt:lpstr>
      <vt:lpstr>Some Nationalistic Bitching</vt:lpstr>
      <vt:lpstr>PowerPoint Presentation</vt:lpstr>
      <vt:lpstr>PowerPoint Presentation</vt:lpstr>
      <vt:lpstr>Footnote</vt:lpstr>
      <vt:lpstr>Europe: Problematic for $-Bilateral Approach</vt:lpstr>
      <vt:lpstr>Mechanisms</vt:lpstr>
      <vt:lpstr>What About?</vt:lpstr>
      <vt:lpstr>Methodology</vt:lpstr>
      <vt:lpstr>Methodology: somewhat contrived</vt:lpstr>
      <vt:lpstr>Bottom Line </vt:lpstr>
      <vt:lpstr>Minor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Foreign Effects of Higher US Interest Rates by Iacoviello and Navarro</dc:title>
  <dc:creator>Andrew Rose</dc:creator>
  <cp:lastModifiedBy>Andrew Rose</cp:lastModifiedBy>
  <cp:revision>51</cp:revision>
  <dcterms:created xsi:type="dcterms:W3CDTF">2017-11-03T21:03:57Z</dcterms:created>
  <dcterms:modified xsi:type="dcterms:W3CDTF">2017-11-03T23:29:17Z</dcterms:modified>
</cp:coreProperties>
</file>