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sldIdLst>
    <p:sldId id="256" r:id="rId2"/>
    <p:sldId id="263" r:id="rId3"/>
    <p:sldId id="264" r:id="rId4"/>
    <p:sldId id="265" r:id="rId5"/>
    <p:sldId id="266" r:id="rId6"/>
    <p:sldId id="282" r:id="rId7"/>
    <p:sldId id="279" r:id="rId8"/>
    <p:sldId id="267" r:id="rId9"/>
    <p:sldId id="268" r:id="rId10"/>
    <p:sldId id="280" r:id="rId11"/>
    <p:sldId id="257" r:id="rId12"/>
    <p:sldId id="269" r:id="rId13"/>
    <p:sldId id="270" r:id="rId14"/>
    <p:sldId id="281" r:id="rId15"/>
    <p:sldId id="271" r:id="rId16"/>
    <p:sldId id="272" r:id="rId17"/>
    <p:sldId id="274" r:id="rId18"/>
    <p:sldId id="261" r:id="rId19"/>
    <p:sldId id="262" r:id="rId20"/>
    <p:sldId id="273" r:id="rId21"/>
    <p:sldId id="275" r:id="rId22"/>
    <p:sldId id="276" r:id="rId23"/>
    <p:sldId id="277" r:id="rId24"/>
    <p:sldId id="283" r:id="rId25"/>
    <p:sldId id="260" r:id="rId26"/>
    <p:sldId id="258" r:id="rId2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5" autoAdjust="0"/>
    <p:restoredTop sz="94660"/>
  </p:normalViewPr>
  <p:slideViewPr>
    <p:cSldViewPr snapToGrid="0">
      <p:cViewPr varScale="1">
        <p:scale>
          <a:sx n="58" d="100"/>
          <a:sy n="58" d="100"/>
        </p:scale>
        <p:origin x="72" y="10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AD579A1-293A-45C0-A3C8-0CFC7DA7F361}" type="datetimeFigureOut">
              <a:rPr lang="en-US" smtClean="0"/>
              <a:t>5/19/2017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1BE35C7-1C56-445B-99D3-50276C34DF6C}" type="slidenum">
              <a:rPr lang="en-US" smtClean="0"/>
              <a:t>‹#›</a:t>
            </a:fld>
            <a:endParaRPr lang="en-US"/>
          </a:p>
        </p:txBody>
      </p:sp>
    </p:spTree>
    <p:extLst>
      <p:ext uri="{BB962C8B-B14F-4D97-AF65-F5344CB8AC3E}">
        <p14:creationId xmlns:p14="http://schemas.microsoft.com/office/powerpoint/2010/main" val="264495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6349F2-A754-4DDF-AF4C-A4755124D0A3}" type="datetime1">
              <a:rPr lang="en-US" smtClean="0"/>
              <a:t>5/19/2017</a:t>
            </a:fld>
            <a:endParaRPr lang="en-US"/>
          </a:p>
        </p:txBody>
      </p:sp>
      <p:sp>
        <p:nvSpPr>
          <p:cNvPr id="5" name="Footer Placeholder 4"/>
          <p:cNvSpPr>
            <a:spLocks noGrp="1"/>
          </p:cNvSpPr>
          <p:nvPr>
            <p:ph type="ftr" sz="quarter" idx="11"/>
          </p:nvPr>
        </p:nvSpPr>
        <p:spPr/>
        <p:txBody>
          <a:bodyPr/>
          <a:lstStyle/>
          <a:p>
            <a:r>
              <a:rPr lang="en-US" smtClean="0"/>
              <a:t>Rose AMPF Comments on Frankel</a:t>
            </a:r>
            <a:endParaRPr lang="en-US"/>
          </a:p>
        </p:txBody>
      </p:sp>
      <p:sp>
        <p:nvSpPr>
          <p:cNvPr id="6" name="Slide Number Placeholder 5"/>
          <p:cNvSpPr>
            <a:spLocks noGrp="1"/>
          </p:cNvSpPr>
          <p:nvPr>
            <p:ph type="sldNum" sz="quarter" idx="12"/>
          </p:nvPr>
        </p:nvSpPr>
        <p:spPr/>
        <p:txBody>
          <a:bodyPr/>
          <a:lstStyle/>
          <a:p>
            <a:fld id="{75C071C7-88EB-407A-820B-4CF9364D2016}" type="slidenum">
              <a:rPr lang="en-US" smtClean="0"/>
              <a:t>‹#›</a:t>
            </a:fld>
            <a:endParaRPr lang="en-US"/>
          </a:p>
        </p:txBody>
      </p:sp>
    </p:spTree>
    <p:extLst>
      <p:ext uri="{BB962C8B-B14F-4D97-AF65-F5344CB8AC3E}">
        <p14:creationId xmlns:p14="http://schemas.microsoft.com/office/powerpoint/2010/main" val="3687675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63AF3D-C4E7-4D18-8E0A-18785D73E90D}" type="datetime1">
              <a:rPr lang="en-US" smtClean="0"/>
              <a:t>5/19/2017</a:t>
            </a:fld>
            <a:endParaRPr lang="en-US"/>
          </a:p>
        </p:txBody>
      </p:sp>
      <p:sp>
        <p:nvSpPr>
          <p:cNvPr id="5" name="Footer Placeholder 4"/>
          <p:cNvSpPr>
            <a:spLocks noGrp="1"/>
          </p:cNvSpPr>
          <p:nvPr>
            <p:ph type="ftr" sz="quarter" idx="11"/>
          </p:nvPr>
        </p:nvSpPr>
        <p:spPr/>
        <p:txBody>
          <a:bodyPr/>
          <a:lstStyle/>
          <a:p>
            <a:r>
              <a:rPr lang="en-US" smtClean="0"/>
              <a:t>Rose AMPF Comments on Frankel</a:t>
            </a:r>
            <a:endParaRPr lang="en-US"/>
          </a:p>
        </p:txBody>
      </p:sp>
      <p:sp>
        <p:nvSpPr>
          <p:cNvPr id="6" name="Slide Number Placeholder 5"/>
          <p:cNvSpPr>
            <a:spLocks noGrp="1"/>
          </p:cNvSpPr>
          <p:nvPr>
            <p:ph type="sldNum" sz="quarter" idx="12"/>
          </p:nvPr>
        </p:nvSpPr>
        <p:spPr/>
        <p:txBody>
          <a:bodyPr/>
          <a:lstStyle/>
          <a:p>
            <a:fld id="{75C071C7-88EB-407A-820B-4CF9364D2016}" type="slidenum">
              <a:rPr lang="en-US" smtClean="0"/>
              <a:t>‹#›</a:t>
            </a:fld>
            <a:endParaRPr lang="en-US"/>
          </a:p>
        </p:txBody>
      </p:sp>
    </p:spTree>
    <p:extLst>
      <p:ext uri="{BB962C8B-B14F-4D97-AF65-F5344CB8AC3E}">
        <p14:creationId xmlns:p14="http://schemas.microsoft.com/office/powerpoint/2010/main" val="193872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8C539A-D2E8-4E0D-AE37-2AE09F1C1F63}" type="datetime1">
              <a:rPr lang="en-US" smtClean="0"/>
              <a:t>5/19/2017</a:t>
            </a:fld>
            <a:endParaRPr lang="en-US"/>
          </a:p>
        </p:txBody>
      </p:sp>
      <p:sp>
        <p:nvSpPr>
          <p:cNvPr id="5" name="Footer Placeholder 4"/>
          <p:cNvSpPr>
            <a:spLocks noGrp="1"/>
          </p:cNvSpPr>
          <p:nvPr>
            <p:ph type="ftr" sz="quarter" idx="11"/>
          </p:nvPr>
        </p:nvSpPr>
        <p:spPr/>
        <p:txBody>
          <a:bodyPr/>
          <a:lstStyle/>
          <a:p>
            <a:r>
              <a:rPr lang="en-US" smtClean="0"/>
              <a:t>Rose AMPF Comments on Frankel</a:t>
            </a:r>
            <a:endParaRPr lang="en-US"/>
          </a:p>
        </p:txBody>
      </p:sp>
      <p:sp>
        <p:nvSpPr>
          <p:cNvPr id="6" name="Slide Number Placeholder 5"/>
          <p:cNvSpPr>
            <a:spLocks noGrp="1"/>
          </p:cNvSpPr>
          <p:nvPr>
            <p:ph type="sldNum" sz="quarter" idx="12"/>
          </p:nvPr>
        </p:nvSpPr>
        <p:spPr/>
        <p:txBody>
          <a:bodyPr/>
          <a:lstStyle/>
          <a:p>
            <a:fld id="{75C071C7-88EB-407A-820B-4CF9364D2016}" type="slidenum">
              <a:rPr lang="en-US" smtClean="0"/>
              <a:t>‹#›</a:t>
            </a:fld>
            <a:endParaRPr lang="en-US"/>
          </a:p>
        </p:txBody>
      </p:sp>
    </p:spTree>
    <p:extLst>
      <p:ext uri="{BB962C8B-B14F-4D97-AF65-F5344CB8AC3E}">
        <p14:creationId xmlns:p14="http://schemas.microsoft.com/office/powerpoint/2010/main" val="1516824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AF3DE5-E2AD-40ED-9CA2-17B49F8ACDC8}" type="datetime1">
              <a:rPr lang="en-US" smtClean="0"/>
              <a:t>5/19/2017</a:t>
            </a:fld>
            <a:endParaRPr lang="en-US"/>
          </a:p>
        </p:txBody>
      </p:sp>
      <p:sp>
        <p:nvSpPr>
          <p:cNvPr id="5" name="Footer Placeholder 4"/>
          <p:cNvSpPr>
            <a:spLocks noGrp="1"/>
          </p:cNvSpPr>
          <p:nvPr>
            <p:ph type="ftr" sz="quarter" idx="11"/>
          </p:nvPr>
        </p:nvSpPr>
        <p:spPr/>
        <p:txBody>
          <a:bodyPr/>
          <a:lstStyle/>
          <a:p>
            <a:r>
              <a:rPr lang="en-US" smtClean="0"/>
              <a:t>Rose AMPF Comments on Frankel</a:t>
            </a:r>
            <a:endParaRPr lang="en-US"/>
          </a:p>
        </p:txBody>
      </p:sp>
      <p:sp>
        <p:nvSpPr>
          <p:cNvPr id="6" name="Slide Number Placeholder 5"/>
          <p:cNvSpPr>
            <a:spLocks noGrp="1"/>
          </p:cNvSpPr>
          <p:nvPr>
            <p:ph type="sldNum" sz="quarter" idx="12"/>
          </p:nvPr>
        </p:nvSpPr>
        <p:spPr/>
        <p:txBody>
          <a:bodyPr/>
          <a:lstStyle/>
          <a:p>
            <a:fld id="{75C071C7-88EB-407A-820B-4CF9364D2016}" type="slidenum">
              <a:rPr lang="en-US" smtClean="0"/>
              <a:t>‹#›</a:t>
            </a:fld>
            <a:endParaRPr lang="en-US"/>
          </a:p>
        </p:txBody>
      </p:sp>
    </p:spTree>
    <p:extLst>
      <p:ext uri="{BB962C8B-B14F-4D97-AF65-F5344CB8AC3E}">
        <p14:creationId xmlns:p14="http://schemas.microsoft.com/office/powerpoint/2010/main" val="4093870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36CE9E9-E80A-40B6-B9F2-DDDD1BCD9745}" type="datetime1">
              <a:rPr lang="en-US" smtClean="0"/>
              <a:t>5/19/2017</a:t>
            </a:fld>
            <a:endParaRPr lang="en-US"/>
          </a:p>
        </p:txBody>
      </p:sp>
      <p:sp>
        <p:nvSpPr>
          <p:cNvPr id="5" name="Footer Placeholder 4"/>
          <p:cNvSpPr>
            <a:spLocks noGrp="1"/>
          </p:cNvSpPr>
          <p:nvPr>
            <p:ph type="ftr" sz="quarter" idx="11"/>
          </p:nvPr>
        </p:nvSpPr>
        <p:spPr/>
        <p:txBody>
          <a:bodyPr/>
          <a:lstStyle/>
          <a:p>
            <a:r>
              <a:rPr lang="en-US" smtClean="0"/>
              <a:t>Rose AMPF Comments on Frankel</a:t>
            </a:r>
            <a:endParaRPr lang="en-US"/>
          </a:p>
        </p:txBody>
      </p:sp>
      <p:sp>
        <p:nvSpPr>
          <p:cNvPr id="6" name="Slide Number Placeholder 5"/>
          <p:cNvSpPr>
            <a:spLocks noGrp="1"/>
          </p:cNvSpPr>
          <p:nvPr>
            <p:ph type="sldNum" sz="quarter" idx="12"/>
          </p:nvPr>
        </p:nvSpPr>
        <p:spPr/>
        <p:txBody>
          <a:bodyPr/>
          <a:lstStyle/>
          <a:p>
            <a:fld id="{75C071C7-88EB-407A-820B-4CF9364D2016}" type="slidenum">
              <a:rPr lang="en-US" smtClean="0"/>
              <a:t>‹#›</a:t>
            </a:fld>
            <a:endParaRPr lang="en-US"/>
          </a:p>
        </p:txBody>
      </p:sp>
    </p:spTree>
    <p:extLst>
      <p:ext uri="{BB962C8B-B14F-4D97-AF65-F5344CB8AC3E}">
        <p14:creationId xmlns:p14="http://schemas.microsoft.com/office/powerpoint/2010/main" val="221286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657167-021F-42A3-A922-ED1CE1A9A612}" type="datetime1">
              <a:rPr lang="en-US" smtClean="0"/>
              <a:t>5/19/2017</a:t>
            </a:fld>
            <a:endParaRPr lang="en-US"/>
          </a:p>
        </p:txBody>
      </p:sp>
      <p:sp>
        <p:nvSpPr>
          <p:cNvPr id="6" name="Footer Placeholder 5"/>
          <p:cNvSpPr>
            <a:spLocks noGrp="1"/>
          </p:cNvSpPr>
          <p:nvPr>
            <p:ph type="ftr" sz="quarter" idx="11"/>
          </p:nvPr>
        </p:nvSpPr>
        <p:spPr/>
        <p:txBody>
          <a:bodyPr/>
          <a:lstStyle/>
          <a:p>
            <a:r>
              <a:rPr lang="en-US" smtClean="0"/>
              <a:t>Rose AMPF Comments on Frankel</a:t>
            </a:r>
            <a:endParaRPr lang="en-US"/>
          </a:p>
        </p:txBody>
      </p:sp>
      <p:sp>
        <p:nvSpPr>
          <p:cNvPr id="7" name="Slide Number Placeholder 6"/>
          <p:cNvSpPr>
            <a:spLocks noGrp="1"/>
          </p:cNvSpPr>
          <p:nvPr>
            <p:ph type="sldNum" sz="quarter" idx="12"/>
          </p:nvPr>
        </p:nvSpPr>
        <p:spPr/>
        <p:txBody>
          <a:bodyPr/>
          <a:lstStyle/>
          <a:p>
            <a:fld id="{75C071C7-88EB-407A-820B-4CF9364D2016}" type="slidenum">
              <a:rPr lang="en-US" smtClean="0"/>
              <a:t>‹#›</a:t>
            </a:fld>
            <a:endParaRPr lang="en-US"/>
          </a:p>
        </p:txBody>
      </p:sp>
    </p:spTree>
    <p:extLst>
      <p:ext uri="{BB962C8B-B14F-4D97-AF65-F5344CB8AC3E}">
        <p14:creationId xmlns:p14="http://schemas.microsoft.com/office/powerpoint/2010/main" val="1366197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E29D7C-1F4D-482E-BC25-D3A1FE87E592}" type="datetime1">
              <a:rPr lang="en-US" smtClean="0"/>
              <a:t>5/19/2017</a:t>
            </a:fld>
            <a:endParaRPr lang="en-US"/>
          </a:p>
        </p:txBody>
      </p:sp>
      <p:sp>
        <p:nvSpPr>
          <p:cNvPr id="8" name="Footer Placeholder 7"/>
          <p:cNvSpPr>
            <a:spLocks noGrp="1"/>
          </p:cNvSpPr>
          <p:nvPr>
            <p:ph type="ftr" sz="quarter" idx="11"/>
          </p:nvPr>
        </p:nvSpPr>
        <p:spPr/>
        <p:txBody>
          <a:bodyPr/>
          <a:lstStyle/>
          <a:p>
            <a:r>
              <a:rPr lang="en-US" smtClean="0"/>
              <a:t>Rose AMPF Comments on Frankel</a:t>
            </a:r>
            <a:endParaRPr lang="en-US"/>
          </a:p>
        </p:txBody>
      </p:sp>
      <p:sp>
        <p:nvSpPr>
          <p:cNvPr id="9" name="Slide Number Placeholder 8"/>
          <p:cNvSpPr>
            <a:spLocks noGrp="1"/>
          </p:cNvSpPr>
          <p:nvPr>
            <p:ph type="sldNum" sz="quarter" idx="12"/>
          </p:nvPr>
        </p:nvSpPr>
        <p:spPr/>
        <p:txBody>
          <a:bodyPr/>
          <a:lstStyle/>
          <a:p>
            <a:fld id="{75C071C7-88EB-407A-820B-4CF9364D2016}" type="slidenum">
              <a:rPr lang="en-US" smtClean="0"/>
              <a:t>‹#›</a:t>
            </a:fld>
            <a:endParaRPr lang="en-US"/>
          </a:p>
        </p:txBody>
      </p:sp>
    </p:spTree>
    <p:extLst>
      <p:ext uri="{BB962C8B-B14F-4D97-AF65-F5344CB8AC3E}">
        <p14:creationId xmlns:p14="http://schemas.microsoft.com/office/powerpoint/2010/main" val="644627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C82E13-E395-4CF0-9C20-82F68EE2FDF6}" type="datetime1">
              <a:rPr lang="en-US" smtClean="0"/>
              <a:t>5/19/2017</a:t>
            </a:fld>
            <a:endParaRPr lang="en-US"/>
          </a:p>
        </p:txBody>
      </p:sp>
      <p:sp>
        <p:nvSpPr>
          <p:cNvPr id="4" name="Footer Placeholder 3"/>
          <p:cNvSpPr>
            <a:spLocks noGrp="1"/>
          </p:cNvSpPr>
          <p:nvPr>
            <p:ph type="ftr" sz="quarter" idx="11"/>
          </p:nvPr>
        </p:nvSpPr>
        <p:spPr/>
        <p:txBody>
          <a:bodyPr/>
          <a:lstStyle/>
          <a:p>
            <a:r>
              <a:rPr lang="en-US" smtClean="0"/>
              <a:t>Rose AMPF Comments on Frankel</a:t>
            </a:r>
            <a:endParaRPr lang="en-US"/>
          </a:p>
        </p:txBody>
      </p:sp>
      <p:sp>
        <p:nvSpPr>
          <p:cNvPr id="5" name="Slide Number Placeholder 4"/>
          <p:cNvSpPr>
            <a:spLocks noGrp="1"/>
          </p:cNvSpPr>
          <p:nvPr>
            <p:ph type="sldNum" sz="quarter" idx="12"/>
          </p:nvPr>
        </p:nvSpPr>
        <p:spPr/>
        <p:txBody>
          <a:bodyPr/>
          <a:lstStyle/>
          <a:p>
            <a:fld id="{75C071C7-88EB-407A-820B-4CF9364D2016}" type="slidenum">
              <a:rPr lang="en-US" smtClean="0"/>
              <a:t>‹#›</a:t>
            </a:fld>
            <a:endParaRPr lang="en-US"/>
          </a:p>
        </p:txBody>
      </p:sp>
    </p:spTree>
    <p:extLst>
      <p:ext uri="{BB962C8B-B14F-4D97-AF65-F5344CB8AC3E}">
        <p14:creationId xmlns:p14="http://schemas.microsoft.com/office/powerpoint/2010/main" val="553874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E3FB1A-9CA6-4651-87F6-121751A4C845}" type="datetime1">
              <a:rPr lang="en-US" smtClean="0"/>
              <a:t>5/19/2017</a:t>
            </a:fld>
            <a:endParaRPr lang="en-US"/>
          </a:p>
        </p:txBody>
      </p:sp>
      <p:sp>
        <p:nvSpPr>
          <p:cNvPr id="3" name="Footer Placeholder 2"/>
          <p:cNvSpPr>
            <a:spLocks noGrp="1"/>
          </p:cNvSpPr>
          <p:nvPr>
            <p:ph type="ftr" sz="quarter" idx="11"/>
          </p:nvPr>
        </p:nvSpPr>
        <p:spPr/>
        <p:txBody>
          <a:bodyPr/>
          <a:lstStyle/>
          <a:p>
            <a:r>
              <a:rPr lang="en-US" smtClean="0"/>
              <a:t>Rose AMPF Comments on Frankel</a:t>
            </a:r>
            <a:endParaRPr lang="en-US"/>
          </a:p>
        </p:txBody>
      </p:sp>
      <p:sp>
        <p:nvSpPr>
          <p:cNvPr id="4" name="Slide Number Placeholder 3"/>
          <p:cNvSpPr>
            <a:spLocks noGrp="1"/>
          </p:cNvSpPr>
          <p:nvPr>
            <p:ph type="sldNum" sz="quarter" idx="12"/>
          </p:nvPr>
        </p:nvSpPr>
        <p:spPr/>
        <p:txBody>
          <a:bodyPr/>
          <a:lstStyle/>
          <a:p>
            <a:fld id="{75C071C7-88EB-407A-820B-4CF9364D2016}" type="slidenum">
              <a:rPr lang="en-US" smtClean="0"/>
              <a:t>‹#›</a:t>
            </a:fld>
            <a:endParaRPr lang="en-US"/>
          </a:p>
        </p:txBody>
      </p:sp>
    </p:spTree>
    <p:extLst>
      <p:ext uri="{BB962C8B-B14F-4D97-AF65-F5344CB8AC3E}">
        <p14:creationId xmlns:p14="http://schemas.microsoft.com/office/powerpoint/2010/main" val="2233865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CEAA27-B27E-44E2-A227-FDAB42915FD0}" type="datetime1">
              <a:rPr lang="en-US" smtClean="0"/>
              <a:t>5/19/2017</a:t>
            </a:fld>
            <a:endParaRPr lang="en-US"/>
          </a:p>
        </p:txBody>
      </p:sp>
      <p:sp>
        <p:nvSpPr>
          <p:cNvPr id="6" name="Footer Placeholder 5"/>
          <p:cNvSpPr>
            <a:spLocks noGrp="1"/>
          </p:cNvSpPr>
          <p:nvPr>
            <p:ph type="ftr" sz="quarter" idx="11"/>
          </p:nvPr>
        </p:nvSpPr>
        <p:spPr/>
        <p:txBody>
          <a:bodyPr/>
          <a:lstStyle/>
          <a:p>
            <a:r>
              <a:rPr lang="en-US" smtClean="0"/>
              <a:t>Rose AMPF Comments on Frankel</a:t>
            </a:r>
            <a:endParaRPr lang="en-US"/>
          </a:p>
        </p:txBody>
      </p:sp>
      <p:sp>
        <p:nvSpPr>
          <p:cNvPr id="7" name="Slide Number Placeholder 6"/>
          <p:cNvSpPr>
            <a:spLocks noGrp="1"/>
          </p:cNvSpPr>
          <p:nvPr>
            <p:ph type="sldNum" sz="quarter" idx="12"/>
          </p:nvPr>
        </p:nvSpPr>
        <p:spPr/>
        <p:txBody>
          <a:bodyPr/>
          <a:lstStyle/>
          <a:p>
            <a:fld id="{75C071C7-88EB-407A-820B-4CF9364D2016}" type="slidenum">
              <a:rPr lang="en-US" smtClean="0"/>
              <a:t>‹#›</a:t>
            </a:fld>
            <a:endParaRPr lang="en-US"/>
          </a:p>
        </p:txBody>
      </p:sp>
    </p:spTree>
    <p:extLst>
      <p:ext uri="{BB962C8B-B14F-4D97-AF65-F5344CB8AC3E}">
        <p14:creationId xmlns:p14="http://schemas.microsoft.com/office/powerpoint/2010/main" val="3749891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5F7D2C8-3BF8-4ED8-A85E-8F0E5C8CE387}" type="datetime1">
              <a:rPr lang="en-US" smtClean="0"/>
              <a:t>5/19/2017</a:t>
            </a:fld>
            <a:endParaRPr lang="en-US"/>
          </a:p>
        </p:txBody>
      </p:sp>
      <p:sp>
        <p:nvSpPr>
          <p:cNvPr id="6" name="Footer Placeholder 5"/>
          <p:cNvSpPr>
            <a:spLocks noGrp="1"/>
          </p:cNvSpPr>
          <p:nvPr>
            <p:ph type="ftr" sz="quarter" idx="11"/>
          </p:nvPr>
        </p:nvSpPr>
        <p:spPr/>
        <p:txBody>
          <a:bodyPr/>
          <a:lstStyle/>
          <a:p>
            <a:r>
              <a:rPr lang="en-US" smtClean="0"/>
              <a:t>Rose AMPF Comments on Frankel</a:t>
            </a:r>
            <a:endParaRPr lang="en-US"/>
          </a:p>
        </p:txBody>
      </p:sp>
      <p:sp>
        <p:nvSpPr>
          <p:cNvPr id="7" name="Slide Number Placeholder 6"/>
          <p:cNvSpPr>
            <a:spLocks noGrp="1"/>
          </p:cNvSpPr>
          <p:nvPr>
            <p:ph type="sldNum" sz="quarter" idx="12"/>
          </p:nvPr>
        </p:nvSpPr>
        <p:spPr/>
        <p:txBody>
          <a:bodyPr/>
          <a:lstStyle/>
          <a:p>
            <a:fld id="{75C071C7-88EB-407A-820B-4CF9364D2016}" type="slidenum">
              <a:rPr lang="en-US" smtClean="0"/>
              <a:t>‹#›</a:t>
            </a:fld>
            <a:endParaRPr lang="en-US"/>
          </a:p>
        </p:txBody>
      </p:sp>
    </p:spTree>
    <p:extLst>
      <p:ext uri="{BB962C8B-B14F-4D97-AF65-F5344CB8AC3E}">
        <p14:creationId xmlns:p14="http://schemas.microsoft.com/office/powerpoint/2010/main" val="2298122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DAA3BC-7E32-46AE-BFBE-23B117D96CFE}" type="datetime1">
              <a:rPr lang="en-US" smtClean="0"/>
              <a:t>5/19/2017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Rose AMPF Comments on Frankel</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071C7-88EB-407A-820B-4CF9364D2016}" type="slidenum">
              <a:rPr lang="en-US" smtClean="0"/>
              <a:t>‹#›</a:t>
            </a:fld>
            <a:endParaRPr lang="en-US"/>
          </a:p>
        </p:txBody>
      </p:sp>
    </p:spTree>
    <p:extLst>
      <p:ext uri="{BB962C8B-B14F-4D97-AF65-F5344CB8AC3E}">
        <p14:creationId xmlns:p14="http://schemas.microsoft.com/office/powerpoint/2010/main" val="1108190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Comments on Frankel’s</a:t>
            </a:r>
            <a:br>
              <a:rPr lang="en-US" dirty="0" smtClean="0"/>
            </a:br>
            <a:r>
              <a:rPr lang="en-US" dirty="0" smtClean="0"/>
              <a:t>“Systematic Managed Floating”</a:t>
            </a:r>
            <a:endParaRPr lang="en-US" dirty="0"/>
          </a:p>
        </p:txBody>
      </p:sp>
      <p:sp>
        <p:nvSpPr>
          <p:cNvPr id="3" name="Subtitle 2"/>
          <p:cNvSpPr>
            <a:spLocks noGrp="1"/>
          </p:cNvSpPr>
          <p:nvPr>
            <p:ph type="subTitle" idx="1"/>
          </p:nvPr>
        </p:nvSpPr>
        <p:spPr/>
        <p:txBody>
          <a:bodyPr>
            <a:normAutofit/>
          </a:bodyPr>
          <a:lstStyle/>
          <a:p>
            <a:r>
              <a:rPr lang="en-US" sz="3600" dirty="0" smtClean="0"/>
              <a:t>Andrew K. Rose</a:t>
            </a:r>
          </a:p>
          <a:p>
            <a:r>
              <a:rPr lang="en-US" sz="3600" dirty="0" smtClean="0"/>
              <a:t>Berkeley-Haas, ABFER, CEPR and NBER</a:t>
            </a:r>
            <a:endParaRPr lang="en-US" sz="3600" dirty="0"/>
          </a:p>
        </p:txBody>
      </p:sp>
    </p:spTree>
    <p:extLst>
      <p:ext uri="{BB962C8B-B14F-4D97-AF65-F5344CB8AC3E}">
        <p14:creationId xmlns:p14="http://schemas.microsoft.com/office/powerpoint/2010/main" val="23903736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about Exchange Rates vs. Reserves?</a:t>
            </a:r>
          </a:p>
        </p:txBody>
      </p:sp>
      <p:sp>
        <p:nvSpPr>
          <p:cNvPr id="3" name="Text Placeholder 2"/>
          <p:cNvSpPr>
            <a:spLocks noGrp="1"/>
          </p:cNvSpPr>
          <p:nvPr>
            <p:ph type="body" idx="1"/>
          </p:nvPr>
        </p:nvSpPr>
        <p:spPr/>
        <p:txBody>
          <a:bodyPr/>
          <a:lstStyle/>
          <a:p>
            <a:r>
              <a:rPr lang="en-US" dirty="0" smtClean="0"/>
              <a:t>Paper implies (without stating) a tradeoff exists; countries take a shock either via reserves or in the exchange rate.  Does it?</a:t>
            </a:r>
            <a:endParaRPr lang="en-US" dirty="0"/>
          </a:p>
        </p:txBody>
      </p:sp>
      <p:sp>
        <p:nvSpPr>
          <p:cNvPr id="4" name="Footer Placeholder 3"/>
          <p:cNvSpPr>
            <a:spLocks noGrp="1"/>
          </p:cNvSpPr>
          <p:nvPr>
            <p:ph type="ftr" sz="quarter" idx="11"/>
          </p:nvPr>
        </p:nvSpPr>
        <p:spPr/>
        <p:txBody>
          <a:bodyPr/>
          <a:lstStyle/>
          <a:p>
            <a:r>
              <a:rPr lang="en-US" smtClean="0"/>
              <a:t>Rose AMPF Comments on Frankel</a:t>
            </a:r>
            <a:endParaRPr lang="en-US"/>
          </a:p>
        </p:txBody>
      </p:sp>
      <p:sp>
        <p:nvSpPr>
          <p:cNvPr id="5" name="Slide Number Placeholder 4"/>
          <p:cNvSpPr>
            <a:spLocks noGrp="1"/>
          </p:cNvSpPr>
          <p:nvPr>
            <p:ph type="sldNum" sz="quarter" idx="12"/>
          </p:nvPr>
        </p:nvSpPr>
        <p:spPr/>
        <p:txBody>
          <a:bodyPr/>
          <a:lstStyle/>
          <a:p>
            <a:fld id="{75C071C7-88EB-407A-820B-4CF9364D2016}" type="slidenum">
              <a:rPr lang="en-US" smtClean="0"/>
              <a:t>10</a:t>
            </a:fld>
            <a:endParaRPr lang="en-US"/>
          </a:p>
        </p:txBody>
      </p:sp>
    </p:spTree>
    <p:extLst>
      <p:ext uri="{BB962C8B-B14F-4D97-AF65-F5344CB8AC3E}">
        <p14:creationId xmlns:p14="http://schemas.microsoft.com/office/powerpoint/2010/main" val="1972740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3 (from the paper, c/o Goldman Sachs)</a:t>
            </a:r>
            <a:endParaRPr lang="en-US" dirty="0"/>
          </a:p>
        </p:txBody>
      </p:sp>
      <p:sp>
        <p:nvSpPr>
          <p:cNvPr id="4" name="Content Placeholder 3"/>
          <p:cNvSpPr>
            <a:spLocks noGrp="1"/>
          </p:cNvSpPr>
          <p:nvPr>
            <p:ph sz="half" idx="2"/>
          </p:nvPr>
        </p:nvSpPr>
        <p:spPr/>
        <p:txBody>
          <a:bodyPr/>
          <a:lstStyle/>
          <a:p>
            <a:r>
              <a:rPr lang="en-US" dirty="0" smtClean="0"/>
              <a:t>“</a:t>
            </a:r>
            <a:r>
              <a:rPr lang="en-US" dirty="0"/>
              <a:t>Once again, Singapore intervened in the foreign exchange market, while the Philippines took the negative shock more in the form of a depreciation of its currency</a:t>
            </a:r>
            <a:r>
              <a:rPr lang="en-US" dirty="0" smtClean="0"/>
              <a:t>.”</a:t>
            </a:r>
          </a:p>
          <a:p>
            <a:r>
              <a:rPr lang="en-US" dirty="0" smtClean="0"/>
              <a:t>But:</a:t>
            </a:r>
          </a:p>
          <a:p>
            <a:pPr lvl="1"/>
            <a:r>
              <a:rPr lang="en-US" dirty="0" smtClean="0"/>
              <a:t>Dollar depreciation similar for Philippines and Singapore</a:t>
            </a:r>
          </a:p>
          <a:p>
            <a:pPr lvl="1"/>
            <a:r>
              <a:rPr lang="en-US" dirty="0" smtClean="0"/>
              <a:t>Reserve changes not</a:t>
            </a:r>
          </a:p>
        </p:txBody>
      </p:sp>
      <p:pic>
        <p:nvPicPr>
          <p:cNvPr id="5" name="Content Placeholder 4"/>
          <p:cNvPicPr>
            <a:picLocks noGrp="1"/>
          </p:cNvPicPr>
          <p:nvPr>
            <p:ph sz="half" idx="1"/>
          </p:nvPr>
        </p:nvPicPr>
        <p:blipFill>
          <a:blip r:embed="rId2"/>
          <a:stretch>
            <a:fillRect/>
          </a:stretch>
        </p:blipFill>
        <p:spPr>
          <a:xfrm>
            <a:off x="1142681" y="2286554"/>
            <a:ext cx="4572638" cy="3429479"/>
          </a:xfrm>
          <a:prstGeom prst="rect">
            <a:avLst/>
          </a:prstGeom>
        </p:spPr>
      </p:pic>
      <p:sp>
        <p:nvSpPr>
          <p:cNvPr id="6" name="Footer Placeholder 5"/>
          <p:cNvSpPr>
            <a:spLocks noGrp="1"/>
          </p:cNvSpPr>
          <p:nvPr>
            <p:ph type="ftr" sz="quarter" idx="11"/>
          </p:nvPr>
        </p:nvSpPr>
        <p:spPr/>
        <p:txBody>
          <a:bodyPr/>
          <a:lstStyle/>
          <a:p>
            <a:r>
              <a:rPr lang="en-US" smtClean="0"/>
              <a:t>Rose AMPF Comments on Frankel</a:t>
            </a:r>
            <a:endParaRPr lang="en-US"/>
          </a:p>
        </p:txBody>
      </p:sp>
      <p:sp>
        <p:nvSpPr>
          <p:cNvPr id="7" name="Slide Number Placeholder 6"/>
          <p:cNvSpPr>
            <a:spLocks noGrp="1"/>
          </p:cNvSpPr>
          <p:nvPr>
            <p:ph type="sldNum" sz="quarter" idx="12"/>
          </p:nvPr>
        </p:nvSpPr>
        <p:spPr/>
        <p:txBody>
          <a:bodyPr/>
          <a:lstStyle/>
          <a:p>
            <a:fld id="{75C071C7-88EB-407A-820B-4CF9364D2016}" type="slidenum">
              <a:rPr lang="en-US" smtClean="0"/>
              <a:t>11</a:t>
            </a:fld>
            <a:endParaRPr lang="en-US"/>
          </a:p>
        </p:txBody>
      </p:sp>
    </p:spTree>
    <p:extLst>
      <p:ext uri="{BB962C8B-B14F-4D97-AF65-F5344CB8AC3E}">
        <p14:creationId xmlns:p14="http://schemas.microsoft.com/office/powerpoint/2010/main" val="1376863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More Generally: Consider Volatility of Reserves and log Nominal Exchange Rate</a:t>
            </a:r>
            <a:endParaRPr lang="en-US"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1" y="1772162"/>
            <a:ext cx="10515600" cy="3950916"/>
          </a:xfrm>
        </p:spPr>
      </p:pic>
      <p:sp>
        <p:nvSpPr>
          <p:cNvPr id="4" name="Footer Placeholder 3"/>
          <p:cNvSpPr>
            <a:spLocks noGrp="1"/>
          </p:cNvSpPr>
          <p:nvPr>
            <p:ph type="ftr" sz="quarter" idx="11"/>
          </p:nvPr>
        </p:nvSpPr>
        <p:spPr/>
        <p:txBody>
          <a:bodyPr/>
          <a:lstStyle/>
          <a:p>
            <a:r>
              <a:rPr lang="en-US" smtClean="0"/>
              <a:t>Rose AMPF Comments on Frankel</a:t>
            </a:r>
            <a:endParaRPr lang="en-US"/>
          </a:p>
        </p:txBody>
      </p:sp>
      <p:sp>
        <p:nvSpPr>
          <p:cNvPr id="5" name="Slide Number Placeholder 4"/>
          <p:cNvSpPr>
            <a:spLocks noGrp="1"/>
          </p:cNvSpPr>
          <p:nvPr>
            <p:ph type="sldNum" sz="quarter" idx="12"/>
          </p:nvPr>
        </p:nvSpPr>
        <p:spPr/>
        <p:txBody>
          <a:bodyPr/>
          <a:lstStyle/>
          <a:p>
            <a:fld id="{75C071C7-88EB-407A-820B-4CF9364D2016}" type="slidenum">
              <a:rPr lang="en-US" smtClean="0"/>
              <a:t>12</a:t>
            </a:fld>
            <a:endParaRPr lang="en-US"/>
          </a:p>
        </p:txBody>
      </p:sp>
    </p:spTree>
    <p:extLst>
      <p:ext uri="{BB962C8B-B14F-4D97-AF65-F5344CB8AC3E}">
        <p14:creationId xmlns:p14="http://schemas.microsoft.com/office/powerpoint/2010/main" val="14306098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Reserves over Monetary Base</a:t>
            </a:r>
            <a:endParaRPr lang="en-US"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772162"/>
            <a:ext cx="10515599" cy="3950916"/>
          </a:xfrm>
        </p:spPr>
      </p:pic>
      <p:sp>
        <p:nvSpPr>
          <p:cNvPr id="4" name="Footer Placeholder 3"/>
          <p:cNvSpPr>
            <a:spLocks noGrp="1"/>
          </p:cNvSpPr>
          <p:nvPr>
            <p:ph type="ftr" sz="quarter" idx="11"/>
          </p:nvPr>
        </p:nvSpPr>
        <p:spPr/>
        <p:txBody>
          <a:bodyPr/>
          <a:lstStyle/>
          <a:p>
            <a:r>
              <a:rPr lang="en-US" smtClean="0"/>
              <a:t>Rose AMPF Comments on Frankel</a:t>
            </a:r>
            <a:endParaRPr lang="en-US"/>
          </a:p>
        </p:txBody>
      </p:sp>
      <p:sp>
        <p:nvSpPr>
          <p:cNvPr id="5" name="Slide Number Placeholder 4"/>
          <p:cNvSpPr>
            <a:spLocks noGrp="1"/>
          </p:cNvSpPr>
          <p:nvPr>
            <p:ph type="sldNum" sz="quarter" idx="12"/>
          </p:nvPr>
        </p:nvSpPr>
        <p:spPr/>
        <p:txBody>
          <a:bodyPr/>
          <a:lstStyle/>
          <a:p>
            <a:fld id="{75C071C7-88EB-407A-820B-4CF9364D2016}" type="slidenum">
              <a:rPr lang="en-US" smtClean="0"/>
              <a:t>13</a:t>
            </a:fld>
            <a:endParaRPr lang="en-US"/>
          </a:p>
        </p:txBody>
      </p:sp>
    </p:spTree>
    <p:extLst>
      <p:ext uri="{BB962C8B-B14F-4D97-AF65-F5344CB8AC3E}">
        <p14:creationId xmlns:p14="http://schemas.microsoft.com/office/powerpoint/2010/main" val="16331779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the Exchange Rate Regime Show up in the Data?</a:t>
            </a:r>
            <a:endParaRPr lang="en-US" dirty="0"/>
          </a:p>
        </p:txBody>
      </p:sp>
      <p:sp>
        <p:nvSpPr>
          <p:cNvPr id="3" name="Text Placeholder 2"/>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Rose AMPF Comments on Frankel</a:t>
            </a:r>
            <a:endParaRPr lang="en-US"/>
          </a:p>
        </p:txBody>
      </p:sp>
      <p:sp>
        <p:nvSpPr>
          <p:cNvPr id="5" name="Slide Number Placeholder 4"/>
          <p:cNvSpPr>
            <a:spLocks noGrp="1"/>
          </p:cNvSpPr>
          <p:nvPr>
            <p:ph type="sldNum" sz="quarter" idx="12"/>
          </p:nvPr>
        </p:nvSpPr>
        <p:spPr/>
        <p:txBody>
          <a:bodyPr/>
          <a:lstStyle/>
          <a:p>
            <a:fld id="{75C071C7-88EB-407A-820B-4CF9364D2016}" type="slidenum">
              <a:rPr lang="en-US" smtClean="0"/>
              <a:t>14</a:t>
            </a:fld>
            <a:endParaRPr lang="en-US"/>
          </a:p>
        </p:txBody>
      </p:sp>
    </p:spTree>
    <p:extLst>
      <p:ext uri="{BB962C8B-B14F-4D97-AF65-F5344CB8AC3E}">
        <p14:creationId xmlns:p14="http://schemas.microsoft.com/office/powerpoint/2010/main" val="14159435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Fixes, Floats, and Systematic Managed Floats</a:t>
            </a:r>
            <a:endParaRPr lang="en-US"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772162"/>
            <a:ext cx="10515600" cy="3950916"/>
          </a:xfrm>
        </p:spPr>
      </p:pic>
      <p:sp>
        <p:nvSpPr>
          <p:cNvPr id="4" name="Footer Placeholder 3"/>
          <p:cNvSpPr>
            <a:spLocks noGrp="1"/>
          </p:cNvSpPr>
          <p:nvPr>
            <p:ph type="ftr" sz="quarter" idx="11"/>
          </p:nvPr>
        </p:nvSpPr>
        <p:spPr/>
        <p:txBody>
          <a:bodyPr/>
          <a:lstStyle/>
          <a:p>
            <a:r>
              <a:rPr lang="en-US" smtClean="0"/>
              <a:t>Rose AMPF Comments on Frankel</a:t>
            </a:r>
            <a:endParaRPr lang="en-US"/>
          </a:p>
        </p:txBody>
      </p:sp>
      <p:sp>
        <p:nvSpPr>
          <p:cNvPr id="5" name="Slide Number Placeholder 4"/>
          <p:cNvSpPr>
            <a:spLocks noGrp="1"/>
          </p:cNvSpPr>
          <p:nvPr>
            <p:ph type="sldNum" sz="quarter" idx="12"/>
          </p:nvPr>
        </p:nvSpPr>
        <p:spPr/>
        <p:txBody>
          <a:bodyPr/>
          <a:lstStyle/>
          <a:p>
            <a:fld id="{75C071C7-88EB-407A-820B-4CF9364D2016}" type="slidenum">
              <a:rPr lang="en-US" smtClean="0"/>
              <a:t>15</a:t>
            </a:fld>
            <a:endParaRPr lang="en-US"/>
          </a:p>
        </p:txBody>
      </p:sp>
    </p:spTree>
    <p:extLst>
      <p:ext uri="{BB962C8B-B14F-4D97-AF65-F5344CB8AC3E}">
        <p14:creationId xmlns:p14="http://schemas.microsoft.com/office/powerpoint/2010/main" val="3756957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Tangent: the Ongoing Mystery of Reserve Volatility</a:t>
            </a:r>
            <a:br>
              <a:rPr lang="en-US" dirty="0" smtClean="0"/>
            </a:br>
            <a:r>
              <a:rPr lang="en-US" sz="3200" dirty="0" smtClean="0"/>
              <a:t>Clean Floats have volatile reserves!</a:t>
            </a:r>
            <a:endParaRPr lang="en-US"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772162"/>
            <a:ext cx="10515600" cy="3950915"/>
          </a:xfrm>
        </p:spPr>
      </p:pic>
      <p:sp>
        <p:nvSpPr>
          <p:cNvPr id="4" name="Footer Placeholder 3"/>
          <p:cNvSpPr>
            <a:spLocks noGrp="1"/>
          </p:cNvSpPr>
          <p:nvPr>
            <p:ph type="ftr" sz="quarter" idx="11"/>
          </p:nvPr>
        </p:nvSpPr>
        <p:spPr/>
        <p:txBody>
          <a:bodyPr/>
          <a:lstStyle/>
          <a:p>
            <a:r>
              <a:rPr lang="en-US" smtClean="0"/>
              <a:t>Rose AMPF Comments on Frankel</a:t>
            </a:r>
            <a:endParaRPr lang="en-US"/>
          </a:p>
        </p:txBody>
      </p:sp>
      <p:sp>
        <p:nvSpPr>
          <p:cNvPr id="5" name="Slide Number Placeholder 4"/>
          <p:cNvSpPr>
            <a:spLocks noGrp="1"/>
          </p:cNvSpPr>
          <p:nvPr>
            <p:ph type="sldNum" sz="quarter" idx="12"/>
          </p:nvPr>
        </p:nvSpPr>
        <p:spPr/>
        <p:txBody>
          <a:bodyPr/>
          <a:lstStyle/>
          <a:p>
            <a:fld id="{75C071C7-88EB-407A-820B-4CF9364D2016}" type="slidenum">
              <a:rPr lang="en-US" smtClean="0"/>
              <a:t>16</a:t>
            </a:fld>
            <a:endParaRPr lang="en-US"/>
          </a:p>
        </p:txBody>
      </p:sp>
    </p:spTree>
    <p:extLst>
      <p:ext uri="{BB962C8B-B14F-4D97-AF65-F5344CB8AC3E}">
        <p14:creationId xmlns:p14="http://schemas.microsoft.com/office/powerpoint/2010/main" val="30942518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are We Discussing This?</a:t>
            </a:r>
            <a:endParaRPr lang="en-US" dirty="0"/>
          </a:p>
        </p:txBody>
      </p:sp>
      <p:sp>
        <p:nvSpPr>
          <p:cNvPr id="4" name="Footer Placeholder 3"/>
          <p:cNvSpPr>
            <a:spLocks noGrp="1"/>
          </p:cNvSpPr>
          <p:nvPr>
            <p:ph type="ftr" sz="quarter" idx="11"/>
          </p:nvPr>
        </p:nvSpPr>
        <p:spPr/>
        <p:txBody>
          <a:bodyPr/>
          <a:lstStyle/>
          <a:p>
            <a:r>
              <a:rPr lang="en-US" smtClean="0"/>
              <a:t>Rose AMPF Comments on Frankel</a:t>
            </a:r>
            <a:endParaRPr lang="en-US"/>
          </a:p>
        </p:txBody>
      </p:sp>
      <p:sp>
        <p:nvSpPr>
          <p:cNvPr id="5" name="Slide Number Placeholder 4"/>
          <p:cNvSpPr>
            <a:spLocks noGrp="1"/>
          </p:cNvSpPr>
          <p:nvPr>
            <p:ph type="sldNum" sz="quarter" idx="12"/>
          </p:nvPr>
        </p:nvSpPr>
        <p:spPr/>
        <p:txBody>
          <a:bodyPr/>
          <a:lstStyle/>
          <a:p>
            <a:fld id="{75C071C7-88EB-407A-820B-4CF9364D2016}" type="slidenum">
              <a:rPr lang="en-US" smtClean="0"/>
              <a:t>17</a:t>
            </a:fld>
            <a:endParaRPr lang="en-US"/>
          </a:p>
        </p:txBody>
      </p:sp>
      <p:sp>
        <p:nvSpPr>
          <p:cNvPr id="3" name="Content Placeholder 2"/>
          <p:cNvSpPr>
            <a:spLocks noGrp="1"/>
          </p:cNvSpPr>
          <p:nvPr>
            <p:ph idx="1"/>
          </p:nvPr>
        </p:nvSpPr>
        <p:spPr/>
        <p:txBody>
          <a:bodyPr/>
          <a:lstStyle/>
          <a:p>
            <a:r>
              <a:rPr lang="en-US" dirty="0" smtClean="0"/>
              <a:t>Unclear to me that there is “Systematic Managed Floating”</a:t>
            </a:r>
          </a:p>
          <a:p>
            <a:r>
              <a:rPr lang="en-US" dirty="0" smtClean="0"/>
              <a:t>But even if there is, should we care?</a:t>
            </a:r>
            <a:endParaRPr lang="en-US" dirty="0"/>
          </a:p>
        </p:txBody>
      </p:sp>
    </p:spTree>
    <p:extLst>
      <p:ext uri="{BB962C8B-B14F-4D97-AF65-F5344CB8AC3E}">
        <p14:creationId xmlns:p14="http://schemas.microsoft.com/office/powerpoint/2010/main" val="4095955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the Problem Down</a:t>
            </a:r>
            <a:endParaRPr lang="en-US" dirty="0"/>
          </a:p>
        </p:txBody>
      </p:sp>
      <p:sp>
        <p:nvSpPr>
          <p:cNvPr id="3" name="Content Placeholder 2"/>
          <p:cNvSpPr>
            <a:spLocks noGrp="1"/>
          </p:cNvSpPr>
          <p:nvPr>
            <p:ph idx="1"/>
          </p:nvPr>
        </p:nvSpPr>
        <p:spPr/>
        <p:txBody>
          <a:bodyPr>
            <a:normAutofit/>
          </a:bodyPr>
          <a:lstStyle/>
          <a:p>
            <a:pPr lvl="0"/>
            <a:r>
              <a:rPr lang="en-US" dirty="0" smtClean="0"/>
              <a:t>Paper examines consequences of exchange rate regime for (responses to shocks of) </a:t>
            </a:r>
            <a:r>
              <a:rPr lang="en-US" i="1" dirty="0" smtClean="0"/>
              <a:t>real </a:t>
            </a:r>
            <a:r>
              <a:rPr lang="en-US" i="1" dirty="0"/>
              <a:t>exchange </a:t>
            </a:r>
            <a:r>
              <a:rPr lang="en-US" i="1" dirty="0" smtClean="0"/>
              <a:t>rates</a:t>
            </a:r>
            <a:r>
              <a:rPr lang="en-US" dirty="0" smtClean="0"/>
              <a:t>: </a:t>
            </a:r>
            <a:r>
              <a:rPr lang="en-US" b="1" i="1" u="sng" dirty="0" smtClean="0"/>
              <a:t>Too Easy</a:t>
            </a:r>
            <a:r>
              <a:rPr lang="en-US" b="1" i="1" u="sng" dirty="0"/>
              <a:t>!</a:t>
            </a:r>
          </a:p>
          <a:p>
            <a:pPr lvl="1"/>
            <a:r>
              <a:rPr lang="en-US" dirty="0" smtClean="0"/>
              <a:t>Conventional wisdom since </a:t>
            </a:r>
            <a:r>
              <a:rPr lang="en-US" dirty="0" err="1" smtClean="0"/>
              <a:t>Mussa</a:t>
            </a:r>
            <a:r>
              <a:rPr lang="en-US" dirty="0" smtClean="0"/>
              <a:t>/Baxter-Stockman</a:t>
            </a:r>
            <a:r>
              <a:rPr lang="en-US" dirty="0"/>
              <a:t>: the one thing that varies across exchange rate regimes is the volatility of both the nominal and real exchange </a:t>
            </a:r>
            <a:r>
              <a:rPr lang="en-US" dirty="0" smtClean="0"/>
              <a:t>rates</a:t>
            </a:r>
          </a:p>
          <a:p>
            <a:pPr marL="457200" lvl="1" indent="0">
              <a:buNone/>
            </a:pPr>
            <a:endParaRPr lang="en-US" dirty="0"/>
          </a:p>
          <a:p>
            <a:pPr lvl="1"/>
            <a:r>
              <a:rPr lang="en-US" dirty="0" smtClean="0"/>
              <a:t>“</a:t>
            </a:r>
            <a:r>
              <a:rPr lang="en-US" dirty="0"/>
              <a:t>The only systematic regime-specific pattern in the data is higher volatility of the real exchange rate in regimes of floating rates.  By way of contrast, the volatility of, for example, output and consumption does not appear to vary systematically with the exchange rate regime</a:t>
            </a:r>
            <a:r>
              <a:rPr lang="en-US" dirty="0" smtClean="0"/>
              <a:t>.”</a:t>
            </a:r>
          </a:p>
          <a:p>
            <a:pPr lvl="2"/>
            <a:r>
              <a:rPr lang="en-US" dirty="0" smtClean="0"/>
              <a:t>Frankel and Rose 1995</a:t>
            </a:r>
            <a:endParaRPr lang="en-US" dirty="0"/>
          </a:p>
          <a:p>
            <a:endParaRPr lang="en-US" dirty="0"/>
          </a:p>
        </p:txBody>
      </p:sp>
      <p:sp>
        <p:nvSpPr>
          <p:cNvPr id="4" name="Footer Placeholder 3"/>
          <p:cNvSpPr>
            <a:spLocks noGrp="1"/>
          </p:cNvSpPr>
          <p:nvPr>
            <p:ph type="ftr" sz="quarter" idx="11"/>
          </p:nvPr>
        </p:nvSpPr>
        <p:spPr/>
        <p:txBody>
          <a:bodyPr/>
          <a:lstStyle/>
          <a:p>
            <a:r>
              <a:rPr lang="en-US" smtClean="0"/>
              <a:t>Rose AMPF Comments on Frankel</a:t>
            </a:r>
            <a:endParaRPr lang="en-US"/>
          </a:p>
        </p:txBody>
      </p:sp>
      <p:sp>
        <p:nvSpPr>
          <p:cNvPr id="5" name="Slide Number Placeholder 4"/>
          <p:cNvSpPr>
            <a:spLocks noGrp="1"/>
          </p:cNvSpPr>
          <p:nvPr>
            <p:ph type="sldNum" sz="quarter" idx="12"/>
          </p:nvPr>
        </p:nvSpPr>
        <p:spPr/>
        <p:txBody>
          <a:bodyPr/>
          <a:lstStyle/>
          <a:p>
            <a:fld id="{75C071C7-88EB-407A-820B-4CF9364D2016}" type="slidenum">
              <a:rPr lang="en-US" smtClean="0"/>
              <a:t>18</a:t>
            </a:fld>
            <a:endParaRPr lang="en-US"/>
          </a:p>
        </p:txBody>
      </p:sp>
    </p:spTree>
    <p:extLst>
      <p:ext uri="{BB962C8B-B14F-4D97-AF65-F5344CB8AC3E}">
        <p14:creationId xmlns:p14="http://schemas.microsoft.com/office/powerpoint/2010/main" val="1392700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Difficult: Show Regimes </a:t>
            </a:r>
            <a:r>
              <a:rPr lang="en-US" i="1" dirty="0" smtClean="0"/>
              <a:t>really</a:t>
            </a:r>
            <a:r>
              <a:rPr lang="en-US" dirty="0" smtClean="0"/>
              <a:t> </a:t>
            </a:r>
            <a:r>
              <a:rPr lang="en-US" i="1" dirty="0" smtClean="0"/>
              <a:t>matter</a:t>
            </a:r>
            <a:endParaRPr lang="en-US" dirty="0"/>
          </a:p>
        </p:txBody>
      </p:sp>
      <p:sp>
        <p:nvSpPr>
          <p:cNvPr id="3" name="Content Placeholder 2"/>
          <p:cNvSpPr>
            <a:spLocks noGrp="1"/>
          </p:cNvSpPr>
          <p:nvPr>
            <p:ph idx="1"/>
          </p:nvPr>
        </p:nvSpPr>
        <p:spPr/>
        <p:txBody>
          <a:bodyPr>
            <a:normAutofit/>
          </a:bodyPr>
          <a:lstStyle/>
          <a:p>
            <a:r>
              <a:rPr lang="en-US" dirty="0" smtClean="0"/>
              <a:t>Hard to find manifestation </a:t>
            </a:r>
            <a:r>
              <a:rPr lang="en-US" dirty="0"/>
              <a:t>of the exchange rate regime in something real (growth/volatility/inflation </a:t>
            </a:r>
            <a:r>
              <a:rPr lang="en-US" dirty="0" smtClean="0"/>
              <a:t>…)</a:t>
            </a:r>
          </a:p>
          <a:p>
            <a:pPr lvl="1"/>
            <a:r>
              <a:rPr lang="en-US" dirty="0" smtClean="0"/>
              <a:t>In passing: a </a:t>
            </a:r>
            <a:r>
              <a:rPr lang="en-US" i="1" dirty="0" smtClean="0"/>
              <a:t>very</a:t>
            </a:r>
            <a:r>
              <a:rPr lang="en-US" dirty="0" smtClean="0"/>
              <a:t> low bar for a “major” monetary policy!</a:t>
            </a:r>
            <a:endParaRPr lang="en-US" dirty="0"/>
          </a:p>
          <a:p>
            <a:r>
              <a:rPr lang="en-US" dirty="0" smtClean="0"/>
              <a:t>So </a:t>
            </a:r>
            <a:r>
              <a:rPr lang="en-US" dirty="0"/>
              <a:t>even if there is a well-defined intermediate regime, it may have no substantial consequences for inflation, output, or anything we really care about.</a:t>
            </a:r>
          </a:p>
          <a:p>
            <a:r>
              <a:rPr lang="en-US" dirty="0" smtClean="0"/>
              <a:t>Manifestation of the “Sargent critique“: linking any (macro) price to any price </a:t>
            </a:r>
            <a:r>
              <a:rPr lang="en-US" dirty="0"/>
              <a:t>or any </a:t>
            </a:r>
            <a:r>
              <a:rPr lang="en-US" dirty="0" smtClean="0"/>
              <a:t>quantity to any quantity </a:t>
            </a:r>
            <a:r>
              <a:rPr lang="en-US" dirty="0"/>
              <a:t>MAY work, but </a:t>
            </a:r>
            <a:r>
              <a:rPr lang="en-US" dirty="0" smtClean="0"/>
              <a:t> … mixing prices and quantities almost always fails</a:t>
            </a:r>
            <a:endParaRPr lang="en-US" dirty="0"/>
          </a:p>
          <a:p>
            <a:endParaRPr lang="en-US" dirty="0"/>
          </a:p>
        </p:txBody>
      </p:sp>
      <p:sp>
        <p:nvSpPr>
          <p:cNvPr id="4" name="Footer Placeholder 3"/>
          <p:cNvSpPr>
            <a:spLocks noGrp="1"/>
          </p:cNvSpPr>
          <p:nvPr>
            <p:ph type="ftr" sz="quarter" idx="11"/>
          </p:nvPr>
        </p:nvSpPr>
        <p:spPr/>
        <p:txBody>
          <a:bodyPr/>
          <a:lstStyle/>
          <a:p>
            <a:r>
              <a:rPr lang="en-US" smtClean="0"/>
              <a:t>Rose AMPF Comments on Frankel</a:t>
            </a:r>
            <a:endParaRPr lang="en-US"/>
          </a:p>
        </p:txBody>
      </p:sp>
      <p:sp>
        <p:nvSpPr>
          <p:cNvPr id="5" name="Slide Number Placeholder 4"/>
          <p:cNvSpPr>
            <a:spLocks noGrp="1"/>
          </p:cNvSpPr>
          <p:nvPr>
            <p:ph type="sldNum" sz="quarter" idx="12"/>
          </p:nvPr>
        </p:nvSpPr>
        <p:spPr/>
        <p:txBody>
          <a:bodyPr/>
          <a:lstStyle/>
          <a:p>
            <a:fld id="{75C071C7-88EB-407A-820B-4CF9364D2016}" type="slidenum">
              <a:rPr lang="en-US" smtClean="0"/>
              <a:t>19</a:t>
            </a:fld>
            <a:endParaRPr lang="en-US"/>
          </a:p>
        </p:txBody>
      </p:sp>
    </p:spTree>
    <p:extLst>
      <p:ext uri="{BB962C8B-B14F-4D97-AF65-F5344CB8AC3E}">
        <p14:creationId xmlns:p14="http://schemas.microsoft.com/office/powerpoint/2010/main" val="995560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Paper carefully written, full of good ideas and nuance</a:t>
            </a:r>
          </a:p>
          <a:p>
            <a:r>
              <a:rPr lang="en-US" dirty="0" smtClean="0"/>
              <a:t>In fact, I agree with most everything that’s written</a:t>
            </a:r>
          </a:p>
          <a:p>
            <a:pPr lvl="1"/>
            <a:r>
              <a:rPr lang="en-US" dirty="0" smtClean="0"/>
              <a:t>A few disagreements in the small</a:t>
            </a:r>
          </a:p>
          <a:p>
            <a:r>
              <a:rPr lang="en-US" dirty="0" smtClean="0"/>
              <a:t>Below, I essentially add another layer “in the large”</a:t>
            </a:r>
          </a:p>
          <a:p>
            <a:pPr lvl="1"/>
            <a:r>
              <a:rPr lang="en-US" dirty="0" smtClean="0"/>
              <a:t>Mostly interpretation of things beyond scope of paper</a:t>
            </a:r>
          </a:p>
          <a:p>
            <a:pPr lvl="1"/>
            <a:r>
              <a:rPr lang="en-US" dirty="0" smtClean="0"/>
              <a:t>Some new empirical evidence</a:t>
            </a:r>
          </a:p>
          <a:p>
            <a:pPr lvl="2"/>
            <a:r>
              <a:rPr lang="en-US" dirty="0" smtClean="0"/>
              <a:t>Same sample of countries, time</a:t>
            </a:r>
            <a:endParaRPr lang="en-US" dirty="0"/>
          </a:p>
        </p:txBody>
      </p:sp>
      <p:sp>
        <p:nvSpPr>
          <p:cNvPr id="4" name="Footer Placeholder 3"/>
          <p:cNvSpPr>
            <a:spLocks noGrp="1"/>
          </p:cNvSpPr>
          <p:nvPr>
            <p:ph type="ftr" sz="quarter" idx="11"/>
          </p:nvPr>
        </p:nvSpPr>
        <p:spPr/>
        <p:txBody>
          <a:bodyPr/>
          <a:lstStyle/>
          <a:p>
            <a:r>
              <a:rPr lang="en-US" smtClean="0"/>
              <a:t>Rose AMPF Comments on Frankel</a:t>
            </a:r>
            <a:endParaRPr lang="en-US"/>
          </a:p>
        </p:txBody>
      </p:sp>
      <p:sp>
        <p:nvSpPr>
          <p:cNvPr id="5" name="Slide Number Placeholder 4"/>
          <p:cNvSpPr>
            <a:spLocks noGrp="1"/>
          </p:cNvSpPr>
          <p:nvPr>
            <p:ph type="sldNum" sz="quarter" idx="12"/>
          </p:nvPr>
        </p:nvSpPr>
        <p:spPr/>
        <p:txBody>
          <a:bodyPr/>
          <a:lstStyle/>
          <a:p>
            <a:fld id="{75C071C7-88EB-407A-820B-4CF9364D2016}" type="slidenum">
              <a:rPr lang="en-US" smtClean="0"/>
              <a:t>2</a:t>
            </a:fld>
            <a:endParaRPr lang="en-US"/>
          </a:p>
        </p:txBody>
      </p:sp>
      <p:sp>
        <p:nvSpPr>
          <p:cNvPr id="2" name="Title 1"/>
          <p:cNvSpPr>
            <a:spLocks noGrp="1"/>
          </p:cNvSpPr>
          <p:nvPr>
            <p:ph type="title"/>
          </p:nvPr>
        </p:nvSpPr>
        <p:spPr/>
        <p:txBody>
          <a:bodyPr/>
          <a:lstStyle/>
          <a:p>
            <a:r>
              <a:rPr lang="en-US" dirty="0" smtClean="0"/>
              <a:t>Much to Agree With!</a:t>
            </a:r>
            <a:endParaRPr lang="en-US" dirty="0"/>
          </a:p>
        </p:txBody>
      </p:sp>
    </p:spTree>
    <p:extLst>
      <p:ext uri="{BB962C8B-B14F-4D97-AF65-F5344CB8AC3E}">
        <p14:creationId xmlns:p14="http://schemas.microsoft.com/office/powerpoint/2010/main" val="3897429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Exchange Rate Volatility and Real GDP Growth</a:t>
            </a:r>
            <a:endParaRPr lang="en-US"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850409"/>
            <a:ext cx="10515600" cy="3794420"/>
          </a:xfrm>
        </p:spPr>
      </p:pic>
      <p:sp>
        <p:nvSpPr>
          <p:cNvPr id="4" name="Footer Placeholder 3"/>
          <p:cNvSpPr>
            <a:spLocks noGrp="1"/>
          </p:cNvSpPr>
          <p:nvPr>
            <p:ph type="ftr" sz="quarter" idx="11"/>
          </p:nvPr>
        </p:nvSpPr>
        <p:spPr/>
        <p:txBody>
          <a:bodyPr/>
          <a:lstStyle/>
          <a:p>
            <a:r>
              <a:rPr lang="en-US" smtClean="0"/>
              <a:t>Rose AMPF Comments on Frankel</a:t>
            </a:r>
            <a:endParaRPr lang="en-US"/>
          </a:p>
        </p:txBody>
      </p:sp>
      <p:sp>
        <p:nvSpPr>
          <p:cNvPr id="5" name="Slide Number Placeholder 4"/>
          <p:cNvSpPr>
            <a:spLocks noGrp="1"/>
          </p:cNvSpPr>
          <p:nvPr>
            <p:ph type="sldNum" sz="quarter" idx="12"/>
          </p:nvPr>
        </p:nvSpPr>
        <p:spPr/>
        <p:txBody>
          <a:bodyPr/>
          <a:lstStyle/>
          <a:p>
            <a:fld id="{75C071C7-88EB-407A-820B-4CF9364D2016}" type="slidenum">
              <a:rPr lang="en-US" smtClean="0"/>
              <a:t>20</a:t>
            </a:fld>
            <a:endParaRPr lang="en-US"/>
          </a:p>
        </p:txBody>
      </p:sp>
    </p:spTree>
    <p:extLst>
      <p:ext uri="{BB962C8B-B14F-4D97-AF65-F5344CB8AC3E}">
        <p14:creationId xmlns:p14="http://schemas.microsoft.com/office/powerpoint/2010/main" val="37434062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Exchange Rate Volatility and Output Volatility</a:t>
            </a:r>
            <a:endParaRPr lang="en-US"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850409"/>
            <a:ext cx="10515600" cy="3794420"/>
          </a:xfrm>
        </p:spPr>
      </p:pic>
      <p:sp>
        <p:nvSpPr>
          <p:cNvPr id="4" name="Footer Placeholder 3"/>
          <p:cNvSpPr>
            <a:spLocks noGrp="1"/>
          </p:cNvSpPr>
          <p:nvPr>
            <p:ph type="ftr" sz="quarter" idx="11"/>
          </p:nvPr>
        </p:nvSpPr>
        <p:spPr/>
        <p:txBody>
          <a:bodyPr/>
          <a:lstStyle/>
          <a:p>
            <a:r>
              <a:rPr lang="en-US" smtClean="0"/>
              <a:t>Rose AMPF Comments on Frankel</a:t>
            </a:r>
            <a:endParaRPr lang="en-US"/>
          </a:p>
        </p:txBody>
      </p:sp>
      <p:sp>
        <p:nvSpPr>
          <p:cNvPr id="5" name="Slide Number Placeholder 4"/>
          <p:cNvSpPr>
            <a:spLocks noGrp="1"/>
          </p:cNvSpPr>
          <p:nvPr>
            <p:ph type="sldNum" sz="quarter" idx="12"/>
          </p:nvPr>
        </p:nvSpPr>
        <p:spPr/>
        <p:txBody>
          <a:bodyPr/>
          <a:lstStyle/>
          <a:p>
            <a:fld id="{75C071C7-88EB-407A-820B-4CF9364D2016}" type="slidenum">
              <a:rPr lang="en-US" smtClean="0"/>
              <a:t>21</a:t>
            </a:fld>
            <a:endParaRPr lang="en-US"/>
          </a:p>
        </p:txBody>
      </p:sp>
    </p:spTree>
    <p:extLst>
      <p:ext uri="{BB962C8B-B14F-4D97-AF65-F5344CB8AC3E}">
        <p14:creationId xmlns:p14="http://schemas.microsoft.com/office/powerpoint/2010/main" val="28344847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Exchange Rate Volatility and (CPI) Inflation</a:t>
            </a:r>
            <a:endParaRPr lang="en-US"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850409"/>
            <a:ext cx="10515600" cy="3794419"/>
          </a:xfrm>
        </p:spPr>
      </p:pic>
      <p:sp>
        <p:nvSpPr>
          <p:cNvPr id="4" name="Footer Placeholder 3"/>
          <p:cNvSpPr>
            <a:spLocks noGrp="1"/>
          </p:cNvSpPr>
          <p:nvPr>
            <p:ph type="ftr" sz="quarter" idx="11"/>
          </p:nvPr>
        </p:nvSpPr>
        <p:spPr/>
        <p:txBody>
          <a:bodyPr/>
          <a:lstStyle/>
          <a:p>
            <a:r>
              <a:rPr lang="en-US" smtClean="0"/>
              <a:t>Rose AMPF Comments on Frankel</a:t>
            </a:r>
            <a:endParaRPr lang="en-US"/>
          </a:p>
        </p:txBody>
      </p:sp>
      <p:sp>
        <p:nvSpPr>
          <p:cNvPr id="5" name="Slide Number Placeholder 4"/>
          <p:cNvSpPr>
            <a:spLocks noGrp="1"/>
          </p:cNvSpPr>
          <p:nvPr>
            <p:ph type="sldNum" sz="quarter" idx="12"/>
          </p:nvPr>
        </p:nvSpPr>
        <p:spPr/>
        <p:txBody>
          <a:bodyPr/>
          <a:lstStyle/>
          <a:p>
            <a:fld id="{75C071C7-88EB-407A-820B-4CF9364D2016}" type="slidenum">
              <a:rPr lang="en-US" smtClean="0"/>
              <a:t>22</a:t>
            </a:fld>
            <a:endParaRPr lang="en-US"/>
          </a:p>
        </p:txBody>
      </p:sp>
    </p:spTree>
    <p:extLst>
      <p:ext uri="{BB962C8B-B14F-4D97-AF65-F5344CB8AC3E}">
        <p14:creationId xmlns:p14="http://schemas.microsoft.com/office/powerpoint/2010/main" val="35674383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Exchange Rate Volatility and (GDP) Inflation</a:t>
            </a:r>
            <a:endParaRPr lang="en-US"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1" y="1850409"/>
            <a:ext cx="10515600" cy="3794419"/>
          </a:xfrm>
        </p:spPr>
      </p:pic>
      <p:sp>
        <p:nvSpPr>
          <p:cNvPr id="4" name="Footer Placeholder 3"/>
          <p:cNvSpPr>
            <a:spLocks noGrp="1"/>
          </p:cNvSpPr>
          <p:nvPr>
            <p:ph type="ftr" sz="quarter" idx="11"/>
          </p:nvPr>
        </p:nvSpPr>
        <p:spPr/>
        <p:txBody>
          <a:bodyPr/>
          <a:lstStyle/>
          <a:p>
            <a:r>
              <a:rPr lang="en-US" smtClean="0"/>
              <a:t>Rose AMPF Comments on Frankel</a:t>
            </a:r>
            <a:endParaRPr lang="en-US"/>
          </a:p>
        </p:txBody>
      </p:sp>
      <p:sp>
        <p:nvSpPr>
          <p:cNvPr id="5" name="Slide Number Placeholder 4"/>
          <p:cNvSpPr>
            <a:spLocks noGrp="1"/>
          </p:cNvSpPr>
          <p:nvPr>
            <p:ph type="sldNum" sz="quarter" idx="12"/>
          </p:nvPr>
        </p:nvSpPr>
        <p:spPr/>
        <p:txBody>
          <a:bodyPr/>
          <a:lstStyle/>
          <a:p>
            <a:fld id="{75C071C7-88EB-407A-820B-4CF9364D2016}" type="slidenum">
              <a:rPr lang="en-US" smtClean="0"/>
              <a:t>23</a:t>
            </a:fld>
            <a:endParaRPr lang="en-US"/>
          </a:p>
        </p:txBody>
      </p:sp>
    </p:spTree>
    <p:extLst>
      <p:ext uri="{BB962C8B-B14F-4D97-AF65-F5344CB8AC3E}">
        <p14:creationId xmlns:p14="http://schemas.microsoft.com/office/powerpoint/2010/main" val="8275590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 in a Slide: Case Study of Malaysia</a:t>
            </a:r>
            <a:endParaRPr lang="en-US"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463041"/>
            <a:ext cx="10515600" cy="4403242"/>
          </a:xfrm>
        </p:spPr>
      </p:pic>
      <p:sp>
        <p:nvSpPr>
          <p:cNvPr id="4" name="Footer Placeholder 3"/>
          <p:cNvSpPr>
            <a:spLocks noGrp="1"/>
          </p:cNvSpPr>
          <p:nvPr>
            <p:ph type="ftr" sz="quarter" idx="11"/>
          </p:nvPr>
        </p:nvSpPr>
        <p:spPr/>
        <p:txBody>
          <a:bodyPr/>
          <a:lstStyle/>
          <a:p>
            <a:r>
              <a:rPr lang="en-US" smtClean="0"/>
              <a:t>Rose AMPF Comments on Frankel</a:t>
            </a:r>
            <a:endParaRPr lang="en-US"/>
          </a:p>
        </p:txBody>
      </p:sp>
      <p:sp>
        <p:nvSpPr>
          <p:cNvPr id="5" name="Slide Number Placeholder 4"/>
          <p:cNvSpPr>
            <a:spLocks noGrp="1"/>
          </p:cNvSpPr>
          <p:nvPr>
            <p:ph type="sldNum" sz="quarter" idx="12"/>
          </p:nvPr>
        </p:nvSpPr>
        <p:spPr/>
        <p:txBody>
          <a:bodyPr/>
          <a:lstStyle/>
          <a:p>
            <a:fld id="{75C071C7-88EB-407A-820B-4CF9364D2016}" type="slidenum">
              <a:rPr lang="en-US" smtClean="0"/>
              <a:t>24</a:t>
            </a:fld>
            <a:endParaRPr lang="en-US"/>
          </a:p>
        </p:txBody>
      </p:sp>
    </p:spTree>
    <p:extLst>
      <p:ext uri="{BB962C8B-B14F-4D97-AF65-F5344CB8AC3E}">
        <p14:creationId xmlns:p14="http://schemas.microsoft.com/office/powerpoint/2010/main" val="16438577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Airplane seats and </a:t>
            </a:r>
            <a:r>
              <a:rPr lang="en-US" dirty="0"/>
              <a:t>Exchange Rate Regimes</a:t>
            </a:r>
          </a:p>
          <a:p>
            <a:pPr lvl="1"/>
            <a:r>
              <a:rPr lang="en-US" dirty="0"/>
              <a:t>Preferences seem irrelevant given that consequences are low</a:t>
            </a:r>
          </a:p>
          <a:p>
            <a:pPr lvl="1"/>
            <a:r>
              <a:rPr lang="en-US" dirty="0"/>
              <a:t>Adding </a:t>
            </a:r>
            <a:r>
              <a:rPr lang="en-US" dirty="0" smtClean="0"/>
              <a:t>middle seats probably </a:t>
            </a:r>
            <a:r>
              <a:rPr lang="en-US" dirty="0" smtClean="0"/>
              <a:t>adds … </a:t>
            </a:r>
            <a:r>
              <a:rPr lang="en-US" dirty="0"/>
              <a:t>but </a:t>
            </a:r>
            <a:r>
              <a:rPr lang="en-US" dirty="0" smtClean="0"/>
              <a:t>how much?</a:t>
            </a:r>
            <a:endParaRPr lang="en-US" dirty="0"/>
          </a:p>
          <a:p>
            <a:endParaRPr lang="en-US" dirty="0" smtClean="0"/>
          </a:p>
          <a:p>
            <a:r>
              <a:rPr lang="en-US" dirty="0" smtClean="0"/>
              <a:t>A </a:t>
            </a:r>
            <a:r>
              <a:rPr lang="en-US" dirty="0"/>
              <a:t>Conversation Never Heard</a:t>
            </a:r>
          </a:p>
          <a:p>
            <a:endParaRPr lang="en-US" dirty="0" smtClean="0"/>
          </a:p>
          <a:p>
            <a:r>
              <a:rPr lang="en-US" dirty="0" smtClean="0"/>
              <a:t>Flaky</a:t>
            </a:r>
            <a:r>
              <a:rPr lang="en-US" dirty="0"/>
              <a:t>: eccentric, unreliable, goofy, nutty, odd, wacky</a:t>
            </a:r>
          </a:p>
          <a:p>
            <a:r>
              <a:rPr lang="en-US" dirty="0" smtClean="0"/>
              <a:t>Exchange Rate Regimes are </a:t>
            </a:r>
            <a:r>
              <a:rPr lang="en-US" i="1" dirty="0" smtClean="0"/>
              <a:t>Flaky</a:t>
            </a:r>
            <a:endParaRPr lang="en-US" i="1" dirty="0"/>
          </a:p>
          <a:p>
            <a:pPr lvl="1"/>
            <a:r>
              <a:rPr lang="en-US" dirty="0" smtClean="0"/>
              <a:t>Simply don’t matter for inflation/output/growth/volatility</a:t>
            </a:r>
          </a:p>
          <a:p>
            <a:pPr lvl="1"/>
            <a:r>
              <a:rPr lang="en-US" i="1" dirty="0" smtClean="0"/>
              <a:t>If </a:t>
            </a:r>
            <a:r>
              <a:rPr lang="en-US" dirty="0" smtClean="0"/>
              <a:t>they did, we would </a:t>
            </a:r>
            <a:r>
              <a:rPr lang="en-US" i="1" dirty="0" smtClean="0"/>
              <a:t>ALL </a:t>
            </a:r>
            <a:r>
              <a:rPr lang="en-US" dirty="0" smtClean="0"/>
              <a:t>know it</a:t>
            </a:r>
          </a:p>
          <a:p>
            <a:pPr lvl="2"/>
            <a:r>
              <a:rPr lang="en-US" dirty="0" smtClean="0"/>
              <a:t>ER Regimes are </a:t>
            </a:r>
            <a:r>
              <a:rPr lang="en-US" i="1" dirty="0" smtClean="0"/>
              <a:t>not</a:t>
            </a:r>
            <a:r>
              <a:rPr lang="en-US" dirty="0" smtClean="0"/>
              <a:t> Communism vs Capitalism</a:t>
            </a:r>
          </a:p>
          <a:p>
            <a:pPr lvl="2"/>
            <a:r>
              <a:rPr lang="en-US" dirty="0" smtClean="0"/>
              <a:t>ER Regimes are of academic interest</a:t>
            </a:r>
          </a:p>
          <a:p>
            <a:pPr lvl="1"/>
            <a:endParaRPr lang="en-US" dirty="0" smtClean="0"/>
          </a:p>
        </p:txBody>
      </p:sp>
      <p:sp>
        <p:nvSpPr>
          <p:cNvPr id="4" name="Footer Placeholder 3"/>
          <p:cNvSpPr>
            <a:spLocks noGrp="1"/>
          </p:cNvSpPr>
          <p:nvPr>
            <p:ph type="ftr" sz="quarter" idx="11"/>
          </p:nvPr>
        </p:nvSpPr>
        <p:spPr/>
        <p:txBody>
          <a:bodyPr/>
          <a:lstStyle/>
          <a:p>
            <a:r>
              <a:rPr lang="en-US" smtClean="0"/>
              <a:t>Rose AMPF Comments on Frankel</a:t>
            </a:r>
            <a:endParaRPr lang="en-US"/>
          </a:p>
        </p:txBody>
      </p:sp>
      <p:sp>
        <p:nvSpPr>
          <p:cNvPr id="5" name="Slide Number Placeholder 4"/>
          <p:cNvSpPr>
            <a:spLocks noGrp="1"/>
          </p:cNvSpPr>
          <p:nvPr>
            <p:ph type="sldNum" sz="quarter" idx="12"/>
          </p:nvPr>
        </p:nvSpPr>
        <p:spPr/>
        <p:txBody>
          <a:bodyPr/>
          <a:lstStyle/>
          <a:p>
            <a:fld id="{75C071C7-88EB-407A-820B-4CF9364D2016}" type="slidenum">
              <a:rPr lang="en-US" smtClean="0"/>
              <a:t>25</a:t>
            </a:fld>
            <a:endParaRPr lang="en-US"/>
          </a:p>
        </p:txBody>
      </p:sp>
    </p:spTree>
    <p:extLst>
      <p:ext uri="{BB962C8B-B14F-4D97-AF65-F5344CB8AC3E}">
        <p14:creationId xmlns:p14="http://schemas.microsoft.com/office/powerpoint/2010/main" val="674124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Gripes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Why ignore interest rates?  Standard monetary policy is a completely plausible way to affect the exchange rate</a:t>
            </a:r>
          </a:p>
          <a:p>
            <a:pPr lvl="1"/>
            <a:r>
              <a:rPr lang="en-US" dirty="0" smtClean="0"/>
              <a:t>Ignored here: ONLY reserves matter</a:t>
            </a:r>
          </a:p>
          <a:p>
            <a:r>
              <a:rPr lang="en-US" dirty="0" smtClean="0"/>
              <a:t>VIX/Commodity prices seem poor instrumental variables; don’t satisfy either requirement for good IV:</a:t>
            </a:r>
          </a:p>
          <a:p>
            <a:pPr marL="914400" lvl="1" indent="-457200">
              <a:buFont typeface="+mj-lt"/>
              <a:buAutoNum type="arabicPeriod"/>
            </a:pPr>
            <a:r>
              <a:rPr lang="en-US" dirty="0" smtClean="0"/>
              <a:t>Don’t satisfy exclusion restriction </a:t>
            </a:r>
            <a:r>
              <a:rPr lang="en-US" i="1" dirty="0" smtClean="0"/>
              <a:t>as shown!</a:t>
            </a:r>
          </a:p>
          <a:p>
            <a:pPr marL="914400" lvl="1" indent="-457200">
              <a:buFont typeface="+mj-lt"/>
              <a:buAutoNum type="arabicPeriod"/>
            </a:pPr>
            <a:r>
              <a:rPr lang="en-US" dirty="0" smtClean="0"/>
              <a:t>Don’t seem to be strong IVs, again as shown.</a:t>
            </a:r>
          </a:p>
          <a:p>
            <a:r>
              <a:rPr lang="en-US" dirty="0" smtClean="0"/>
              <a:t>OLS regressions of exchange rate on VIX/Commodity Prices:</a:t>
            </a:r>
          </a:p>
          <a:p>
            <a:pPr lvl="1"/>
            <a:r>
              <a:rPr lang="en-US" dirty="0" smtClean="0"/>
              <a:t>Quantitatively Important in ANOVA sense, or just statistically significant?</a:t>
            </a:r>
          </a:p>
          <a:p>
            <a:r>
              <a:rPr lang="en-US" i="1" dirty="0" smtClean="0"/>
              <a:t>Many</a:t>
            </a:r>
            <a:r>
              <a:rPr lang="en-US" dirty="0" smtClean="0"/>
              <a:t> free parameters in empirical work on India, Thailand, Turkey</a:t>
            </a:r>
          </a:p>
          <a:p>
            <a:r>
              <a:rPr lang="en-US" dirty="0" smtClean="0"/>
              <a:t>Are standard errors Newey-West?</a:t>
            </a:r>
            <a:endParaRPr lang="en-US" dirty="0"/>
          </a:p>
        </p:txBody>
      </p:sp>
      <p:sp>
        <p:nvSpPr>
          <p:cNvPr id="4" name="Footer Placeholder 3"/>
          <p:cNvSpPr>
            <a:spLocks noGrp="1"/>
          </p:cNvSpPr>
          <p:nvPr>
            <p:ph type="ftr" sz="quarter" idx="11"/>
          </p:nvPr>
        </p:nvSpPr>
        <p:spPr/>
        <p:txBody>
          <a:bodyPr/>
          <a:lstStyle/>
          <a:p>
            <a:r>
              <a:rPr lang="en-US" smtClean="0"/>
              <a:t>Rose AMPF Comments on Frankel</a:t>
            </a:r>
            <a:endParaRPr lang="en-US"/>
          </a:p>
        </p:txBody>
      </p:sp>
      <p:sp>
        <p:nvSpPr>
          <p:cNvPr id="5" name="Slide Number Placeholder 4"/>
          <p:cNvSpPr>
            <a:spLocks noGrp="1"/>
          </p:cNvSpPr>
          <p:nvPr>
            <p:ph type="sldNum" sz="quarter" idx="12"/>
          </p:nvPr>
        </p:nvSpPr>
        <p:spPr/>
        <p:txBody>
          <a:bodyPr/>
          <a:lstStyle/>
          <a:p>
            <a:fld id="{75C071C7-88EB-407A-820B-4CF9364D2016}" type="slidenum">
              <a:rPr lang="en-US" smtClean="0"/>
              <a:t>26</a:t>
            </a:fld>
            <a:endParaRPr lang="en-US"/>
          </a:p>
        </p:txBody>
      </p:sp>
    </p:spTree>
    <p:extLst>
      <p:ext uri="{BB962C8B-B14F-4D97-AF65-F5344CB8AC3E}">
        <p14:creationId xmlns:p14="http://schemas.microsoft.com/office/powerpoint/2010/main" val="168004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Apples to Apples: Regimes &amp; Time</a:t>
            </a:r>
            <a:endParaRPr lang="en-US" dirty="0"/>
          </a:p>
        </p:txBody>
      </p:sp>
      <p:sp>
        <p:nvSpPr>
          <p:cNvPr id="3" name="Content Placeholder 2"/>
          <p:cNvSpPr>
            <a:spLocks noGrp="1"/>
          </p:cNvSpPr>
          <p:nvPr>
            <p:ph idx="1"/>
          </p:nvPr>
        </p:nvSpPr>
        <p:spPr/>
        <p:txBody>
          <a:bodyPr/>
          <a:lstStyle/>
          <a:p>
            <a:r>
              <a:rPr lang="en-US" dirty="0" smtClean="0"/>
              <a:t>Are countries comparable over the span of time?</a:t>
            </a:r>
          </a:p>
          <a:p>
            <a:r>
              <a:rPr lang="en-US" dirty="0" smtClean="0"/>
              <a:t>Reinhart-Rogoff exchange rate regime classification:</a:t>
            </a:r>
          </a:p>
          <a:p>
            <a:pPr lvl="1"/>
            <a:r>
              <a:rPr lang="en-US" dirty="0" smtClean="0"/>
              <a:t>9 countries remain in same regime 1997-2015</a:t>
            </a:r>
          </a:p>
          <a:p>
            <a:pPr lvl="1"/>
            <a:r>
              <a:rPr lang="en-US" dirty="0" smtClean="0"/>
              <a:t>But 17 experience at least 3 regimes over same time</a:t>
            </a:r>
          </a:p>
          <a:p>
            <a:pPr lvl="1"/>
            <a:r>
              <a:rPr lang="en-US" dirty="0" smtClean="0"/>
              <a:t>Potential source of worry? </a:t>
            </a:r>
            <a:endParaRPr lang="en-US" dirty="0"/>
          </a:p>
        </p:txBody>
      </p:sp>
      <p:sp>
        <p:nvSpPr>
          <p:cNvPr id="4" name="Footer Placeholder 3"/>
          <p:cNvSpPr>
            <a:spLocks noGrp="1"/>
          </p:cNvSpPr>
          <p:nvPr>
            <p:ph type="ftr" sz="quarter" idx="11"/>
          </p:nvPr>
        </p:nvSpPr>
        <p:spPr/>
        <p:txBody>
          <a:bodyPr/>
          <a:lstStyle/>
          <a:p>
            <a:r>
              <a:rPr lang="en-US" smtClean="0"/>
              <a:t>Rose AMPF Comments on Frankel</a:t>
            </a:r>
            <a:endParaRPr lang="en-US"/>
          </a:p>
        </p:txBody>
      </p:sp>
      <p:sp>
        <p:nvSpPr>
          <p:cNvPr id="5" name="Slide Number Placeholder 4"/>
          <p:cNvSpPr>
            <a:spLocks noGrp="1"/>
          </p:cNvSpPr>
          <p:nvPr>
            <p:ph type="sldNum" sz="quarter" idx="12"/>
          </p:nvPr>
        </p:nvSpPr>
        <p:spPr/>
        <p:txBody>
          <a:bodyPr/>
          <a:lstStyle/>
          <a:p>
            <a:fld id="{75C071C7-88EB-407A-820B-4CF9364D2016}" type="slidenum">
              <a:rPr lang="en-US" smtClean="0"/>
              <a:t>3</a:t>
            </a:fld>
            <a:endParaRPr lang="en-US"/>
          </a:p>
        </p:txBody>
      </p:sp>
    </p:spTree>
    <p:extLst>
      <p:ext uri="{BB962C8B-B14F-4D97-AF65-F5344CB8AC3E}">
        <p14:creationId xmlns:p14="http://schemas.microsoft.com/office/powerpoint/2010/main" val="3886398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Apples to Apples: Financial Openness &amp; Time</a:t>
            </a:r>
            <a:endParaRPr lang="en-US" dirty="0"/>
          </a:p>
        </p:txBody>
      </p:sp>
      <p:sp>
        <p:nvSpPr>
          <p:cNvPr id="3" name="Content Placeholder 2"/>
          <p:cNvSpPr>
            <a:spLocks noGrp="1"/>
          </p:cNvSpPr>
          <p:nvPr>
            <p:ph idx="1"/>
          </p:nvPr>
        </p:nvSpPr>
        <p:spPr/>
        <p:txBody>
          <a:bodyPr/>
          <a:lstStyle/>
          <a:p>
            <a:r>
              <a:rPr lang="en-US" dirty="0" smtClean="0"/>
              <a:t>Are countries comparable in terms of capital controls over time?</a:t>
            </a:r>
          </a:p>
          <a:p>
            <a:r>
              <a:rPr lang="en-US" dirty="0" smtClean="0"/>
              <a:t>Chinn-Ito classification 1997-2015:</a:t>
            </a:r>
          </a:p>
          <a:p>
            <a:pPr lvl="1"/>
            <a:r>
              <a:rPr lang="en-US" dirty="0" smtClean="0"/>
              <a:t>11 countries increased financial openness significantly</a:t>
            </a:r>
          </a:p>
          <a:p>
            <a:pPr lvl="1"/>
            <a:r>
              <a:rPr lang="en-US" dirty="0" smtClean="0"/>
              <a:t>5 decreased</a:t>
            </a:r>
          </a:p>
          <a:p>
            <a:pPr lvl="1"/>
            <a:r>
              <a:rPr lang="en-US" dirty="0" smtClean="0"/>
              <a:t>Again, potential source of worry?</a:t>
            </a:r>
          </a:p>
          <a:p>
            <a:r>
              <a:rPr lang="en-US" dirty="0" smtClean="0"/>
              <a:t>And countries differ at a point in time …</a:t>
            </a:r>
          </a:p>
        </p:txBody>
      </p:sp>
      <p:sp>
        <p:nvSpPr>
          <p:cNvPr id="4" name="Footer Placeholder 3"/>
          <p:cNvSpPr>
            <a:spLocks noGrp="1"/>
          </p:cNvSpPr>
          <p:nvPr>
            <p:ph type="ftr" sz="quarter" idx="11"/>
          </p:nvPr>
        </p:nvSpPr>
        <p:spPr/>
        <p:txBody>
          <a:bodyPr/>
          <a:lstStyle/>
          <a:p>
            <a:r>
              <a:rPr lang="en-US" smtClean="0"/>
              <a:t>Rose AMPF Comments on Frankel</a:t>
            </a:r>
            <a:endParaRPr lang="en-US"/>
          </a:p>
        </p:txBody>
      </p:sp>
      <p:sp>
        <p:nvSpPr>
          <p:cNvPr id="5" name="Slide Number Placeholder 4"/>
          <p:cNvSpPr>
            <a:spLocks noGrp="1"/>
          </p:cNvSpPr>
          <p:nvPr>
            <p:ph type="sldNum" sz="quarter" idx="12"/>
          </p:nvPr>
        </p:nvSpPr>
        <p:spPr/>
        <p:txBody>
          <a:bodyPr/>
          <a:lstStyle/>
          <a:p>
            <a:fld id="{75C071C7-88EB-407A-820B-4CF9364D2016}" type="slidenum">
              <a:rPr lang="en-US" smtClean="0"/>
              <a:t>4</a:t>
            </a:fld>
            <a:endParaRPr lang="en-US"/>
          </a:p>
        </p:txBody>
      </p:sp>
    </p:spTree>
    <p:extLst>
      <p:ext uri="{BB962C8B-B14F-4D97-AF65-F5344CB8AC3E}">
        <p14:creationId xmlns:p14="http://schemas.microsoft.com/office/powerpoint/2010/main" val="1432467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Apples to Apples: Financial Openness &amp; Space</a:t>
            </a:r>
            <a:endParaRPr lang="en-US"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690688"/>
            <a:ext cx="10360152" cy="4113866"/>
          </a:xfrm>
        </p:spPr>
      </p:pic>
      <p:sp>
        <p:nvSpPr>
          <p:cNvPr id="4" name="Footer Placeholder 3"/>
          <p:cNvSpPr>
            <a:spLocks noGrp="1"/>
          </p:cNvSpPr>
          <p:nvPr>
            <p:ph type="ftr" sz="quarter" idx="11"/>
          </p:nvPr>
        </p:nvSpPr>
        <p:spPr/>
        <p:txBody>
          <a:bodyPr/>
          <a:lstStyle/>
          <a:p>
            <a:r>
              <a:rPr lang="en-US" smtClean="0"/>
              <a:t>Rose AMPF Comments on Frankel</a:t>
            </a:r>
            <a:endParaRPr lang="en-US"/>
          </a:p>
        </p:txBody>
      </p:sp>
      <p:sp>
        <p:nvSpPr>
          <p:cNvPr id="5" name="Slide Number Placeholder 4"/>
          <p:cNvSpPr>
            <a:spLocks noGrp="1"/>
          </p:cNvSpPr>
          <p:nvPr>
            <p:ph type="sldNum" sz="quarter" idx="12"/>
          </p:nvPr>
        </p:nvSpPr>
        <p:spPr/>
        <p:txBody>
          <a:bodyPr/>
          <a:lstStyle/>
          <a:p>
            <a:fld id="{75C071C7-88EB-407A-820B-4CF9364D2016}" type="slidenum">
              <a:rPr lang="en-US" smtClean="0"/>
              <a:t>5</a:t>
            </a:fld>
            <a:endParaRPr lang="en-US"/>
          </a:p>
        </p:txBody>
      </p:sp>
    </p:spTree>
    <p:extLst>
      <p:ext uri="{BB962C8B-B14F-4D97-AF65-F5344CB8AC3E}">
        <p14:creationId xmlns:p14="http://schemas.microsoft.com/office/powerpoint/2010/main" val="863891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 Whining?</a:t>
            </a:r>
            <a:endParaRPr lang="en-US" dirty="0"/>
          </a:p>
        </p:txBody>
      </p:sp>
      <p:sp>
        <p:nvSpPr>
          <p:cNvPr id="3" name="Content Placeholder 2"/>
          <p:cNvSpPr>
            <a:spLocks noGrp="1"/>
          </p:cNvSpPr>
          <p:nvPr>
            <p:ph idx="1"/>
          </p:nvPr>
        </p:nvSpPr>
        <p:spPr/>
        <p:txBody>
          <a:bodyPr/>
          <a:lstStyle/>
          <a:p>
            <a:r>
              <a:rPr lang="en-US" dirty="0" smtClean="0"/>
              <a:t>My view: don’t do this sort of thing until you’re tenured and chaired at Harvard!</a:t>
            </a:r>
          </a:p>
          <a:p>
            <a:r>
              <a:rPr lang="en-US" dirty="0" smtClean="0"/>
              <a:t>But there </a:t>
            </a:r>
            <a:r>
              <a:rPr lang="en-US" i="1" dirty="0" smtClean="0"/>
              <a:t>is </a:t>
            </a:r>
            <a:r>
              <a:rPr lang="en-US" dirty="0" smtClean="0"/>
              <a:t>a value for Harvard professors to do precisely this sort of thing to move profession forward!</a:t>
            </a:r>
          </a:p>
        </p:txBody>
      </p:sp>
      <p:sp>
        <p:nvSpPr>
          <p:cNvPr id="4" name="Footer Placeholder 3"/>
          <p:cNvSpPr>
            <a:spLocks noGrp="1"/>
          </p:cNvSpPr>
          <p:nvPr>
            <p:ph type="ftr" sz="quarter" idx="11"/>
          </p:nvPr>
        </p:nvSpPr>
        <p:spPr/>
        <p:txBody>
          <a:bodyPr/>
          <a:lstStyle/>
          <a:p>
            <a:r>
              <a:rPr lang="en-US" smtClean="0"/>
              <a:t>Rose AMPF Comments on Frankel</a:t>
            </a:r>
            <a:endParaRPr lang="en-US"/>
          </a:p>
        </p:txBody>
      </p:sp>
      <p:sp>
        <p:nvSpPr>
          <p:cNvPr id="5" name="Slide Number Placeholder 4"/>
          <p:cNvSpPr>
            <a:spLocks noGrp="1"/>
          </p:cNvSpPr>
          <p:nvPr>
            <p:ph type="sldNum" sz="quarter" idx="12"/>
          </p:nvPr>
        </p:nvSpPr>
        <p:spPr/>
        <p:txBody>
          <a:bodyPr/>
          <a:lstStyle/>
          <a:p>
            <a:fld id="{75C071C7-88EB-407A-820B-4CF9364D2016}" type="slidenum">
              <a:rPr lang="en-US" smtClean="0"/>
              <a:t>6</a:t>
            </a:fld>
            <a:endParaRPr lang="en-US"/>
          </a:p>
        </p:txBody>
      </p:sp>
    </p:spTree>
    <p:extLst>
      <p:ext uri="{BB962C8B-B14F-4D97-AF65-F5344CB8AC3E}">
        <p14:creationId xmlns:p14="http://schemas.microsoft.com/office/powerpoint/2010/main" val="806361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Switching Gears</a:t>
            </a:r>
            <a:endParaRPr lang="en-US" dirty="0"/>
          </a:p>
        </p:txBody>
      </p:sp>
      <p:sp>
        <p:nvSpPr>
          <p:cNvPr id="3" name="Text Placeholder 2"/>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Rose AMPF Comments on Frankel</a:t>
            </a:r>
            <a:endParaRPr lang="en-US"/>
          </a:p>
        </p:txBody>
      </p:sp>
      <p:sp>
        <p:nvSpPr>
          <p:cNvPr id="5" name="Slide Number Placeholder 4"/>
          <p:cNvSpPr>
            <a:spLocks noGrp="1"/>
          </p:cNvSpPr>
          <p:nvPr>
            <p:ph type="sldNum" sz="quarter" idx="12"/>
          </p:nvPr>
        </p:nvSpPr>
        <p:spPr/>
        <p:txBody>
          <a:bodyPr/>
          <a:lstStyle/>
          <a:p>
            <a:fld id="{75C071C7-88EB-407A-820B-4CF9364D2016}" type="slidenum">
              <a:rPr lang="en-US" smtClean="0"/>
              <a:t>7</a:t>
            </a:fld>
            <a:endParaRPr lang="en-US"/>
          </a:p>
        </p:txBody>
      </p:sp>
    </p:spTree>
    <p:extLst>
      <p:ext uri="{BB962C8B-B14F-4D97-AF65-F5344CB8AC3E}">
        <p14:creationId xmlns:p14="http://schemas.microsoft.com/office/powerpoint/2010/main" val="40146384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News: for Effective </a:t>
            </a:r>
            <a:r>
              <a:rPr lang="en-US" dirty="0"/>
              <a:t>Exchange </a:t>
            </a:r>
            <a:r>
              <a:rPr lang="en-US" dirty="0" smtClean="0"/>
              <a:t>Rates, Nominal ≈ Real Volatility, as asserted</a:t>
            </a:r>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690688"/>
            <a:ext cx="10515600" cy="4102975"/>
          </a:xfrm>
        </p:spPr>
      </p:pic>
      <p:sp>
        <p:nvSpPr>
          <p:cNvPr id="4" name="Footer Placeholder 3"/>
          <p:cNvSpPr>
            <a:spLocks noGrp="1"/>
          </p:cNvSpPr>
          <p:nvPr>
            <p:ph type="ftr" sz="quarter" idx="11"/>
          </p:nvPr>
        </p:nvSpPr>
        <p:spPr/>
        <p:txBody>
          <a:bodyPr/>
          <a:lstStyle/>
          <a:p>
            <a:r>
              <a:rPr lang="en-US" smtClean="0"/>
              <a:t>Rose AMPF Comments on Frankel</a:t>
            </a:r>
            <a:endParaRPr lang="en-US"/>
          </a:p>
        </p:txBody>
      </p:sp>
      <p:sp>
        <p:nvSpPr>
          <p:cNvPr id="5" name="Slide Number Placeholder 4"/>
          <p:cNvSpPr>
            <a:spLocks noGrp="1"/>
          </p:cNvSpPr>
          <p:nvPr>
            <p:ph type="sldNum" sz="quarter" idx="12"/>
          </p:nvPr>
        </p:nvSpPr>
        <p:spPr/>
        <p:txBody>
          <a:bodyPr/>
          <a:lstStyle/>
          <a:p>
            <a:fld id="{75C071C7-88EB-407A-820B-4CF9364D2016}" type="slidenum">
              <a:rPr lang="en-US" smtClean="0"/>
              <a:t>8</a:t>
            </a:fld>
            <a:endParaRPr lang="en-US"/>
          </a:p>
        </p:txBody>
      </p:sp>
    </p:spTree>
    <p:extLst>
      <p:ext uri="{BB962C8B-B14F-4D97-AF65-F5344CB8AC3E}">
        <p14:creationId xmlns:p14="http://schemas.microsoft.com/office/powerpoint/2010/main" val="18585442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OK News: Nominal </a:t>
            </a:r>
            <a:r>
              <a:rPr lang="en-US" dirty="0"/>
              <a:t>Effective </a:t>
            </a:r>
            <a:r>
              <a:rPr lang="en-US" dirty="0" smtClean="0"/>
              <a:t>and Bilateral Exchange Rate Volatility</a:t>
            </a:r>
            <a:endParaRPr lang="en-US"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1" y="1690688"/>
            <a:ext cx="10515600" cy="4113865"/>
          </a:xfrm>
        </p:spPr>
      </p:pic>
      <p:sp>
        <p:nvSpPr>
          <p:cNvPr id="4" name="Footer Placeholder 3"/>
          <p:cNvSpPr>
            <a:spLocks noGrp="1"/>
          </p:cNvSpPr>
          <p:nvPr>
            <p:ph type="ftr" sz="quarter" idx="11"/>
          </p:nvPr>
        </p:nvSpPr>
        <p:spPr/>
        <p:txBody>
          <a:bodyPr/>
          <a:lstStyle/>
          <a:p>
            <a:r>
              <a:rPr lang="en-US" smtClean="0"/>
              <a:t>Rose AMPF Comments on Frankel</a:t>
            </a:r>
            <a:endParaRPr lang="en-US"/>
          </a:p>
        </p:txBody>
      </p:sp>
      <p:sp>
        <p:nvSpPr>
          <p:cNvPr id="5" name="Slide Number Placeholder 4"/>
          <p:cNvSpPr>
            <a:spLocks noGrp="1"/>
          </p:cNvSpPr>
          <p:nvPr>
            <p:ph type="sldNum" sz="quarter" idx="12"/>
          </p:nvPr>
        </p:nvSpPr>
        <p:spPr/>
        <p:txBody>
          <a:bodyPr/>
          <a:lstStyle/>
          <a:p>
            <a:fld id="{75C071C7-88EB-407A-820B-4CF9364D2016}" type="slidenum">
              <a:rPr lang="en-US" smtClean="0"/>
              <a:t>9</a:t>
            </a:fld>
            <a:endParaRPr lang="en-US"/>
          </a:p>
        </p:txBody>
      </p:sp>
    </p:spTree>
    <p:extLst>
      <p:ext uri="{BB962C8B-B14F-4D97-AF65-F5344CB8AC3E}">
        <p14:creationId xmlns:p14="http://schemas.microsoft.com/office/powerpoint/2010/main" val="20699071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TotalTime>
  <Words>960</Words>
  <Application>Microsoft Office PowerPoint</Application>
  <PresentationFormat>Widescreen</PresentationFormat>
  <Paragraphs>135</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Comments on Frankel’s “Systematic Managed Floating”</vt:lpstr>
      <vt:lpstr>Much to Agree With!</vt:lpstr>
      <vt:lpstr>Apples to Apples: Regimes &amp; Time</vt:lpstr>
      <vt:lpstr>Apples to Apples: Financial Openness &amp; Time</vt:lpstr>
      <vt:lpstr>Apples to Apples: Financial Openness &amp; Space</vt:lpstr>
      <vt:lpstr>Just Whining?</vt:lpstr>
      <vt:lpstr>Switching Gears</vt:lpstr>
      <vt:lpstr>Good News: for Effective Exchange Rates, Nominal ≈ Real Volatility, as asserted</vt:lpstr>
      <vt:lpstr>OK News: Nominal Effective and Bilateral Exchange Rate Volatility</vt:lpstr>
      <vt:lpstr>What about Exchange Rates vs. Reserves?</vt:lpstr>
      <vt:lpstr>Figure 3 (from the paper, c/o Goldman Sachs)</vt:lpstr>
      <vt:lpstr>More Generally: Consider Volatility of Reserves and log Nominal Exchange Rate</vt:lpstr>
      <vt:lpstr>Reserves over Monetary Base</vt:lpstr>
      <vt:lpstr>How does the Exchange Rate Regime Show up in the Data?</vt:lpstr>
      <vt:lpstr>Fixes, Floats, and Systematic Managed Floats</vt:lpstr>
      <vt:lpstr>Tangent: the Ongoing Mystery of Reserve Volatility Clean Floats have volatile reserves!</vt:lpstr>
      <vt:lpstr>Why are We Discussing This?</vt:lpstr>
      <vt:lpstr>Defining the Problem Down</vt:lpstr>
      <vt:lpstr>More Difficult: Show Regimes really matter</vt:lpstr>
      <vt:lpstr>Exchange Rate Volatility and Real GDP Growth</vt:lpstr>
      <vt:lpstr>Exchange Rate Volatility and Output Volatility</vt:lpstr>
      <vt:lpstr>Exchange Rate Volatility and (CPI) Inflation</vt:lpstr>
      <vt:lpstr>Exchange Rate Volatility and (GDP) Inflation</vt:lpstr>
      <vt:lpstr>Story in a Slide: Case Study of Malaysia</vt:lpstr>
      <vt:lpstr>Conclusion</vt:lpstr>
      <vt:lpstr>Small Gripes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Comments on Frankel’s “Systematic Managed Floating”</dc:title>
  <dc:creator>Andrew Rose</dc:creator>
  <cp:lastModifiedBy>Andrew Rose</cp:lastModifiedBy>
  <cp:revision>38</cp:revision>
  <cp:lastPrinted>2017-05-19T00:33:29Z</cp:lastPrinted>
  <dcterms:created xsi:type="dcterms:W3CDTF">2017-05-17T00:36:39Z</dcterms:created>
  <dcterms:modified xsi:type="dcterms:W3CDTF">2017-05-19T17:04:00Z</dcterms:modified>
</cp:coreProperties>
</file>