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6" r:id="rId2"/>
    <p:sldId id="262" r:id="rId3"/>
    <p:sldId id="263" r:id="rId4"/>
    <p:sldId id="270" r:id="rId5"/>
    <p:sldId id="272" r:id="rId6"/>
    <p:sldId id="265" r:id="rId7"/>
    <p:sldId id="268" r:id="rId8"/>
    <p:sldId id="273" r:id="rId9"/>
    <p:sldId id="271" r:id="rId10"/>
    <p:sldId id="269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72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81"/>
    <a:srgbClr val="013467"/>
    <a:srgbClr val="073F63"/>
    <a:srgbClr val="111111"/>
    <a:srgbClr val="0F7FC5"/>
    <a:srgbClr val="DFE65F"/>
    <a:srgbClr val="51BAAB"/>
    <a:srgbClr val="E8E8E8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8" autoAdjust="0"/>
    <p:restoredTop sz="92647" autoAdjust="0"/>
  </p:normalViewPr>
  <p:slideViewPr>
    <p:cSldViewPr snapToGrid="0">
      <p:cViewPr varScale="1">
        <p:scale>
          <a:sx n="97" d="100"/>
          <a:sy n="97" d="100"/>
        </p:scale>
        <p:origin x="824" y="192"/>
      </p:cViewPr>
      <p:guideLst>
        <p:guide orient="horz" pos="2184"/>
        <p:guide pos="72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BD65-146B-EC4C-83B5-8EBFCB408712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9DDE9-F6B5-BA4A-B655-C30707047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9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6CC86-58EB-5F4B-A4A2-39B6E15C8016}" type="datetimeFigureOut">
              <a:rPr lang="en-US"/>
              <a:pPr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5646-A00B-3942-B201-4EB41B9B77B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18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457200" tIns="2514600" anchor="ctr" anchorCtr="0"/>
          <a:lstStyle>
            <a:lvl1pPr marL="0" indent="0">
              <a:buFontTx/>
              <a:buNone/>
              <a:defRPr>
                <a:solidFill>
                  <a:schemeClr val="tx2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12192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tx2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Opening Slide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6613" y="6318643"/>
            <a:ext cx="762000" cy="279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457200"/>
            <a:ext cx="353568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accent1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111111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328709" y="457200"/>
            <a:ext cx="353568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accent1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111111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8047817" y="457200"/>
            <a:ext cx="353568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chemeClr val="accent1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111111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</p:txBody>
      </p:sp>
      <p:sp>
        <p:nvSpPr>
          <p:cNvPr id="30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3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58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06508" y="457201"/>
            <a:ext cx="353568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11111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4327163" y="457201"/>
            <a:ext cx="353568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11111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8047817" y="457201"/>
            <a:ext cx="353568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11111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your copy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935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0" y="2395997"/>
            <a:ext cx="12192000" cy="615553"/>
          </a:xfrm>
          <a:prstGeom prst="rect">
            <a:avLst/>
          </a:prstGeom>
          <a:noFill/>
        </p:spPr>
        <p:txBody>
          <a:bodyPr lIns="457200" tIns="0" rIns="457200" bIns="0" anchor="ctr" anchorCtr="0">
            <a:spAutoFit/>
          </a:bodyPr>
          <a:lstStyle>
            <a:lvl1pPr>
              <a:defRPr sz="4000" b="0" i="0" baseline="0">
                <a:solidFill>
                  <a:schemeClr val="accent1"/>
                </a:solidFill>
                <a:latin typeface="Arial"/>
                <a:cs typeface="Kievit Offc Pro Medium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6613" y="6318643"/>
            <a:ext cx="762000" cy="279400"/>
          </a:xfrm>
          <a:prstGeom prst="rect">
            <a:avLst/>
          </a:prstGeom>
        </p:spPr>
      </p:pic>
      <p:pic>
        <p:nvPicPr>
          <p:cNvPr id="9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A9BEE1-1B66-4CE2-8D18-88A2E0AD24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58" y="4338168"/>
            <a:ext cx="3924766" cy="1814400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7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06508" y="457201"/>
            <a:ext cx="7264107" cy="5232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chemeClr val="accent1"/>
                </a:solidFill>
                <a:latin typeface="Arial"/>
                <a:cs typeface="Kievit Offc Pro Medium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Opening Slide</a:t>
            </a:r>
          </a:p>
        </p:txBody>
      </p:sp>
    </p:spTree>
    <p:extLst>
      <p:ext uri="{BB962C8B-B14F-4D97-AF65-F5344CB8AC3E}">
        <p14:creationId xmlns:p14="http://schemas.microsoft.com/office/powerpoint/2010/main" val="38718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06508" y="697046"/>
            <a:ext cx="10931516" cy="66172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06508" y="1825626"/>
            <a:ext cx="10931516" cy="3764527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79102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06508" y="697046"/>
            <a:ext cx="10931516" cy="66172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618432" y="1825625"/>
            <a:ext cx="5360787" cy="3764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2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65824" cy="3764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282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6508" y="697046"/>
            <a:ext cx="10931516" cy="66172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606508" y="1681163"/>
            <a:ext cx="53910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2"/>
          </p:nvPr>
        </p:nvSpPr>
        <p:spPr>
          <a:xfrm>
            <a:off x="606508" y="2505075"/>
            <a:ext cx="5391067" cy="30850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658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65824" cy="30850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247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06508" y="697046"/>
            <a:ext cx="10931516" cy="66172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15912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44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6508" y="741774"/>
            <a:ext cx="4165517" cy="103105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35483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SG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508" y="2057400"/>
            <a:ext cx="416551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632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"/>
          <p:cNvSpPr>
            <a:spLocks noGrp="1"/>
          </p:cNvSpPr>
          <p:nvPr>
            <p:ph type="dt" sz="half" idx="10"/>
          </p:nvPr>
        </p:nvSpPr>
        <p:spPr>
          <a:xfrm>
            <a:off x="9692497" y="6397841"/>
            <a:ext cx="1457436" cy="13849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r">
              <a:defRPr sz="9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FF639825-731B-5D47-806A-2D6215B4DDB1}" type="datetime1">
              <a:rPr lang="en-US" smtClean="0"/>
              <a:pPr/>
              <a:t>9/24/21</a:t>
            </a:fld>
            <a:endParaRPr lang="en-US" dirty="0"/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67580" y="6397841"/>
            <a:ext cx="364453" cy="1384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sz="900" baseline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fld id="{0FE39AC3-0E75-AD46-AE71-AE18BB921A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 rot="5400000" flipH="1" flipV="1">
            <a:off x="11246932" y="6467505"/>
            <a:ext cx="136525" cy="2117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bizmyc\Desktop\CoBrand-BusinessSchool-COL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8" y="6250463"/>
            <a:ext cx="1800000" cy="4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 userDrawn="1"/>
        </p:nvGrpSpPr>
        <p:grpSpPr>
          <a:xfrm>
            <a:off x="606508" y="6134568"/>
            <a:ext cx="10931516" cy="37588"/>
            <a:chOff x="606508" y="6134568"/>
            <a:chExt cx="10931516" cy="3758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606508" y="6136156"/>
              <a:ext cx="9458316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0064824" y="6134568"/>
              <a:ext cx="1473200" cy="3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US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06508" y="741774"/>
            <a:ext cx="4165517" cy="103105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SG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35483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508" y="2057400"/>
            <a:ext cx="4165517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69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67129"/>
            <a:ext cx="10972800" cy="362119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69" r:id="rId3"/>
    <p:sldLayoutId id="2147483677" r:id="rId4"/>
    <p:sldLayoutId id="2147483670" r:id="rId5"/>
    <p:sldLayoutId id="2147483675" r:id="rId6"/>
    <p:sldLayoutId id="2147483678" r:id="rId7"/>
    <p:sldLayoutId id="2147483674" r:id="rId8"/>
    <p:sldLayoutId id="2147483673" r:id="rId9"/>
    <p:sldLayoutId id="2147483672" r:id="rId10"/>
    <p:sldLayoutId id="2147483671" r:id="rId11"/>
    <p:sldLayoutId id="2147483664" r:id="rId12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chemeClr val="accent1"/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11111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11111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11111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11111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11111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hyperlink" Target="https://bizbeat.nus.edu.sg/community-news/article/tycoon-nusbiz-mascot/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97B30AE0-A80C-384B-9C76-07D77C41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747933"/>
          </a:xfrm>
          <a:prstGeom prst="rect">
            <a:avLst/>
          </a:prstGeom>
        </p:spPr>
      </p:pic>
      <p:pic>
        <p:nvPicPr>
          <p:cNvPr id="25" name="Picture 2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E042E9B7-060C-9C4C-BCFE-BACD6FE3D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7248">
            <a:off x="-1252000" y="576813"/>
            <a:ext cx="7955385" cy="6828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C2350-D726-644A-97C7-ECCBFB3BF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pic>
        <p:nvPicPr>
          <p:cNvPr id="3" name="Picture 2" descr="Shape, icon&#10;&#10;Description automatically generated">
            <a:extLst>
              <a:ext uri="{FF2B5EF4-FFF2-40B4-BE49-F238E27FC236}">
                <a16:creationId xmlns:a16="http://schemas.microsoft.com/office/drawing/2014/main" id="{E2077C04-9E7E-764C-A9AB-F37AC6EE0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1171" flipH="1">
            <a:off x="5194851" y="386696"/>
            <a:ext cx="6504075" cy="4611757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2482F81-7C8B-0540-89F1-A89F72999D05}"/>
              </a:ext>
            </a:extLst>
          </p:cNvPr>
          <p:cNvSpPr txBox="1">
            <a:spLocks/>
          </p:cNvSpPr>
          <p:nvPr/>
        </p:nvSpPr>
        <p:spPr>
          <a:xfrm>
            <a:off x="6559571" y="1548486"/>
            <a:ext cx="4267266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82000"/>
              </a:lnSpc>
              <a:spcBef>
                <a:spcPct val="20000"/>
              </a:spcBef>
              <a:buFont typeface="Arial"/>
              <a:buNone/>
              <a:defRPr lang="en-US" sz="4000" b="0" i="0" kern="1200" baseline="0" smtClean="0">
                <a:solidFill>
                  <a:schemeClr val="accent1"/>
                </a:solidFill>
                <a:latin typeface="Arial"/>
                <a:ea typeface="+mn-ea"/>
                <a:cs typeface="Kievit Offc Pro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920"/>
              </a:lnSpc>
              <a:spcBef>
                <a:spcPts val="0"/>
              </a:spcBef>
            </a:pPr>
            <a:r>
              <a:rPr lang="en-SG" sz="7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B8629-FEC4-744E-8C8C-5B6A696FBB51}"/>
              </a:ext>
            </a:extLst>
          </p:cNvPr>
          <p:cNvSpPr/>
          <p:nvPr/>
        </p:nvSpPr>
        <p:spPr>
          <a:xfrm>
            <a:off x="6988634" y="900295"/>
            <a:ext cx="3301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Welcome to </a:t>
            </a:r>
            <a:endParaRPr lang="en-US" sz="36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090AC54-6DE3-A249-AEA4-C0206F6CEA45}"/>
              </a:ext>
            </a:extLst>
          </p:cNvPr>
          <p:cNvSpPr txBox="1">
            <a:spLocks/>
          </p:cNvSpPr>
          <p:nvPr/>
        </p:nvSpPr>
        <p:spPr>
          <a:xfrm>
            <a:off x="6260312" y="2370233"/>
            <a:ext cx="4970481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82000"/>
              </a:lnSpc>
              <a:spcBef>
                <a:spcPct val="20000"/>
              </a:spcBef>
              <a:buFont typeface="Arial"/>
              <a:buNone/>
              <a:defRPr lang="en-US" sz="4000" b="0" i="0" kern="1200" baseline="0" smtClean="0">
                <a:solidFill>
                  <a:schemeClr val="accent1"/>
                </a:solidFill>
                <a:latin typeface="Arial"/>
                <a:ea typeface="+mn-ea"/>
                <a:cs typeface="Kievit Offc Pro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920"/>
              </a:lnSpc>
              <a:spcBef>
                <a:spcPts val="0"/>
              </a:spcBef>
            </a:pPr>
            <a:r>
              <a:rPr lang="en-SG" sz="7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Business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DB9899B-E2C8-5741-9678-26215A422F89}"/>
              </a:ext>
            </a:extLst>
          </p:cNvPr>
          <p:cNvSpPr txBox="1">
            <a:spLocks/>
          </p:cNvSpPr>
          <p:nvPr/>
        </p:nvSpPr>
        <p:spPr>
          <a:xfrm>
            <a:off x="6598667" y="3295904"/>
            <a:ext cx="4267266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82000"/>
              </a:lnSpc>
              <a:spcBef>
                <a:spcPct val="20000"/>
              </a:spcBef>
              <a:buFont typeface="Arial"/>
              <a:buNone/>
              <a:defRPr lang="en-US" sz="4000" b="0" i="0" kern="1200" baseline="0" smtClean="0">
                <a:solidFill>
                  <a:schemeClr val="accent1"/>
                </a:solidFill>
                <a:latin typeface="Arial"/>
                <a:ea typeface="+mn-ea"/>
                <a:cs typeface="Kievit Offc Pro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920"/>
              </a:lnSpc>
              <a:spcBef>
                <a:spcPts val="0"/>
              </a:spcBef>
            </a:pPr>
            <a:r>
              <a:rPr lang="en-SG" sz="7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71953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9C74CB20-38D2-3E42-A09A-210FDDFD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9" t="30084" r="18540" b="12970"/>
          <a:stretch/>
        </p:blipFill>
        <p:spPr>
          <a:xfrm>
            <a:off x="-14886" y="0"/>
            <a:ext cx="1220688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123194C-A478-1344-AC0F-CDB0D22D475F}"/>
              </a:ext>
            </a:extLst>
          </p:cNvPr>
          <p:cNvSpPr/>
          <p:nvPr/>
        </p:nvSpPr>
        <p:spPr>
          <a:xfrm>
            <a:off x="1190171" y="914400"/>
            <a:ext cx="7018090" cy="4499429"/>
          </a:xfrm>
          <a:prstGeom prst="wedgeRoundRectCallout">
            <a:avLst>
              <a:gd name="adj1" fmla="val 68122"/>
              <a:gd name="adj2" fmla="val -11368"/>
              <a:gd name="adj3" fmla="val 16667"/>
            </a:avLst>
          </a:prstGeom>
          <a:solidFill>
            <a:schemeClr val="tx1"/>
          </a:solidFill>
          <a:ln>
            <a:noFill/>
          </a:ln>
          <a:effectLst>
            <a:outerShdw blurRad="98474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98D118F-F3C6-964E-86C8-20D1A034016E}"/>
              </a:ext>
            </a:extLst>
          </p:cNvPr>
          <p:cNvSpPr txBox="1">
            <a:spLocks/>
          </p:cNvSpPr>
          <p:nvPr/>
        </p:nvSpPr>
        <p:spPr>
          <a:xfrm>
            <a:off x="1995609" y="1318021"/>
            <a:ext cx="5194852" cy="36933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82000"/>
              </a:lnSpc>
              <a:spcBef>
                <a:spcPct val="20000"/>
              </a:spcBef>
              <a:buFont typeface="Arial"/>
              <a:buNone/>
              <a:defRPr lang="en-US" sz="4000" b="0" i="0" kern="1200" baseline="0" smtClean="0">
                <a:solidFill>
                  <a:schemeClr val="accent1"/>
                </a:solidFill>
                <a:latin typeface="Arial"/>
                <a:ea typeface="+mn-ea"/>
                <a:cs typeface="Kievit Offc Pro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SG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Dear NUS BIZ School folks, Let's all stay strong and stay safe together!</a:t>
            </a:r>
            <a:endParaRPr lang="en-SG" sz="4800" b="1" dirty="0">
              <a:solidFill>
                <a:schemeClr val="bg1">
                  <a:lumMod val="90000"/>
                  <a:lumOff val="1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7" name="Picture 16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6147B0D8-42EB-8E4F-A7AA-128D56794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3310">
            <a:off x="8215876" y="1410800"/>
            <a:ext cx="5895267" cy="5060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6543EF-99EC-0140-8671-1CE962B37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01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97B30AE0-A80C-384B-9C76-07D77C41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747933"/>
          </a:xfrm>
          <a:prstGeom prst="rect">
            <a:avLst/>
          </a:prstGeom>
        </p:spPr>
      </p:pic>
      <p:pic>
        <p:nvPicPr>
          <p:cNvPr id="16" name="Picture 15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1E39344B-C3DC-124B-AE51-6D0079CAE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2"/>
          <a:stretch/>
        </p:blipFill>
        <p:spPr>
          <a:xfrm>
            <a:off x="2822713" y="0"/>
            <a:ext cx="9236765" cy="6122504"/>
          </a:xfrm>
          <a:prstGeom prst="rect">
            <a:avLst/>
          </a:prstGeom>
        </p:spPr>
      </p:pic>
      <p:pic>
        <p:nvPicPr>
          <p:cNvPr id="15" name="Picture 14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CA7E52EE-3D2B-DC46-832D-ECFBD95F2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53" r="-2142"/>
          <a:stretch/>
        </p:blipFill>
        <p:spPr>
          <a:xfrm>
            <a:off x="1" y="1232452"/>
            <a:ext cx="3294247" cy="52673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3AA19EC-7736-F142-961F-3E4CE531D9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99980" y="1039139"/>
            <a:ext cx="7353366" cy="12311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Name of Programme Here</a:t>
            </a:r>
            <a:br>
              <a:rPr lang="en-SG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SG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Intake X Segment X</a:t>
            </a:r>
          </a:p>
        </p:txBody>
      </p:sp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3830504E-2138-0741-81FA-DA6E9FCA8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48693"/>
              </p:ext>
            </p:extLst>
          </p:nvPr>
        </p:nvGraphicFramePr>
        <p:xfrm>
          <a:off x="3799981" y="2742745"/>
          <a:ext cx="7353365" cy="182235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84120">
                  <a:extLst>
                    <a:ext uri="{9D8B030D-6E8A-4147-A177-3AD203B41FA5}">
                      <a16:colId xmlns:a16="http://schemas.microsoft.com/office/drawing/2014/main" val="1558694340"/>
                    </a:ext>
                  </a:extLst>
                </a:gridCol>
                <a:gridCol w="3442201">
                  <a:extLst>
                    <a:ext uri="{9D8B030D-6E8A-4147-A177-3AD203B41FA5}">
                      <a16:colId xmlns:a16="http://schemas.microsoft.com/office/drawing/2014/main" val="4105461994"/>
                    </a:ext>
                  </a:extLst>
                </a:gridCol>
                <a:gridCol w="1927044">
                  <a:extLst>
                    <a:ext uri="{9D8B030D-6E8A-4147-A177-3AD203B41FA5}">
                      <a16:colId xmlns:a16="http://schemas.microsoft.com/office/drawing/2014/main" val="826688042"/>
                    </a:ext>
                  </a:extLst>
                </a:gridCol>
              </a:tblGrid>
              <a:tr h="752584">
                <a:tc>
                  <a:txBody>
                    <a:bodyPr/>
                    <a:lstStyle/>
                    <a:p>
                      <a:r>
                        <a:rPr lang="en-US" dirty="0"/>
                        <a:t>Module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 Title/Lecturer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420889"/>
                  </a:ext>
                </a:extLst>
              </a:tr>
              <a:tr h="1069769">
                <a:tc>
                  <a:txBody>
                    <a:bodyPr/>
                    <a:lstStyle/>
                    <a:p>
                      <a:r>
                        <a:rPr lang="en-US" dirty="0"/>
                        <a:t>BME5042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Accounting &amp; Information Management</a:t>
                      </a:r>
                    </a:p>
                    <a:p>
                      <a:r>
                        <a:rPr lang="en-US" dirty="0"/>
                        <a:t>Prof Kim Chiu Chua</a:t>
                      </a:r>
                      <a:endParaRPr lang="en-US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19-22 Nov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94236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3CC2350-D726-644A-97C7-ECCBFB3BF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5F9D246-86D8-2643-BAF9-696E8C8A7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6269">
            <a:off x="1386866" y="4081696"/>
            <a:ext cx="2119528" cy="23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id="{9C74CB20-38D2-3E42-A09A-210FDDFD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9" t="30084" r="18540" b="12970"/>
          <a:stretch/>
        </p:blipFill>
        <p:spPr>
          <a:xfrm>
            <a:off x="-14886" y="0"/>
            <a:ext cx="12206886" cy="6858000"/>
          </a:xfrm>
          <a:prstGeom prst="rect">
            <a:avLst/>
          </a:prstGeom>
        </p:spPr>
      </p:pic>
      <p:pic>
        <p:nvPicPr>
          <p:cNvPr id="10" name="Picture 9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AFAE7076-15E0-CF4E-8F20-E396D2E1E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2"/>
          <a:stretch/>
        </p:blipFill>
        <p:spPr>
          <a:xfrm>
            <a:off x="185530" y="0"/>
            <a:ext cx="9236765" cy="6122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8930690-097F-194E-934A-A8154426C8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8815" y="1094835"/>
            <a:ext cx="7353366" cy="12311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Name of Programme Here</a:t>
            </a:r>
            <a:br>
              <a:rPr lang="en-SG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SG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Intake X Segment X</a:t>
            </a:r>
          </a:p>
        </p:txBody>
      </p:sp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90D7470E-2335-CB43-ADC5-4580ACB4E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201413"/>
              </p:ext>
            </p:extLst>
          </p:nvPr>
        </p:nvGraphicFramePr>
        <p:xfrm>
          <a:off x="1268816" y="2798441"/>
          <a:ext cx="7353365" cy="182235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84120">
                  <a:extLst>
                    <a:ext uri="{9D8B030D-6E8A-4147-A177-3AD203B41FA5}">
                      <a16:colId xmlns:a16="http://schemas.microsoft.com/office/drawing/2014/main" val="1558694340"/>
                    </a:ext>
                  </a:extLst>
                </a:gridCol>
                <a:gridCol w="3442201">
                  <a:extLst>
                    <a:ext uri="{9D8B030D-6E8A-4147-A177-3AD203B41FA5}">
                      <a16:colId xmlns:a16="http://schemas.microsoft.com/office/drawing/2014/main" val="4105461994"/>
                    </a:ext>
                  </a:extLst>
                </a:gridCol>
                <a:gridCol w="1927044">
                  <a:extLst>
                    <a:ext uri="{9D8B030D-6E8A-4147-A177-3AD203B41FA5}">
                      <a16:colId xmlns:a16="http://schemas.microsoft.com/office/drawing/2014/main" val="826688042"/>
                    </a:ext>
                  </a:extLst>
                </a:gridCol>
              </a:tblGrid>
              <a:tr h="752584">
                <a:tc>
                  <a:txBody>
                    <a:bodyPr/>
                    <a:lstStyle/>
                    <a:p>
                      <a:r>
                        <a:rPr lang="en-US" dirty="0"/>
                        <a:t>Module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Module Title/Lecturer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420889"/>
                  </a:ext>
                </a:extLst>
              </a:tr>
              <a:tr h="1069769">
                <a:tc>
                  <a:txBody>
                    <a:bodyPr/>
                    <a:lstStyle/>
                    <a:p>
                      <a:r>
                        <a:rPr lang="en-US" dirty="0"/>
                        <a:t>BME5042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Accounting &amp; Information Management</a:t>
                      </a:r>
                    </a:p>
                    <a:p>
                      <a:r>
                        <a:rPr lang="en-US" dirty="0"/>
                        <a:t>Prof Kim Chiu Chua</a:t>
                      </a:r>
                      <a:endParaRPr lang="en-US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19-22 Nov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942368"/>
                  </a:ext>
                </a:extLst>
              </a:tr>
            </a:tbl>
          </a:graphicData>
        </a:graphic>
      </p:graphicFrame>
      <p:pic>
        <p:nvPicPr>
          <p:cNvPr id="20" name="Picture 19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DDD8C644-C09C-9E4C-B356-B7E78B2F1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3310">
            <a:off x="8215876" y="1410800"/>
            <a:ext cx="5895267" cy="506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5966BA-7CF5-CE45-9094-E52E58CE8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44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80C5B6D2-B61B-7747-A31B-2B51E427E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556" r="4747" b="-1"/>
          <a:stretch/>
        </p:blipFill>
        <p:spPr>
          <a:xfrm>
            <a:off x="-17330" y="0"/>
            <a:ext cx="12209329" cy="6841957"/>
          </a:xfrm>
          <a:prstGeom prst="rect">
            <a:avLst/>
          </a:prstGeom>
        </p:spPr>
      </p:pic>
      <p:pic>
        <p:nvPicPr>
          <p:cNvPr id="3" name="Picture 2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401B7EA6-0488-2242-AF96-FD2F7EC21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72" y="885239"/>
            <a:ext cx="9930169" cy="5635072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9AC693E-8162-A344-828E-030E941E34F4}"/>
              </a:ext>
            </a:extLst>
          </p:cNvPr>
          <p:cNvSpPr/>
          <p:nvPr/>
        </p:nvSpPr>
        <p:spPr>
          <a:xfrm>
            <a:off x="5066420" y="490330"/>
            <a:ext cx="6529232" cy="516834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37CDD5-74EA-2F47-B68B-49D0764C75CC}"/>
              </a:ext>
            </a:extLst>
          </p:cNvPr>
          <p:cNvSpPr txBox="1"/>
          <p:nvPr/>
        </p:nvSpPr>
        <p:spPr>
          <a:xfrm>
            <a:off x="5472159" y="2001194"/>
            <a:ext cx="5717753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111111"/>
                </a:solidFill>
              </a:rPr>
              <a:t>Lorem ipsum </a:t>
            </a:r>
            <a:r>
              <a:rPr lang="en-SG" dirty="0" err="1">
                <a:solidFill>
                  <a:srgbClr val="111111"/>
                </a:solidFill>
              </a:rPr>
              <a:t>dolor</a:t>
            </a:r>
            <a:r>
              <a:rPr lang="en-SG" dirty="0">
                <a:solidFill>
                  <a:srgbClr val="111111"/>
                </a:solidFill>
              </a:rPr>
              <a:t> sit </a:t>
            </a:r>
            <a:r>
              <a:rPr lang="en-SG" dirty="0" err="1">
                <a:solidFill>
                  <a:srgbClr val="111111"/>
                </a:solidFill>
              </a:rPr>
              <a:t>amet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consectetur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adipiscing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elit</a:t>
            </a:r>
            <a:r>
              <a:rPr lang="en-SG" dirty="0">
                <a:solidFill>
                  <a:srgbClr val="111111"/>
                </a:solidFill>
              </a:rPr>
              <a:t>. </a:t>
            </a:r>
            <a:r>
              <a:rPr lang="en-SG" dirty="0" err="1">
                <a:solidFill>
                  <a:srgbClr val="111111"/>
                </a:solidFill>
              </a:rPr>
              <a:t>Curabitur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diam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est</a:t>
            </a:r>
            <a:r>
              <a:rPr lang="en-SG" dirty="0">
                <a:solidFill>
                  <a:srgbClr val="111111"/>
                </a:solidFill>
              </a:rPr>
              <a:t>, dictum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 magna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iaculis</a:t>
            </a:r>
            <a:r>
              <a:rPr lang="en-SG" dirty="0">
                <a:solidFill>
                  <a:srgbClr val="111111"/>
                </a:solidFill>
              </a:rPr>
              <a:t> magna.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rgbClr val="111111"/>
                </a:solidFill>
              </a:rPr>
              <a:t>Fusce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sollicitudin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egestas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arcu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dirty="0">
                <a:solidFill>
                  <a:srgbClr val="111111"/>
                </a:solidFill>
              </a:rPr>
              <a:t>non </a:t>
            </a:r>
            <a:r>
              <a:rPr lang="en-SG" dirty="0" err="1">
                <a:solidFill>
                  <a:srgbClr val="111111"/>
                </a:solidFill>
              </a:rPr>
              <a:t>venenatis</a:t>
            </a:r>
            <a:r>
              <a:rPr lang="en-SG" dirty="0">
                <a:solidFill>
                  <a:srgbClr val="111111"/>
                </a:solidFill>
              </a:rPr>
              <a:t>. Cras </a:t>
            </a:r>
            <a:r>
              <a:rPr lang="en-SG" dirty="0" err="1">
                <a:solidFill>
                  <a:srgbClr val="111111"/>
                </a:solidFill>
              </a:rPr>
              <a:t>erat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tortor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bibendum</a:t>
            </a:r>
            <a:r>
              <a:rPr lang="en-SG" dirty="0">
                <a:solidFill>
                  <a:srgbClr val="111111"/>
                </a:solidFill>
              </a:rPr>
              <a:t> porta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. Morbi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lobortis</a:t>
            </a:r>
            <a:r>
              <a:rPr lang="en-SG" dirty="0">
                <a:solidFill>
                  <a:srgbClr val="111111"/>
                </a:solidFill>
              </a:rPr>
              <a:t>.</a:t>
            </a:r>
            <a:endParaRPr lang="en-SG" sz="2000" dirty="0">
              <a:solidFill>
                <a:srgbClr val="111111"/>
              </a:solidFill>
            </a:endParaRPr>
          </a:p>
        </p:txBody>
      </p:sp>
      <p:pic>
        <p:nvPicPr>
          <p:cNvPr id="43" name="Picture 42" descr="A cartoon of a dog&#10;&#10;Description automatically generated with medium confidence">
            <a:extLst>
              <a:ext uri="{FF2B5EF4-FFF2-40B4-BE49-F238E27FC236}">
                <a16:creationId xmlns:a16="http://schemas.microsoft.com/office/drawing/2014/main" id="{54F18730-C69B-9149-A02B-143D42624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68" y="2016233"/>
            <a:ext cx="3725684" cy="4654673"/>
          </a:xfrm>
          <a:prstGeom prst="rect">
            <a:avLst/>
          </a:prstGeom>
        </p:spPr>
      </p:pic>
      <p:pic>
        <p:nvPicPr>
          <p:cNvPr id="48" name="Picture 4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F2430B8-0BB3-A64A-AB8E-580C68645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8161" y="1845182"/>
            <a:ext cx="1563640" cy="1440324"/>
          </a:xfrm>
          <a:prstGeom prst="rect">
            <a:avLst/>
          </a:prstGeom>
        </p:spPr>
      </p:pic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2A5D78B-FA7A-304B-A99A-E979A8DEF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446" y="2134962"/>
            <a:ext cx="1563640" cy="1440324"/>
          </a:xfrm>
          <a:prstGeom prst="rect">
            <a:avLst/>
          </a:prstGeom>
        </p:spPr>
      </p:pic>
      <p:sp>
        <p:nvSpPr>
          <p:cNvPr id="71" name="Content Placeholder 3">
            <a:extLst>
              <a:ext uri="{FF2B5EF4-FFF2-40B4-BE49-F238E27FC236}">
                <a16:creationId xmlns:a16="http://schemas.microsoft.com/office/drawing/2014/main" id="{34F19D95-8105-584F-AE14-04BB4E1260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079" y="871987"/>
            <a:ext cx="5379434" cy="9848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3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the title of this slide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9E6754-C4DD-3341-BD8F-62FE09982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4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B310A942-8676-0044-A21B-F1AC113E0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0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32CA0E95-508D-9D46-9E98-F9CFB2C8B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067"/>
          <a:stretch/>
        </p:blipFill>
        <p:spPr>
          <a:xfrm>
            <a:off x="7719242" y="649751"/>
            <a:ext cx="4472757" cy="59119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2EF9B61-684C-B044-9B63-BF1EF4F34BF9}"/>
              </a:ext>
            </a:extLst>
          </p:cNvPr>
          <p:cNvSpPr/>
          <p:nvPr/>
        </p:nvSpPr>
        <p:spPr>
          <a:xfrm>
            <a:off x="620226" y="596347"/>
            <a:ext cx="6270904" cy="516834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34F96DE-616D-DC49-A41C-8382DD0076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0347" y="1092855"/>
            <a:ext cx="5518655" cy="9848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32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the title of this slide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FF926-F94E-0043-B025-A93C8B05948D}"/>
              </a:ext>
            </a:extLst>
          </p:cNvPr>
          <p:cNvSpPr txBox="1"/>
          <p:nvPr/>
        </p:nvSpPr>
        <p:spPr>
          <a:xfrm>
            <a:off x="1101055" y="2213974"/>
            <a:ext cx="551865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111111"/>
                </a:solidFill>
              </a:rPr>
              <a:t>Lorem ipsum </a:t>
            </a:r>
            <a:r>
              <a:rPr lang="en-SG" dirty="0" err="1">
                <a:solidFill>
                  <a:srgbClr val="111111"/>
                </a:solidFill>
              </a:rPr>
              <a:t>dolor</a:t>
            </a:r>
            <a:r>
              <a:rPr lang="en-SG" dirty="0">
                <a:solidFill>
                  <a:srgbClr val="111111"/>
                </a:solidFill>
              </a:rPr>
              <a:t> sit </a:t>
            </a:r>
            <a:r>
              <a:rPr lang="en-SG" dirty="0" err="1">
                <a:solidFill>
                  <a:srgbClr val="111111"/>
                </a:solidFill>
              </a:rPr>
              <a:t>amet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consectetur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adipiscing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elit</a:t>
            </a:r>
            <a:r>
              <a:rPr lang="en-SG" dirty="0">
                <a:solidFill>
                  <a:srgbClr val="111111"/>
                </a:solidFill>
              </a:rPr>
              <a:t>. </a:t>
            </a:r>
            <a:r>
              <a:rPr lang="en-SG" dirty="0" err="1">
                <a:solidFill>
                  <a:srgbClr val="111111"/>
                </a:solidFill>
              </a:rPr>
              <a:t>Curabitur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diam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est</a:t>
            </a:r>
            <a:r>
              <a:rPr lang="en-SG" dirty="0">
                <a:solidFill>
                  <a:srgbClr val="111111"/>
                </a:solidFill>
              </a:rPr>
              <a:t>, dictum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 magna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iaculis</a:t>
            </a:r>
            <a:r>
              <a:rPr lang="en-SG" dirty="0">
                <a:solidFill>
                  <a:srgbClr val="111111"/>
                </a:solidFill>
              </a:rPr>
              <a:t> magna.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rgbClr val="111111"/>
                </a:solidFill>
              </a:rPr>
              <a:t>Fusce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sollicitudin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egestas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arcu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dirty="0">
                <a:solidFill>
                  <a:srgbClr val="111111"/>
                </a:solidFill>
              </a:rPr>
              <a:t>non </a:t>
            </a:r>
            <a:r>
              <a:rPr lang="en-SG" dirty="0" err="1">
                <a:solidFill>
                  <a:srgbClr val="111111"/>
                </a:solidFill>
              </a:rPr>
              <a:t>venenatis</a:t>
            </a:r>
            <a:r>
              <a:rPr lang="en-SG" dirty="0">
                <a:solidFill>
                  <a:srgbClr val="111111"/>
                </a:solidFill>
              </a:rPr>
              <a:t>. Cras </a:t>
            </a:r>
            <a:r>
              <a:rPr lang="en-SG" dirty="0" err="1">
                <a:solidFill>
                  <a:srgbClr val="111111"/>
                </a:solidFill>
              </a:rPr>
              <a:t>erat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tortor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bibendum</a:t>
            </a:r>
            <a:r>
              <a:rPr lang="en-SG" dirty="0">
                <a:solidFill>
                  <a:srgbClr val="111111"/>
                </a:solidFill>
              </a:rPr>
              <a:t> porta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. Morbi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lobortis</a:t>
            </a:r>
            <a:r>
              <a:rPr lang="en-SG" dirty="0">
                <a:solidFill>
                  <a:srgbClr val="111111"/>
                </a:solidFill>
              </a:rPr>
              <a:t>.</a:t>
            </a:r>
            <a:endParaRPr lang="en-SG" sz="2000" dirty="0">
              <a:solidFill>
                <a:srgbClr val="11111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7A3688-0132-1D44-A849-7EFF83097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ED07FF9C-8372-BA4C-9A45-0266AA8D8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36" y="3138011"/>
            <a:ext cx="3337472" cy="371998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71DF41C-16F8-B54F-BE85-5BCF463C3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938" y="5472110"/>
            <a:ext cx="1853794" cy="10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3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sky with clouds&#10;&#10;Description automatically generated with medium confidence">
            <a:extLst>
              <a:ext uri="{FF2B5EF4-FFF2-40B4-BE49-F238E27FC236}">
                <a16:creationId xmlns:a16="http://schemas.microsoft.com/office/drawing/2014/main" id="{7E03049B-C5D6-5549-92C9-EB3FDC461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2" t="4800" r="10" b="16200"/>
          <a:stretch/>
        </p:blipFill>
        <p:spPr>
          <a:xfrm>
            <a:off x="0" y="0"/>
            <a:ext cx="12188953" cy="6858000"/>
          </a:xfrm>
          <a:prstGeom prst="rect">
            <a:avLst/>
          </a:prstGeom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BDD795D9-7154-B049-9346-96172C29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9" y="3991372"/>
            <a:ext cx="3889680" cy="2397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CC2350-D726-644A-97C7-ECCBFB3BF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pic>
        <p:nvPicPr>
          <p:cNvPr id="11" name="Picture 10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FB701988-2DA1-8C42-BB55-1F92A3964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171" y="4323861"/>
            <a:ext cx="1232178" cy="195837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4FE4ACB-61CA-EE47-8B63-66C364672D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308" y="658587"/>
            <a:ext cx="3262424" cy="26162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42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title of this slide here</a:t>
            </a:r>
          </a:p>
        </p:txBody>
      </p:sp>
      <p:pic>
        <p:nvPicPr>
          <p:cNvPr id="8" name="Picture 7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272788CC-C00C-6741-8A91-99C83F1A5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62"/>
          <a:stretch/>
        </p:blipFill>
        <p:spPr>
          <a:xfrm>
            <a:off x="4181663" y="0"/>
            <a:ext cx="7877815" cy="61225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62FF55-2E1D-5943-991B-08970A38A358}"/>
              </a:ext>
            </a:extLst>
          </p:cNvPr>
          <p:cNvSpPr txBox="1"/>
          <p:nvPr/>
        </p:nvSpPr>
        <p:spPr>
          <a:xfrm>
            <a:off x="5017237" y="797736"/>
            <a:ext cx="6206666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</a:rPr>
              <a:t>Lorem ipsum </a:t>
            </a:r>
            <a:r>
              <a:rPr lang="en-SG" dirty="0" err="1">
                <a:solidFill>
                  <a:schemeClr val="bg1"/>
                </a:solidFill>
              </a:rPr>
              <a:t>dolor</a:t>
            </a:r>
            <a:r>
              <a:rPr lang="en-SG" dirty="0">
                <a:solidFill>
                  <a:schemeClr val="bg1"/>
                </a:solidFill>
              </a:rPr>
              <a:t> sit </a:t>
            </a:r>
            <a:r>
              <a:rPr lang="en-SG" dirty="0" err="1">
                <a:solidFill>
                  <a:schemeClr val="bg1"/>
                </a:solidFill>
              </a:rPr>
              <a:t>amet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consectetur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adipiscing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elit</a:t>
            </a:r>
            <a:r>
              <a:rPr lang="en-SG" dirty="0">
                <a:solidFill>
                  <a:schemeClr val="bg1"/>
                </a:solidFill>
              </a:rPr>
              <a:t>. In </a:t>
            </a:r>
            <a:r>
              <a:rPr lang="en-SG" dirty="0" err="1">
                <a:solidFill>
                  <a:schemeClr val="bg1"/>
                </a:solidFill>
              </a:rPr>
              <a:t>faucibus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efficitur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dolor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sed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interdum</a:t>
            </a:r>
            <a:r>
              <a:rPr lang="en-SG" dirty="0">
                <a:solidFill>
                  <a:schemeClr val="bg1"/>
                </a:solidFill>
              </a:rPr>
              <a:t> eros </a:t>
            </a:r>
            <a:r>
              <a:rPr lang="en-SG" dirty="0" err="1">
                <a:solidFill>
                  <a:schemeClr val="bg1"/>
                </a:solidFill>
              </a:rPr>
              <a:t>aliquet</a:t>
            </a:r>
            <a:r>
              <a:rPr lang="en-SG" dirty="0">
                <a:solidFill>
                  <a:schemeClr val="bg1"/>
                </a:solidFill>
              </a:rPr>
              <a:t> non.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</a:rPr>
              <a:t>In </a:t>
            </a:r>
            <a:r>
              <a:rPr lang="en-SG" dirty="0" err="1">
                <a:solidFill>
                  <a:schemeClr val="bg1"/>
                </a:solidFill>
              </a:rPr>
              <a:t>quis</a:t>
            </a:r>
            <a:r>
              <a:rPr lang="en-SG" dirty="0">
                <a:solidFill>
                  <a:schemeClr val="bg1"/>
                </a:solidFill>
              </a:rPr>
              <a:t> eros a ex </a:t>
            </a:r>
            <a:r>
              <a:rPr lang="en-SG" dirty="0" err="1">
                <a:solidFill>
                  <a:schemeClr val="bg1"/>
                </a:solidFill>
              </a:rPr>
              <a:t>sollicitudin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feugiat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Aliquam</a:t>
            </a:r>
            <a:r>
              <a:rPr lang="en-SG" dirty="0">
                <a:solidFill>
                  <a:schemeClr val="bg1"/>
                </a:solidFill>
              </a:rPr>
              <a:t> et pharetra </a:t>
            </a:r>
            <a:r>
              <a:rPr lang="en-SG" dirty="0" err="1">
                <a:solidFill>
                  <a:schemeClr val="bg1"/>
                </a:solidFill>
              </a:rPr>
              <a:t>purus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Praesent</a:t>
            </a:r>
            <a:r>
              <a:rPr lang="en-SG" dirty="0">
                <a:solidFill>
                  <a:schemeClr val="bg1"/>
                </a:solidFill>
              </a:rPr>
              <a:t> in cursus ipsum.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</a:rPr>
              <a:t>Duis at </a:t>
            </a:r>
            <a:r>
              <a:rPr lang="en-SG" dirty="0" err="1">
                <a:solidFill>
                  <a:schemeClr val="bg1"/>
                </a:solidFill>
              </a:rPr>
              <a:t>accumsan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neque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eget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dapibus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tortor</a:t>
            </a:r>
            <a:r>
              <a:rPr lang="en-SG" dirty="0">
                <a:solidFill>
                  <a:schemeClr val="bg1"/>
                </a:solidFill>
              </a:rPr>
              <a:t>. Nunc in </a:t>
            </a:r>
            <a:r>
              <a:rPr lang="en-SG" dirty="0" err="1">
                <a:solidFill>
                  <a:schemeClr val="bg1"/>
                </a:solidFill>
              </a:rPr>
              <a:t>tincidunt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lectus</a:t>
            </a:r>
            <a:r>
              <a:rPr lang="en-SG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chemeClr val="bg1"/>
                </a:solidFill>
              </a:rPr>
              <a:t>Nulla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feugiat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nibh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rutrum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enim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tristique</a:t>
            </a:r>
            <a:r>
              <a:rPr lang="en-SG" dirty="0">
                <a:solidFill>
                  <a:schemeClr val="bg1"/>
                </a:solidFill>
              </a:rPr>
              <a:t>, at </a:t>
            </a:r>
            <a:r>
              <a:rPr lang="en-SG" dirty="0" err="1">
                <a:solidFill>
                  <a:schemeClr val="bg1"/>
                </a:solidFill>
              </a:rPr>
              <a:t>sagittis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nibh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fringilla</a:t>
            </a:r>
            <a:r>
              <a:rPr lang="en-SG" dirty="0">
                <a:solidFill>
                  <a:schemeClr val="bg1"/>
                </a:solidFill>
              </a:rPr>
              <a:t>. Donec </a:t>
            </a:r>
            <a:r>
              <a:rPr lang="en-SG" dirty="0" err="1">
                <a:solidFill>
                  <a:schemeClr val="bg1"/>
                </a:solidFill>
              </a:rPr>
              <a:t>volutpat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ornare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augue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ut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condimentum</a:t>
            </a:r>
            <a:r>
              <a:rPr lang="en-SG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chemeClr val="bg1"/>
                </a:solidFill>
              </a:rPr>
              <a:t>Sed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ut</a:t>
            </a:r>
            <a:r>
              <a:rPr lang="en-SG" dirty="0">
                <a:solidFill>
                  <a:schemeClr val="bg1"/>
                </a:solidFill>
              </a:rPr>
              <a:t> magna in </a:t>
            </a:r>
            <a:r>
              <a:rPr lang="en-SG" dirty="0" err="1">
                <a:solidFill>
                  <a:schemeClr val="bg1"/>
                </a:solidFill>
              </a:rPr>
              <a:t>sem</a:t>
            </a:r>
            <a:r>
              <a:rPr lang="en-SG" dirty="0">
                <a:solidFill>
                  <a:schemeClr val="bg1"/>
                </a:solidFill>
              </a:rPr>
              <a:t> pharetra </a:t>
            </a:r>
            <a:r>
              <a:rPr lang="en-SG" dirty="0" err="1">
                <a:solidFill>
                  <a:schemeClr val="bg1"/>
                </a:solidFill>
              </a:rPr>
              <a:t>bibendum</a:t>
            </a:r>
            <a:r>
              <a:rPr lang="en-SG" dirty="0">
                <a:solidFill>
                  <a:schemeClr val="bg1"/>
                </a:solidFill>
              </a:rPr>
              <a:t> et </a:t>
            </a:r>
            <a:r>
              <a:rPr lang="en-SG" dirty="0" err="1">
                <a:solidFill>
                  <a:schemeClr val="bg1"/>
                </a:solidFill>
              </a:rPr>
              <a:t>scelerisque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dolor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Aliquam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vel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neque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metus</a:t>
            </a:r>
            <a:r>
              <a:rPr lang="en-SG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493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ky with clouds&#10;&#10;Description automatically generated with medium confidence">
            <a:extLst>
              <a:ext uri="{FF2B5EF4-FFF2-40B4-BE49-F238E27FC236}">
                <a16:creationId xmlns:a16="http://schemas.microsoft.com/office/drawing/2014/main" id="{96652E92-764A-734A-9AE8-3E94C3C6D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8556" b="22757"/>
          <a:stretch/>
        </p:blipFill>
        <p:spPr>
          <a:xfrm>
            <a:off x="0" y="0"/>
            <a:ext cx="12188952" cy="6858001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D7CB353-CB82-7047-A10A-265A850D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79" y="3991372"/>
            <a:ext cx="3889680" cy="2397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34F96DE-616D-DC49-A41C-8382DD0076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308" y="658587"/>
            <a:ext cx="3221357" cy="193899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4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title of this slide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148929-C149-D74B-B8D9-2119BA736026}"/>
              </a:ext>
            </a:extLst>
          </p:cNvPr>
          <p:cNvSpPr txBox="1"/>
          <p:nvPr/>
        </p:nvSpPr>
        <p:spPr>
          <a:xfrm>
            <a:off x="14405811" y="2069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6CD475-7359-C948-940F-FFE16AB68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7ACE450-39E4-2E49-9CAB-CDD4EB1E5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51" y="4831074"/>
            <a:ext cx="1579860" cy="1760932"/>
          </a:xfrm>
          <a:prstGeom prst="rect">
            <a:avLst/>
          </a:prstGeom>
        </p:spPr>
      </p:pic>
      <p:pic>
        <p:nvPicPr>
          <p:cNvPr id="20" name="Picture 19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775931CC-1D9A-904B-877E-EE0AB011CB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62"/>
          <a:stretch/>
        </p:blipFill>
        <p:spPr>
          <a:xfrm>
            <a:off x="4181663" y="0"/>
            <a:ext cx="7877815" cy="61225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230CFC-9212-FE4A-B74D-11F32516995A}"/>
              </a:ext>
            </a:extLst>
          </p:cNvPr>
          <p:cNvSpPr txBox="1"/>
          <p:nvPr/>
        </p:nvSpPr>
        <p:spPr>
          <a:xfrm>
            <a:off x="5017237" y="797736"/>
            <a:ext cx="6206666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</a:rPr>
              <a:t>Lorem ipsum </a:t>
            </a:r>
            <a:r>
              <a:rPr lang="en-SG" dirty="0" err="1">
                <a:solidFill>
                  <a:schemeClr val="bg1"/>
                </a:solidFill>
              </a:rPr>
              <a:t>dolor</a:t>
            </a:r>
            <a:r>
              <a:rPr lang="en-SG" dirty="0">
                <a:solidFill>
                  <a:schemeClr val="bg1"/>
                </a:solidFill>
              </a:rPr>
              <a:t> sit </a:t>
            </a:r>
            <a:r>
              <a:rPr lang="en-SG" dirty="0" err="1">
                <a:solidFill>
                  <a:schemeClr val="bg1"/>
                </a:solidFill>
              </a:rPr>
              <a:t>amet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consectetur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adipiscing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elit</a:t>
            </a:r>
            <a:r>
              <a:rPr lang="en-SG" dirty="0">
                <a:solidFill>
                  <a:schemeClr val="bg1"/>
                </a:solidFill>
              </a:rPr>
              <a:t>. In </a:t>
            </a:r>
            <a:r>
              <a:rPr lang="en-SG" dirty="0" err="1">
                <a:solidFill>
                  <a:schemeClr val="bg1"/>
                </a:solidFill>
              </a:rPr>
              <a:t>faucibus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efficitur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dolor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sed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interdum</a:t>
            </a:r>
            <a:r>
              <a:rPr lang="en-SG" dirty="0">
                <a:solidFill>
                  <a:schemeClr val="bg1"/>
                </a:solidFill>
              </a:rPr>
              <a:t> eros </a:t>
            </a:r>
            <a:r>
              <a:rPr lang="en-SG" dirty="0" err="1">
                <a:solidFill>
                  <a:schemeClr val="bg1"/>
                </a:solidFill>
              </a:rPr>
              <a:t>aliquet</a:t>
            </a:r>
            <a:r>
              <a:rPr lang="en-SG" dirty="0">
                <a:solidFill>
                  <a:schemeClr val="bg1"/>
                </a:solidFill>
              </a:rPr>
              <a:t> non.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</a:rPr>
              <a:t>In </a:t>
            </a:r>
            <a:r>
              <a:rPr lang="en-SG" dirty="0" err="1">
                <a:solidFill>
                  <a:schemeClr val="bg1"/>
                </a:solidFill>
              </a:rPr>
              <a:t>quis</a:t>
            </a:r>
            <a:r>
              <a:rPr lang="en-SG" dirty="0">
                <a:solidFill>
                  <a:schemeClr val="bg1"/>
                </a:solidFill>
              </a:rPr>
              <a:t> eros a ex </a:t>
            </a:r>
            <a:r>
              <a:rPr lang="en-SG" dirty="0" err="1">
                <a:solidFill>
                  <a:schemeClr val="bg1"/>
                </a:solidFill>
              </a:rPr>
              <a:t>sollicitudin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feugiat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Aliquam</a:t>
            </a:r>
            <a:r>
              <a:rPr lang="en-SG" dirty="0">
                <a:solidFill>
                  <a:schemeClr val="bg1"/>
                </a:solidFill>
              </a:rPr>
              <a:t> et pharetra </a:t>
            </a:r>
            <a:r>
              <a:rPr lang="en-SG" dirty="0" err="1">
                <a:solidFill>
                  <a:schemeClr val="bg1"/>
                </a:solidFill>
              </a:rPr>
              <a:t>purus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Praesent</a:t>
            </a:r>
            <a:r>
              <a:rPr lang="en-SG" dirty="0">
                <a:solidFill>
                  <a:schemeClr val="bg1"/>
                </a:solidFill>
              </a:rPr>
              <a:t> in cursus ipsum.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chemeClr val="bg1"/>
                </a:solidFill>
              </a:rPr>
              <a:t>Duis at </a:t>
            </a:r>
            <a:r>
              <a:rPr lang="en-SG" dirty="0" err="1">
                <a:solidFill>
                  <a:schemeClr val="bg1"/>
                </a:solidFill>
              </a:rPr>
              <a:t>accumsan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neque</a:t>
            </a:r>
            <a:r>
              <a:rPr lang="en-SG" dirty="0">
                <a:solidFill>
                  <a:schemeClr val="bg1"/>
                </a:solidFill>
              </a:rPr>
              <a:t>, </a:t>
            </a:r>
            <a:r>
              <a:rPr lang="en-SG" dirty="0" err="1">
                <a:solidFill>
                  <a:schemeClr val="bg1"/>
                </a:solidFill>
              </a:rPr>
              <a:t>eget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dapibus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tortor</a:t>
            </a:r>
            <a:r>
              <a:rPr lang="en-SG" dirty="0">
                <a:solidFill>
                  <a:schemeClr val="bg1"/>
                </a:solidFill>
              </a:rPr>
              <a:t>. Nunc in </a:t>
            </a:r>
            <a:r>
              <a:rPr lang="en-SG" dirty="0" err="1">
                <a:solidFill>
                  <a:schemeClr val="bg1"/>
                </a:solidFill>
              </a:rPr>
              <a:t>tincidunt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lectus</a:t>
            </a:r>
            <a:r>
              <a:rPr lang="en-SG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chemeClr val="bg1"/>
                </a:solidFill>
              </a:rPr>
              <a:t>Nulla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feugiat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nibh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rutrum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enim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tristique</a:t>
            </a:r>
            <a:r>
              <a:rPr lang="en-SG" dirty="0">
                <a:solidFill>
                  <a:schemeClr val="bg1"/>
                </a:solidFill>
              </a:rPr>
              <a:t>, at </a:t>
            </a:r>
            <a:r>
              <a:rPr lang="en-SG" dirty="0" err="1">
                <a:solidFill>
                  <a:schemeClr val="bg1"/>
                </a:solidFill>
              </a:rPr>
              <a:t>sagittis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nibh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fringilla</a:t>
            </a:r>
            <a:r>
              <a:rPr lang="en-SG" dirty="0">
                <a:solidFill>
                  <a:schemeClr val="bg1"/>
                </a:solidFill>
              </a:rPr>
              <a:t>. Donec </a:t>
            </a:r>
            <a:r>
              <a:rPr lang="en-SG" dirty="0" err="1">
                <a:solidFill>
                  <a:schemeClr val="bg1"/>
                </a:solidFill>
              </a:rPr>
              <a:t>volutpat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ornare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augue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ut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condimentum</a:t>
            </a:r>
            <a:r>
              <a:rPr lang="en-SG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chemeClr val="bg1"/>
                </a:solidFill>
              </a:rPr>
              <a:t>Sed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ut</a:t>
            </a:r>
            <a:r>
              <a:rPr lang="en-SG" dirty="0">
                <a:solidFill>
                  <a:schemeClr val="bg1"/>
                </a:solidFill>
              </a:rPr>
              <a:t> magna in </a:t>
            </a:r>
            <a:r>
              <a:rPr lang="en-SG" dirty="0" err="1">
                <a:solidFill>
                  <a:schemeClr val="bg1"/>
                </a:solidFill>
              </a:rPr>
              <a:t>sem</a:t>
            </a:r>
            <a:r>
              <a:rPr lang="en-SG" dirty="0">
                <a:solidFill>
                  <a:schemeClr val="bg1"/>
                </a:solidFill>
              </a:rPr>
              <a:t> pharetra </a:t>
            </a:r>
            <a:r>
              <a:rPr lang="en-SG" dirty="0" err="1">
                <a:solidFill>
                  <a:schemeClr val="bg1"/>
                </a:solidFill>
              </a:rPr>
              <a:t>bibendum</a:t>
            </a:r>
            <a:r>
              <a:rPr lang="en-SG" dirty="0">
                <a:solidFill>
                  <a:schemeClr val="bg1"/>
                </a:solidFill>
              </a:rPr>
              <a:t> et </a:t>
            </a:r>
            <a:r>
              <a:rPr lang="en-SG" dirty="0" err="1">
                <a:solidFill>
                  <a:schemeClr val="bg1"/>
                </a:solidFill>
              </a:rPr>
              <a:t>scelerisque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dolor</a:t>
            </a:r>
            <a:r>
              <a:rPr lang="en-SG" dirty="0">
                <a:solidFill>
                  <a:schemeClr val="bg1"/>
                </a:solidFill>
              </a:rPr>
              <a:t>. </a:t>
            </a:r>
            <a:r>
              <a:rPr lang="en-SG" dirty="0" err="1">
                <a:solidFill>
                  <a:schemeClr val="bg1"/>
                </a:solidFill>
              </a:rPr>
              <a:t>Aliquam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vel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neque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metus</a:t>
            </a:r>
            <a:r>
              <a:rPr lang="en-SG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601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FCBEC82B-DE2A-6649-AFDB-ACB640409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40"/>
            <a:ext cx="12192000" cy="67479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2A18AC-8735-8046-A0AD-2B6D0625B3B8}"/>
              </a:ext>
            </a:extLst>
          </p:cNvPr>
          <p:cNvSpPr/>
          <p:nvPr/>
        </p:nvSpPr>
        <p:spPr>
          <a:xfrm>
            <a:off x="620226" y="596347"/>
            <a:ext cx="6520212" cy="516834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DEDCE96-6A8A-EE4C-84DC-679715EC9A44}"/>
              </a:ext>
            </a:extLst>
          </p:cNvPr>
          <p:cNvSpPr txBox="1">
            <a:spLocks/>
          </p:cNvSpPr>
          <p:nvPr/>
        </p:nvSpPr>
        <p:spPr>
          <a:xfrm>
            <a:off x="1140347" y="1092855"/>
            <a:ext cx="5518655" cy="98488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ct val="82000"/>
              </a:lnSpc>
              <a:spcBef>
                <a:spcPct val="20000"/>
              </a:spcBef>
              <a:buFont typeface="Arial"/>
              <a:buNone/>
              <a:defRPr lang="en-US" sz="4000" b="0" i="0" kern="1200" baseline="0" smtClean="0">
                <a:solidFill>
                  <a:schemeClr val="accent1"/>
                </a:solidFill>
                <a:latin typeface="Arial"/>
                <a:ea typeface="+mn-ea"/>
                <a:cs typeface="Kievit Offc Pro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0F7FC5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SG" sz="3200" b="1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the title of this slide here</a:t>
            </a:r>
            <a:endParaRPr lang="en-SG" sz="3200" b="1" dirty="0">
              <a:solidFill>
                <a:schemeClr val="bg1">
                  <a:lumMod val="90000"/>
                  <a:lumOff val="10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0116A9-9164-D24A-B5A1-20873635E4EA}"/>
              </a:ext>
            </a:extLst>
          </p:cNvPr>
          <p:cNvSpPr txBox="1"/>
          <p:nvPr/>
        </p:nvSpPr>
        <p:spPr>
          <a:xfrm>
            <a:off x="1101055" y="2213974"/>
            <a:ext cx="551865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>
                <a:solidFill>
                  <a:srgbClr val="111111"/>
                </a:solidFill>
              </a:rPr>
              <a:t>Lorem ipsum </a:t>
            </a:r>
            <a:r>
              <a:rPr lang="en-SG" dirty="0" err="1">
                <a:solidFill>
                  <a:srgbClr val="111111"/>
                </a:solidFill>
              </a:rPr>
              <a:t>dolor</a:t>
            </a:r>
            <a:r>
              <a:rPr lang="en-SG" dirty="0">
                <a:solidFill>
                  <a:srgbClr val="111111"/>
                </a:solidFill>
              </a:rPr>
              <a:t> sit </a:t>
            </a:r>
            <a:r>
              <a:rPr lang="en-SG" dirty="0" err="1">
                <a:solidFill>
                  <a:srgbClr val="111111"/>
                </a:solidFill>
              </a:rPr>
              <a:t>amet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consectetur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adipiscing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elit</a:t>
            </a:r>
            <a:r>
              <a:rPr lang="en-SG" dirty="0">
                <a:solidFill>
                  <a:srgbClr val="111111"/>
                </a:solidFill>
              </a:rPr>
              <a:t>. </a:t>
            </a:r>
            <a:r>
              <a:rPr lang="en-SG" dirty="0" err="1">
                <a:solidFill>
                  <a:srgbClr val="111111"/>
                </a:solidFill>
              </a:rPr>
              <a:t>Curabitur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diam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est</a:t>
            </a:r>
            <a:r>
              <a:rPr lang="en-SG" dirty="0">
                <a:solidFill>
                  <a:srgbClr val="111111"/>
                </a:solidFill>
              </a:rPr>
              <a:t>, dictum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 magna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iaculis</a:t>
            </a:r>
            <a:r>
              <a:rPr lang="en-SG" dirty="0">
                <a:solidFill>
                  <a:srgbClr val="111111"/>
                </a:solidFill>
              </a:rPr>
              <a:t> magna.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dirty="0" err="1">
                <a:solidFill>
                  <a:srgbClr val="111111"/>
                </a:solidFill>
              </a:rPr>
              <a:t>Fusce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sollicitudin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egestas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arcu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dirty="0">
                <a:solidFill>
                  <a:srgbClr val="111111"/>
                </a:solidFill>
              </a:rPr>
              <a:t>non </a:t>
            </a:r>
            <a:r>
              <a:rPr lang="en-SG" dirty="0" err="1">
                <a:solidFill>
                  <a:srgbClr val="111111"/>
                </a:solidFill>
              </a:rPr>
              <a:t>venenatis</a:t>
            </a:r>
            <a:r>
              <a:rPr lang="en-SG" dirty="0">
                <a:solidFill>
                  <a:srgbClr val="111111"/>
                </a:solidFill>
              </a:rPr>
              <a:t>. Cras </a:t>
            </a:r>
            <a:r>
              <a:rPr lang="en-SG" dirty="0" err="1">
                <a:solidFill>
                  <a:srgbClr val="111111"/>
                </a:solidFill>
              </a:rPr>
              <a:t>erat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tortor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bibendum</a:t>
            </a:r>
            <a:r>
              <a:rPr lang="en-SG" dirty="0">
                <a:solidFill>
                  <a:srgbClr val="111111"/>
                </a:solidFill>
              </a:rPr>
              <a:t> porta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. Morbi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lobortis</a:t>
            </a:r>
            <a:r>
              <a:rPr lang="en-SG" dirty="0">
                <a:solidFill>
                  <a:srgbClr val="111111"/>
                </a:solidFill>
              </a:rPr>
              <a:t>.</a:t>
            </a:r>
            <a:endParaRPr lang="en-SG" sz="2000" dirty="0">
              <a:solidFill>
                <a:srgbClr val="111111"/>
              </a:solidFill>
            </a:endParaRPr>
          </a:p>
        </p:txBody>
      </p:sp>
      <p:pic>
        <p:nvPicPr>
          <p:cNvPr id="28" name="Picture 27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7E27D34-8975-C74D-B7D8-C6F7E7C6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7526">
            <a:off x="7049336" y="501577"/>
            <a:ext cx="5313852" cy="4561469"/>
          </a:xfrm>
          <a:prstGeom prst="rect">
            <a:avLst/>
          </a:prstGeom>
        </p:spPr>
      </p:pic>
      <p:pic>
        <p:nvPicPr>
          <p:cNvPr id="11" name="Picture 10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C1D4F8A6-F5F5-7240-BAF5-DA6F67D3E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962" y="3540721"/>
            <a:ext cx="5050038" cy="2730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BA5695-1824-DB41-A200-6027A1CA2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blue sky&#10;&#10;Description automatically generated with low confidence">
            <a:extLst>
              <a:ext uri="{FF2B5EF4-FFF2-40B4-BE49-F238E27FC236}">
                <a16:creationId xmlns:a16="http://schemas.microsoft.com/office/drawing/2014/main" id="{958DDA91-7CD6-F84A-BB36-F0D25917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3" y="0"/>
            <a:ext cx="12200633" cy="6858000"/>
          </a:xfrm>
          <a:prstGeom prst="rect">
            <a:avLst/>
          </a:prstGeom>
        </p:spPr>
      </p:pic>
      <p:pic>
        <p:nvPicPr>
          <p:cNvPr id="11" name="Picture 10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15996614-4AA1-6145-BEE6-00F191A8A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2"/>
          <a:stretch/>
        </p:blipFill>
        <p:spPr>
          <a:xfrm>
            <a:off x="3154017" y="-1"/>
            <a:ext cx="8574157" cy="64577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7C8071-FA26-1742-8705-01BF99E5D7B0}"/>
              </a:ext>
            </a:extLst>
          </p:cNvPr>
          <p:cNvSpPr txBox="1"/>
          <p:nvPr/>
        </p:nvSpPr>
        <p:spPr>
          <a:xfrm>
            <a:off x="4211646" y="2217145"/>
            <a:ext cx="6537419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dirty="0">
                <a:solidFill>
                  <a:srgbClr val="111111"/>
                </a:solidFill>
              </a:rPr>
              <a:t>Lorem ipsum </a:t>
            </a:r>
            <a:r>
              <a:rPr lang="en-SG" dirty="0" err="1">
                <a:solidFill>
                  <a:srgbClr val="111111"/>
                </a:solidFill>
              </a:rPr>
              <a:t>dolor</a:t>
            </a:r>
            <a:r>
              <a:rPr lang="en-SG" dirty="0">
                <a:solidFill>
                  <a:srgbClr val="111111"/>
                </a:solidFill>
              </a:rPr>
              <a:t> sit </a:t>
            </a:r>
            <a:r>
              <a:rPr lang="en-SG" dirty="0" err="1">
                <a:solidFill>
                  <a:srgbClr val="111111"/>
                </a:solidFill>
              </a:rPr>
              <a:t>amet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consectetur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adipiscing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elit</a:t>
            </a:r>
            <a:r>
              <a:rPr lang="en-SG" dirty="0">
                <a:solidFill>
                  <a:srgbClr val="111111"/>
                </a:solidFill>
              </a:rPr>
              <a:t>. </a:t>
            </a:r>
            <a:r>
              <a:rPr lang="en-SG" dirty="0" err="1">
                <a:solidFill>
                  <a:srgbClr val="111111"/>
                </a:solidFill>
              </a:rPr>
              <a:t>Curabitur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diam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est</a:t>
            </a:r>
            <a:r>
              <a:rPr lang="en-SG" dirty="0">
                <a:solidFill>
                  <a:srgbClr val="111111"/>
                </a:solidFill>
              </a:rPr>
              <a:t>, dictum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 magna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iaculis</a:t>
            </a:r>
            <a:r>
              <a:rPr lang="en-SG" dirty="0">
                <a:solidFill>
                  <a:srgbClr val="111111"/>
                </a:solidFill>
              </a:rPr>
              <a:t> magna. </a:t>
            </a:r>
            <a:r>
              <a:rPr lang="en-SG" dirty="0" err="1">
                <a:solidFill>
                  <a:srgbClr val="111111"/>
                </a:solidFill>
              </a:rPr>
              <a:t>Fusce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sollicitudin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egestas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arcu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dirty="0">
                <a:solidFill>
                  <a:srgbClr val="111111"/>
                </a:solidFill>
              </a:rPr>
              <a:t>non </a:t>
            </a:r>
            <a:r>
              <a:rPr lang="en-SG" dirty="0" err="1">
                <a:solidFill>
                  <a:srgbClr val="111111"/>
                </a:solidFill>
              </a:rPr>
              <a:t>venenatis</a:t>
            </a:r>
            <a:r>
              <a:rPr lang="en-SG" dirty="0">
                <a:solidFill>
                  <a:srgbClr val="111111"/>
                </a:solidFill>
              </a:rPr>
              <a:t>. Cras </a:t>
            </a:r>
            <a:r>
              <a:rPr lang="en-SG" dirty="0" err="1">
                <a:solidFill>
                  <a:srgbClr val="111111"/>
                </a:solidFill>
              </a:rPr>
              <a:t>erat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tortor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bibendum</a:t>
            </a:r>
            <a:r>
              <a:rPr lang="en-SG" dirty="0">
                <a:solidFill>
                  <a:srgbClr val="111111"/>
                </a:solidFill>
              </a:rPr>
              <a:t> porta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. Morbi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lobortis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arcu</a:t>
            </a:r>
            <a:r>
              <a:rPr lang="en-SG" dirty="0">
                <a:solidFill>
                  <a:srgbClr val="111111"/>
                </a:solidFill>
              </a:rPr>
              <a:t> et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. Maecenas </a:t>
            </a:r>
            <a:r>
              <a:rPr lang="en-SG" dirty="0" err="1">
                <a:solidFill>
                  <a:srgbClr val="111111"/>
                </a:solidFill>
              </a:rPr>
              <a:t>consequat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tempor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commodo</a:t>
            </a:r>
            <a:r>
              <a:rPr lang="en-SG" dirty="0">
                <a:solidFill>
                  <a:srgbClr val="111111"/>
                </a:solidFill>
              </a:rPr>
              <a:t>.</a:t>
            </a:r>
            <a:endParaRPr lang="en-SG" sz="2000" dirty="0">
              <a:solidFill>
                <a:srgbClr val="111111"/>
              </a:solidFill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64881251-8EA9-B14A-BC57-A3C057857F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1646" y="810879"/>
            <a:ext cx="6537419" cy="12187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Today’s Topic:</a:t>
            </a:r>
          </a:p>
          <a:p>
            <a:pPr>
              <a:lnSpc>
                <a:spcPct val="100000"/>
              </a:lnSpc>
            </a:pPr>
            <a:r>
              <a:rPr lang="en-SG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Tycoon, the Tiger Mascot</a:t>
            </a:r>
          </a:p>
        </p:txBody>
      </p:sp>
      <p:pic>
        <p:nvPicPr>
          <p:cNvPr id="17" name="Picture 16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9DBBDE24-A4EB-634C-9F2B-73579E704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8441">
            <a:off x="-1842249" y="1595843"/>
            <a:ext cx="5714121" cy="4905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5966BA-7CF5-CE45-9094-E52E58CE8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0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86C19-59E6-7F47-A834-2B7AD4E12241}"/>
              </a:ext>
            </a:extLst>
          </p:cNvPr>
          <p:cNvSpPr/>
          <p:nvPr/>
        </p:nvSpPr>
        <p:spPr>
          <a:xfrm>
            <a:off x="0" y="0"/>
            <a:ext cx="12192000" cy="626533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38D93-CCDA-C444-9D4A-2C61D499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6942">
            <a:off x="-66688" y="3233623"/>
            <a:ext cx="4127641" cy="4127641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569F9B8A-4785-474E-BA5A-EAB56D429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9483">
            <a:off x="832711" y="2291196"/>
            <a:ext cx="2270143" cy="171705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1C1FA3-D910-E541-A862-2497129A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469" y="3014665"/>
            <a:ext cx="1325218" cy="451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6543EF-99EC-0140-8671-1CE962B37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FB34D9-81A4-ED4C-8AD9-501384BCB525}"/>
              </a:ext>
            </a:extLst>
          </p:cNvPr>
          <p:cNvSpPr txBox="1"/>
          <p:nvPr/>
        </p:nvSpPr>
        <p:spPr>
          <a:xfrm>
            <a:off x="4136869" y="2352038"/>
            <a:ext cx="6888939" cy="211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dirty="0">
                <a:solidFill>
                  <a:srgbClr val="111111"/>
                </a:solidFill>
              </a:rPr>
              <a:t>Lorem ipsum </a:t>
            </a:r>
            <a:r>
              <a:rPr lang="en-SG" dirty="0" err="1">
                <a:solidFill>
                  <a:srgbClr val="111111"/>
                </a:solidFill>
              </a:rPr>
              <a:t>dolor</a:t>
            </a:r>
            <a:r>
              <a:rPr lang="en-SG" dirty="0">
                <a:solidFill>
                  <a:srgbClr val="111111"/>
                </a:solidFill>
              </a:rPr>
              <a:t> sit </a:t>
            </a:r>
            <a:r>
              <a:rPr lang="en-SG" dirty="0" err="1">
                <a:solidFill>
                  <a:srgbClr val="111111"/>
                </a:solidFill>
              </a:rPr>
              <a:t>amet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consectetur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adipiscing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elit</a:t>
            </a:r>
            <a:r>
              <a:rPr lang="en-SG" dirty="0">
                <a:solidFill>
                  <a:srgbClr val="111111"/>
                </a:solidFill>
              </a:rPr>
              <a:t>. </a:t>
            </a:r>
            <a:r>
              <a:rPr lang="en-SG" dirty="0" err="1">
                <a:solidFill>
                  <a:srgbClr val="111111"/>
                </a:solidFill>
              </a:rPr>
              <a:t>Curabitur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diam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est</a:t>
            </a:r>
            <a:r>
              <a:rPr lang="en-SG" dirty="0">
                <a:solidFill>
                  <a:srgbClr val="111111"/>
                </a:solidFill>
              </a:rPr>
              <a:t>, dictum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 magna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iaculis</a:t>
            </a:r>
            <a:r>
              <a:rPr lang="en-SG" dirty="0">
                <a:solidFill>
                  <a:srgbClr val="111111"/>
                </a:solidFill>
              </a:rPr>
              <a:t> magna. </a:t>
            </a:r>
            <a:r>
              <a:rPr lang="en-SG" dirty="0" err="1">
                <a:solidFill>
                  <a:srgbClr val="111111"/>
                </a:solidFill>
              </a:rPr>
              <a:t>Fusce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sollicitudin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egestas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b="1" dirty="0" err="1">
                <a:solidFill>
                  <a:srgbClr val="111111"/>
                </a:solidFill>
              </a:rPr>
              <a:t>arcu</a:t>
            </a:r>
            <a:r>
              <a:rPr lang="en-SG" b="1" dirty="0">
                <a:solidFill>
                  <a:srgbClr val="111111"/>
                </a:solidFill>
              </a:rPr>
              <a:t> </a:t>
            </a:r>
            <a:r>
              <a:rPr lang="en-SG" dirty="0">
                <a:solidFill>
                  <a:srgbClr val="111111"/>
                </a:solidFill>
              </a:rPr>
              <a:t>non </a:t>
            </a:r>
            <a:r>
              <a:rPr lang="en-SG" dirty="0" err="1">
                <a:solidFill>
                  <a:srgbClr val="111111"/>
                </a:solidFill>
              </a:rPr>
              <a:t>venenatis</a:t>
            </a:r>
            <a:r>
              <a:rPr lang="en-SG" dirty="0">
                <a:solidFill>
                  <a:srgbClr val="111111"/>
                </a:solidFill>
              </a:rPr>
              <a:t>. Cras </a:t>
            </a:r>
            <a:r>
              <a:rPr lang="en-SG" dirty="0" err="1">
                <a:solidFill>
                  <a:srgbClr val="111111"/>
                </a:solidFill>
              </a:rPr>
              <a:t>erat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, convallis </a:t>
            </a:r>
            <a:r>
              <a:rPr lang="en-SG" dirty="0" err="1">
                <a:solidFill>
                  <a:srgbClr val="111111"/>
                </a:solidFill>
              </a:rPr>
              <a:t>quis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tortor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eget</a:t>
            </a:r>
            <a:r>
              <a:rPr lang="en-SG" dirty="0">
                <a:solidFill>
                  <a:srgbClr val="111111"/>
                </a:solidFill>
              </a:rPr>
              <a:t>, </a:t>
            </a:r>
            <a:r>
              <a:rPr lang="en-SG" dirty="0" err="1">
                <a:solidFill>
                  <a:srgbClr val="111111"/>
                </a:solidFill>
              </a:rPr>
              <a:t>bibendum</a:t>
            </a:r>
            <a:r>
              <a:rPr lang="en-SG" dirty="0">
                <a:solidFill>
                  <a:srgbClr val="111111"/>
                </a:solidFill>
              </a:rPr>
              <a:t> porta </a:t>
            </a:r>
            <a:r>
              <a:rPr lang="en-SG" dirty="0" err="1">
                <a:solidFill>
                  <a:srgbClr val="111111"/>
                </a:solidFill>
              </a:rPr>
              <a:t>nisl</a:t>
            </a:r>
            <a:r>
              <a:rPr lang="en-SG" dirty="0">
                <a:solidFill>
                  <a:srgbClr val="111111"/>
                </a:solidFill>
              </a:rPr>
              <a:t>. Morbi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lobortis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arcu</a:t>
            </a:r>
            <a:r>
              <a:rPr lang="en-SG" dirty="0">
                <a:solidFill>
                  <a:srgbClr val="111111"/>
                </a:solidFill>
              </a:rPr>
              <a:t> et </a:t>
            </a:r>
            <a:r>
              <a:rPr lang="en-SG" dirty="0" err="1">
                <a:solidFill>
                  <a:srgbClr val="111111"/>
                </a:solidFill>
              </a:rPr>
              <a:t>vehicula</a:t>
            </a:r>
            <a:r>
              <a:rPr lang="en-SG" dirty="0">
                <a:solidFill>
                  <a:srgbClr val="111111"/>
                </a:solidFill>
              </a:rPr>
              <a:t>. Maecenas </a:t>
            </a:r>
            <a:r>
              <a:rPr lang="en-SG" dirty="0" err="1">
                <a:solidFill>
                  <a:srgbClr val="111111"/>
                </a:solidFill>
              </a:rPr>
              <a:t>consequat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tempor</a:t>
            </a:r>
            <a:r>
              <a:rPr lang="en-SG" dirty="0">
                <a:solidFill>
                  <a:srgbClr val="111111"/>
                </a:solidFill>
              </a:rPr>
              <a:t> </a:t>
            </a:r>
            <a:r>
              <a:rPr lang="en-SG" dirty="0" err="1">
                <a:solidFill>
                  <a:srgbClr val="111111"/>
                </a:solidFill>
              </a:rPr>
              <a:t>commodo</a:t>
            </a:r>
            <a:r>
              <a:rPr lang="en-SG" dirty="0">
                <a:solidFill>
                  <a:srgbClr val="111111"/>
                </a:solidFill>
              </a:rPr>
              <a:t>.</a:t>
            </a:r>
            <a:endParaRPr lang="en-SG" sz="2000" dirty="0">
              <a:solidFill>
                <a:srgbClr val="111111"/>
              </a:solidFill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DA73E358-0B54-3B42-BACD-AAF3B80414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14830" y="913492"/>
            <a:ext cx="6550234" cy="17727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Today’s Topic:</a:t>
            </a:r>
          </a:p>
          <a:p>
            <a:pPr>
              <a:lnSpc>
                <a:spcPct val="100000"/>
              </a:lnSpc>
            </a:pPr>
            <a:r>
              <a:rPr lang="en-SG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Tycoon, The Tiger Mascot</a:t>
            </a:r>
          </a:p>
        </p:txBody>
      </p:sp>
    </p:spTree>
    <p:extLst>
      <p:ext uri="{BB962C8B-B14F-4D97-AF65-F5344CB8AC3E}">
        <p14:creationId xmlns:p14="http://schemas.microsoft.com/office/powerpoint/2010/main" val="59187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lue sky with clouds&#10;&#10;Description automatically generated with medium confidence">
            <a:extLst>
              <a:ext uri="{FF2B5EF4-FFF2-40B4-BE49-F238E27FC236}">
                <a16:creationId xmlns:a16="http://schemas.microsoft.com/office/drawing/2014/main" id="{D9B961C4-F14E-7848-98C8-5D6FCE5B3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2" t="4800" r="10" b="16200"/>
          <a:stretch/>
        </p:blipFill>
        <p:spPr>
          <a:xfrm>
            <a:off x="0" y="0"/>
            <a:ext cx="1218895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C86C19-59E6-7F47-A834-2B7AD4E12241}"/>
              </a:ext>
            </a:extLst>
          </p:cNvPr>
          <p:cNvSpPr/>
          <p:nvPr/>
        </p:nvSpPr>
        <p:spPr>
          <a:xfrm>
            <a:off x="0" y="0"/>
            <a:ext cx="12192000" cy="626533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543EF-99EC-0140-8671-1CE962B37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5333"/>
            <a:ext cx="12192000" cy="592667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641478B6-0B4F-A845-BAAC-4B6008016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78" y="1405743"/>
            <a:ext cx="3453848" cy="34538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C504E3D-A061-7A48-9E9F-1FFE354144E6}"/>
              </a:ext>
            </a:extLst>
          </p:cNvPr>
          <p:cNvSpPr txBox="1"/>
          <p:nvPr/>
        </p:nvSpPr>
        <p:spPr>
          <a:xfrm>
            <a:off x="5106971" y="1960054"/>
            <a:ext cx="6001579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b="1" dirty="0">
                <a:solidFill>
                  <a:schemeClr val="bg1"/>
                </a:solidFill>
              </a:rPr>
              <a:t>Q: How did you, a tiger, become the NUS Business School mascot?</a:t>
            </a:r>
            <a:endParaRPr lang="en-SG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SG" dirty="0">
                <a:solidFill>
                  <a:schemeClr val="bg1"/>
                </a:solidFill>
              </a:rPr>
              <a:t>The mascot team conducted intensive focus groups with students, and even put up a school-wide vote, polling everyone from current students to faculty, staff and alumni. I beat five other animals to emerge the winner!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6806762-4A69-5146-B4F4-695A16C58F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6971" y="1147555"/>
            <a:ext cx="5741680" cy="553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SG" sz="36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Tycoon, the Tiger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025992-5164-D949-B737-A708EC047BC3}"/>
              </a:ext>
            </a:extLst>
          </p:cNvPr>
          <p:cNvSpPr/>
          <p:nvPr/>
        </p:nvSpPr>
        <p:spPr>
          <a:xfrm>
            <a:off x="5192194" y="4931008"/>
            <a:ext cx="2190008" cy="4967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id="{2A5BE95D-BCE1-EC4D-8510-C0A653E1A784}"/>
              </a:ext>
            </a:extLst>
          </p:cNvPr>
          <p:cNvSpPr txBox="1"/>
          <p:nvPr/>
        </p:nvSpPr>
        <p:spPr>
          <a:xfrm>
            <a:off x="5596385" y="4968224"/>
            <a:ext cx="160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Read More</a:t>
            </a:r>
            <a:endParaRPr lang="en-SG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31C087B-E096-6641-A97E-878BE13FC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5297" y="2661191"/>
            <a:ext cx="885234" cy="2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6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USBIZ">
      <a:dk1>
        <a:srgbClr val="002449"/>
      </a:dk1>
      <a:lt1>
        <a:srgbClr val="FFFFFF"/>
      </a:lt1>
      <a:dk2>
        <a:srgbClr val="002449"/>
      </a:dk2>
      <a:lt2>
        <a:srgbClr val="FFFFFF"/>
      </a:lt2>
      <a:accent1>
        <a:srgbClr val="003D7C"/>
      </a:accent1>
      <a:accent2>
        <a:srgbClr val="F58220"/>
      </a:accent2>
      <a:accent3>
        <a:srgbClr val="FECB0A"/>
      </a:accent3>
      <a:accent4>
        <a:srgbClr val="FFF644"/>
      </a:accent4>
      <a:accent5>
        <a:srgbClr val="0F7EC5"/>
      </a:accent5>
      <a:accent6>
        <a:srgbClr val="11A1FF"/>
      </a:accent6>
      <a:hlink>
        <a:srgbClr val="F58220"/>
      </a:hlink>
      <a:folHlink>
        <a:srgbClr val="F582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5">
              <a:lumMod val="75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NUSBIZ">
    <a:dk1>
      <a:srgbClr val="002449"/>
    </a:dk1>
    <a:lt1>
      <a:srgbClr val="FFFFFF"/>
    </a:lt1>
    <a:dk2>
      <a:srgbClr val="002449"/>
    </a:dk2>
    <a:lt2>
      <a:srgbClr val="FFFFFF"/>
    </a:lt2>
    <a:accent1>
      <a:srgbClr val="003D7C"/>
    </a:accent1>
    <a:accent2>
      <a:srgbClr val="F58220"/>
    </a:accent2>
    <a:accent3>
      <a:srgbClr val="FECB0A"/>
    </a:accent3>
    <a:accent4>
      <a:srgbClr val="FFF644"/>
    </a:accent4>
    <a:accent5>
      <a:srgbClr val="0F7EC5"/>
    </a:accent5>
    <a:accent6>
      <a:srgbClr val="11A1FF"/>
    </a:accent6>
    <a:hlink>
      <a:srgbClr val="F58220"/>
    </a:hlink>
    <a:folHlink>
      <a:srgbClr val="F5822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8255</TotalTime>
  <Words>614</Words>
  <Application>Microsoft Macintosh PowerPoint</Application>
  <PresentationFormat>Widescreen</PresentationFormat>
  <Paragraphs>54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NUS Business School</dc:title>
  <dc:creator>Corporate Communications</dc:creator>
  <cp:lastModifiedBy>Chua Daphne</cp:lastModifiedBy>
  <cp:revision>576</cp:revision>
  <cp:lastPrinted>2011-06-29T23:27:19Z</cp:lastPrinted>
  <dcterms:created xsi:type="dcterms:W3CDTF">2010-12-15T22:40:49Z</dcterms:created>
  <dcterms:modified xsi:type="dcterms:W3CDTF">2021-09-24T05:52:57Z</dcterms:modified>
</cp:coreProperties>
</file>